
<file path=[Content_Types].xml><?xml version="1.0" encoding="utf-8"?>
<Types xmlns="http://schemas.openxmlformats.org/package/2006/content-types">
  <Default Extension="xml" ContentType="application/xml"/>
  <Default Extension="vsdx" ContentType="application/vnd.ms-visio.drawing"/>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charts/chart2.xml" ContentType="application/vnd.openxmlformats-officedocument.drawingml.chart+xml"/>
  <Override PartName="/ppt/notesSlides/notesSlide8.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00"/>
  </p:notesMasterIdLst>
  <p:handoutMasterIdLst>
    <p:handoutMasterId r:id="rId101"/>
  </p:handoutMasterIdLst>
  <p:sldIdLst>
    <p:sldId id="256" r:id="rId2"/>
    <p:sldId id="380" r:id="rId3"/>
    <p:sldId id="381" r:id="rId4"/>
    <p:sldId id="393" r:id="rId5"/>
    <p:sldId id="394" r:id="rId6"/>
    <p:sldId id="263" r:id="rId7"/>
    <p:sldId id="343" r:id="rId8"/>
    <p:sldId id="344" r:id="rId9"/>
    <p:sldId id="311" r:id="rId10"/>
    <p:sldId id="312" r:id="rId11"/>
    <p:sldId id="345" r:id="rId12"/>
    <p:sldId id="346" r:id="rId13"/>
    <p:sldId id="347" r:id="rId14"/>
    <p:sldId id="348" r:id="rId15"/>
    <p:sldId id="349" r:id="rId16"/>
    <p:sldId id="350" r:id="rId17"/>
    <p:sldId id="395" r:id="rId18"/>
    <p:sldId id="389" r:id="rId19"/>
    <p:sldId id="392" r:id="rId20"/>
    <p:sldId id="449" r:id="rId21"/>
    <p:sldId id="386" r:id="rId22"/>
    <p:sldId id="430" r:id="rId23"/>
    <p:sldId id="351" r:id="rId24"/>
    <p:sldId id="422" r:id="rId25"/>
    <p:sldId id="423" r:id="rId26"/>
    <p:sldId id="424" r:id="rId27"/>
    <p:sldId id="425" r:id="rId28"/>
    <p:sldId id="445" r:id="rId29"/>
    <p:sldId id="446" r:id="rId30"/>
    <p:sldId id="437" r:id="rId31"/>
    <p:sldId id="443" r:id="rId32"/>
    <p:sldId id="444" r:id="rId33"/>
    <p:sldId id="451" r:id="rId34"/>
    <p:sldId id="428" r:id="rId35"/>
    <p:sldId id="265" r:id="rId36"/>
    <p:sldId id="319" r:id="rId37"/>
    <p:sldId id="415" r:id="rId38"/>
    <p:sldId id="267" r:id="rId39"/>
    <p:sldId id="268" r:id="rId40"/>
    <p:sldId id="363" r:id="rId41"/>
    <p:sldId id="364" r:id="rId42"/>
    <p:sldId id="365" r:id="rId43"/>
    <p:sldId id="352" r:id="rId44"/>
    <p:sldId id="315" r:id="rId45"/>
    <p:sldId id="317" r:id="rId46"/>
    <p:sldId id="411" r:id="rId47"/>
    <p:sldId id="397" r:id="rId48"/>
    <p:sldId id="353" r:id="rId49"/>
    <p:sldId id="354" r:id="rId50"/>
    <p:sldId id="355" r:id="rId51"/>
    <p:sldId id="273" r:id="rId52"/>
    <p:sldId id="387" r:id="rId53"/>
    <p:sldId id="398" r:id="rId54"/>
    <p:sldId id="407" r:id="rId55"/>
    <p:sldId id="427" r:id="rId56"/>
    <p:sldId id="416" r:id="rId57"/>
    <p:sldId id="406" r:id="rId58"/>
    <p:sldId id="280" r:id="rId59"/>
    <p:sldId id="281" r:id="rId60"/>
    <p:sldId id="447" r:id="rId61"/>
    <p:sldId id="448" r:id="rId62"/>
    <p:sldId id="368" r:id="rId63"/>
    <p:sldId id="366" r:id="rId64"/>
    <p:sldId id="367" r:id="rId65"/>
    <p:sldId id="322" r:id="rId66"/>
    <p:sldId id="323" r:id="rId67"/>
    <p:sldId id="324" r:id="rId68"/>
    <p:sldId id="285" r:id="rId69"/>
    <p:sldId id="326" r:id="rId70"/>
    <p:sldId id="327" r:id="rId71"/>
    <p:sldId id="328" r:id="rId72"/>
    <p:sldId id="377" r:id="rId73"/>
    <p:sldId id="400" r:id="rId74"/>
    <p:sldId id="287" r:id="rId75"/>
    <p:sldId id="289" r:id="rId76"/>
    <p:sldId id="440" r:id="rId77"/>
    <p:sldId id="441" r:id="rId78"/>
    <p:sldId id="442" r:id="rId79"/>
    <p:sldId id="331" r:id="rId80"/>
    <p:sldId id="292" r:id="rId81"/>
    <p:sldId id="293" r:id="rId82"/>
    <p:sldId id="409" r:id="rId83"/>
    <p:sldId id="413" r:id="rId84"/>
    <p:sldId id="382" r:id="rId85"/>
    <p:sldId id="383" r:id="rId86"/>
    <p:sldId id="384" r:id="rId87"/>
    <p:sldId id="417" r:id="rId88"/>
    <p:sldId id="418" r:id="rId89"/>
    <p:sldId id="419" r:id="rId90"/>
    <p:sldId id="456" r:id="rId91"/>
    <p:sldId id="457" r:id="rId92"/>
    <p:sldId id="369" r:id="rId93"/>
    <p:sldId id="374" r:id="rId94"/>
    <p:sldId id="375" r:id="rId95"/>
    <p:sldId id="376" r:id="rId96"/>
    <p:sldId id="378" r:id="rId97"/>
    <p:sldId id="385" r:id="rId98"/>
    <p:sldId id="420" r:id="rId99"/>
  </p:sldIdLst>
  <p:sldSz cx="9144000" cy="6858000" type="screen4x3"/>
  <p:notesSz cx="6950075" cy="923607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2C8455D2-51C1-4AD5-B530-E13B7A0E8D87}">
          <p14:sldIdLst>
            <p14:sldId id="256"/>
            <p14:sldId id="380"/>
            <p14:sldId id="381"/>
            <p14:sldId id="393"/>
            <p14:sldId id="394"/>
            <p14:sldId id="263"/>
            <p14:sldId id="343"/>
            <p14:sldId id="344"/>
            <p14:sldId id="311"/>
            <p14:sldId id="312"/>
            <p14:sldId id="345"/>
            <p14:sldId id="346"/>
            <p14:sldId id="347"/>
            <p14:sldId id="348"/>
            <p14:sldId id="349"/>
            <p14:sldId id="350"/>
            <p14:sldId id="395"/>
            <p14:sldId id="389"/>
            <p14:sldId id="392"/>
            <p14:sldId id="449"/>
            <p14:sldId id="386"/>
            <p14:sldId id="430"/>
            <p14:sldId id="351"/>
            <p14:sldId id="422"/>
            <p14:sldId id="423"/>
            <p14:sldId id="424"/>
            <p14:sldId id="425"/>
            <p14:sldId id="445"/>
            <p14:sldId id="446"/>
            <p14:sldId id="437"/>
            <p14:sldId id="443"/>
            <p14:sldId id="444"/>
            <p14:sldId id="451"/>
            <p14:sldId id="428"/>
            <p14:sldId id="265"/>
            <p14:sldId id="319"/>
            <p14:sldId id="415"/>
            <p14:sldId id="267"/>
            <p14:sldId id="268"/>
            <p14:sldId id="363"/>
            <p14:sldId id="364"/>
            <p14:sldId id="365"/>
            <p14:sldId id="352"/>
            <p14:sldId id="315"/>
            <p14:sldId id="317"/>
            <p14:sldId id="411"/>
            <p14:sldId id="397"/>
            <p14:sldId id="353"/>
            <p14:sldId id="354"/>
            <p14:sldId id="355"/>
            <p14:sldId id="273"/>
            <p14:sldId id="387"/>
            <p14:sldId id="398"/>
            <p14:sldId id="407"/>
            <p14:sldId id="427"/>
            <p14:sldId id="416"/>
            <p14:sldId id="406"/>
            <p14:sldId id="280"/>
            <p14:sldId id="281"/>
            <p14:sldId id="447"/>
            <p14:sldId id="448"/>
            <p14:sldId id="368"/>
            <p14:sldId id="366"/>
            <p14:sldId id="367"/>
            <p14:sldId id="322"/>
            <p14:sldId id="323"/>
            <p14:sldId id="324"/>
            <p14:sldId id="285"/>
            <p14:sldId id="326"/>
            <p14:sldId id="327"/>
            <p14:sldId id="328"/>
            <p14:sldId id="377"/>
            <p14:sldId id="400"/>
            <p14:sldId id="287"/>
            <p14:sldId id="289"/>
            <p14:sldId id="440"/>
            <p14:sldId id="441"/>
            <p14:sldId id="442"/>
            <p14:sldId id="331"/>
            <p14:sldId id="292"/>
            <p14:sldId id="293"/>
            <p14:sldId id="409"/>
            <p14:sldId id="413"/>
            <p14:sldId id="382"/>
            <p14:sldId id="383"/>
            <p14:sldId id="384"/>
            <p14:sldId id="417"/>
            <p14:sldId id="418"/>
            <p14:sldId id="419"/>
            <p14:sldId id="456"/>
            <p14:sldId id="457"/>
            <p14:sldId id="369"/>
            <p14:sldId id="374"/>
            <p14:sldId id="375"/>
            <p14:sldId id="376"/>
            <p14:sldId id="378"/>
            <p14:sldId id="385"/>
            <p14:sldId id="42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9" autoAdjust="0"/>
    <p:restoredTop sz="93225" autoAdjust="0"/>
  </p:normalViewPr>
  <p:slideViewPr>
    <p:cSldViewPr>
      <p:cViewPr varScale="1">
        <p:scale>
          <a:sx n="120" d="100"/>
          <a:sy n="120" d="100"/>
        </p:scale>
        <p:origin x="1400" y="176"/>
      </p:cViewPr>
      <p:guideLst>
        <p:guide orient="horz" pos="2160"/>
        <p:guide pos="2880"/>
      </p:guideLst>
    </p:cSldViewPr>
  </p:slideViewPr>
  <p:outlineViewPr>
    <p:cViewPr>
      <p:scale>
        <a:sx n="33" d="100"/>
        <a:sy n="33" d="100"/>
      </p:scale>
      <p:origin x="12" y="7626"/>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5" d="100"/>
          <a:sy n="55" d="100"/>
        </p:scale>
        <p:origin x="-2844" y="-78"/>
      </p:cViewPr>
      <p:guideLst>
        <p:guide orient="horz" pos="2909"/>
        <p:guide pos="2189"/>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handoutMaster" Target="handoutMasters/handoutMaster1.xml"/><Relationship Id="rId102" Type="http://schemas.openxmlformats.org/officeDocument/2006/relationships/presProps" Target="presProps.xml"/><Relationship Id="rId103" Type="http://schemas.openxmlformats.org/officeDocument/2006/relationships/viewProps" Target="viewProps.xml"/><Relationship Id="rId104" Type="http://schemas.openxmlformats.org/officeDocument/2006/relationships/theme" Target="theme/theme1.xml"/><Relationship Id="rId10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notesMaster" Target="notesMasters/notes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nita%20chen\Desktop\&#38651;&#36039;&#20013;&#24515;\LTE\figures\Book1%20(Autosaved1)%20(Autosaved)%20(Autosaved).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nita%20chen\Desktop\&#38651;&#36039;&#20013;&#24515;\&#20027;&#20219;request\SDN%20related\SDN%20market%20data.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anita%20chen\Desktop\&#38651;&#36039;&#20013;&#24515;\&#20027;&#20219;request\SDN%20related\SDN%20market%20data.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anita%20chen\Desktop\&#38651;&#36039;&#20013;&#24515;\&#20027;&#20219;request\SDN%20related\SDN%20market%20data.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anita%20chen\Desktop\&#38651;&#36039;&#20013;&#24515;\&#20027;&#20219;request\SDN%20related\SDN%20market%20data.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anita%20chen\Desktop\&#38651;&#36039;&#20013;&#24515;\&#20027;&#20219;request\SDN%20related\SDN%20market%20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r>
              <a:rPr lang="en-US"/>
              <a:t>Global mobile data traffic (2013-2018)</a:t>
            </a:r>
          </a:p>
        </c:rich>
      </c:tx>
      <c:layout>
        <c:manualLayout>
          <c:xMode val="edge"/>
          <c:yMode val="edge"/>
          <c:x val="0.133864689728589"/>
          <c:y val="0.0338780346293979"/>
        </c:manualLayout>
      </c:layout>
      <c:overlay val="0"/>
      <c:spPr>
        <a:noFill/>
        <a:ln>
          <a:noFill/>
        </a:ln>
        <a:effectLst/>
      </c:spPr>
    </c:title>
    <c:autoTitleDeleted val="0"/>
    <c:plotArea>
      <c:layout>
        <c:manualLayout>
          <c:layoutTarget val="inner"/>
          <c:xMode val="edge"/>
          <c:yMode val="edge"/>
          <c:x val="0.139466060239291"/>
          <c:y val="0.126530902591759"/>
          <c:w val="0.797087070186972"/>
          <c:h val="0.594020660266001"/>
        </c:manualLayout>
      </c:layout>
      <c:barChart>
        <c:barDir val="col"/>
        <c:grouping val="stacked"/>
        <c:varyColors val="0"/>
        <c:ser>
          <c:idx val="0"/>
          <c:order val="0"/>
          <c:tx>
            <c:strRef>
              <c:f>Sheet1!$A$4</c:f>
              <c:strCache>
                <c:ptCount val="1"/>
                <c:pt idx="0">
                  <c:v>Data</c:v>
                </c:pt>
              </c:strCache>
            </c:strRef>
          </c:tx>
          <c:spPr>
            <a:solidFill>
              <a:schemeClr val="accent1"/>
            </a:solidFill>
            <a:ln>
              <a:noFill/>
            </a:ln>
            <a:effectLst/>
          </c:spPr>
          <c:invertIfNegative val="0"/>
          <c:cat>
            <c:strRef>
              <c:f>Sheet1!$B$1:$G$2</c:f>
              <c:strCache>
                <c:ptCount val="6"/>
                <c:pt idx="0">
                  <c:v>2013</c:v>
                </c:pt>
                <c:pt idx="1">
                  <c:v>2014</c:v>
                </c:pt>
                <c:pt idx="2">
                  <c:v>2015</c:v>
                </c:pt>
                <c:pt idx="3">
                  <c:v>2016</c:v>
                </c:pt>
                <c:pt idx="4">
                  <c:v>2017</c:v>
                </c:pt>
                <c:pt idx="5">
                  <c:v>2018</c:v>
                </c:pt>
              </c:strCache>
            </c:strRef>
          </c:cat>
          <c:val>
            <c:numRef>
              <c:f>Sheet1!$B$4:$G$4</c:f>
              <c:numCache>
                <c:formatCode>#,##0</c:formatCode>
                <c:ptCount val="6"/>
                <c:pt idx="0">
                  <c:v>606405.0</c:v>
                </c:pt>
                <c:pt idx="1">
                  <c:v>957382.0</c:v>
                </c:pt>
                <c:pt idx="2">
                  <c:v>1.437249E6</c:v>
                </c:pt>
                <c:pt idx="3">
                  <c:v>2.073797E6</c:v>
                </c:pt>
                <c:pt idx="4">
                  <c:v>2.832137E6</c:v>
                </c:pt>
                <c:pt idx="5">
                  <c:v>3.531107E6</c:v>
                </c:pt>
              </c:numCache>
            </c:numRef>
          </c:val>
        </c:ser>
        <c:ser>
          <c:idx val="1"/>
          <c:order val="1"/>
          <c:tx>
            <c:strRef>
              <c:f>Sheet1!$A$5</c:f>
              <c:strCache>
                <c:ptCount val="1"/>
                <c:pt idx="0">
                  <c:v>File Sharing</c:v>
                </c:pt>
              </c:strCache>
            </c:strRef>
          </c:tx>
          <c:spPr>
            <a:solidFill>
              <a:schemeClr val="tx2"/>
            </a:solidFill>
            <a:ln>
              <a:noFill/>
            </a:ln>
            <a:effectLst/>
          </c:spPr>
          <c:invertIfNegative val="0"/>
          <c:cat>
            <c:strRef>
              <c:f>Sheet1!$B$1:$G$2</c:f>
              <c:strCache>
                <c:ptCount val="6"/>
                <c:pt idx="0">
                  <c:v>2013</c:v>
                </c:pt>
                <c:pt idx="1">
                  <c:v>2014</c:v>
                </c:pt>
                <c:pt idx="2">
                  <c:v>2015</c:v>
                </c:pt>
                <c:pt idx="3">
                  <c:v>2016</c:v>
                </c:pt>
                <c:pt idx="4">
                  <c:v>2017</c:v>
                </c:pt>
                <c:pt idx="5">
                  <c:v>2018</c:v>
                </c:pt>
              </c:strCache>
            </c:strRef>
          </c:cat>
          <c:val>
            <c:numRef>
              <c:f>Sheet1!$B$5:$G$5</c:f>
              <c:numCache>
                <c:formatCode>#,##0</c:formatCode>
                <c:ptCount val="6"/>
                <c:pt idx="0">
                  <c:v>66671.0</c:v>
                </c:pt>
                <c:pt idx="1">
                  <c:v>127235.0</c:v>
                </c:pt>
                <c:pt idx="2">
                  <c:v>221808.0</c:v>
                </c:pt>
                <c:pt idx="3">
                  <c:v>308643.0</c:v>
                </c:pt>
                <c:pt idx="4">
                  <c:v>391641.0</c:v>
                </c:pt>
                <c:pt idx="5">
                  <c:v>466347.0</c:v>
                </c:pt>
              </c:numCache>
            </c:numRef>
          </c:val>
        </c:ser>
        <c:ser>
          <c:idx val="2"/>
          <c:order val="2"/>
          <c:tx>
            <c:strRef>
              <c:f>Sheet1!$A$6</c:f>
              <c:strCache>
                <c:ptCount val="1"/>
                <c:pt idx="0">
                  <c:v>Video</c:v>
                </c:pt>
              </c:strCache>
            </c:strRef>
          </c:tx>
          <c:spPr>
            <a:solidFill>
              <a:schemeClr val="tx2">
                <a:lumMod val="20000"/>
                <a:lumOff val="80000"/>
              </a:schemeClr>
            </a:solidFill>
            <a:ln>
              <a:noFill/>
            </a:ln>
            <a:effectLst/>
          </c:spPr>
          <c:invertIfNegative val="0"/>
          <c:cat>
            <c:strRef>
              <c:f>Sheet1!$B$1:$G$2</c:f>
              <c:strCache>
                <c:ptCount val="6"/>
                <c:pt idx="0">
                  <c:v>2013</c:v>
                </c:pt>
                <c:pt idx="1">
                  <c:v>2014</c:v>
                </c:pt>
                <c:pt idx="2">
                  <c:v>2015</c:v>
                </c:pt>
                <c:pt idx="3">
                  <c:v>2016</c:v>
                </c:pt>
                <c:pt idx="4">
                  <c:v>2017</c:v>
                </c:pt>
                <c:pt idx="5">
                  <c:v>2018</c:v>
                </c:pt>
              </c:strCache>
            </c:strRef>
          </c:cat>
          <c:val>
            <c:numRef>
              <c:f>Sheet1!$B$6:$G$6</c:f>
              <c:numCache>
                <c:formatCode>#,##0</c:formatCode>
                <c:ptCount val="6"/>
                <c:pt idx="0">
                  <c:v>793944.0</c:v>
                </c:pt>
                <c:pt idx="1">
                  <c:v>1.45873E6</c:v>
                </c:pt>
                <c:pt idx="2">
                  <c:v>2.579242E6</c:v>
                </c:pt>
                <c:pt idx="3">
                  <c:v>4.370458E6</c:v>
                </c:pt>
                <c:pt idx="4">
                  <c:v>7.094943E6</c:v>
                </c:pt>
                <c:pt idx="5">
                  <c:v>1.0956123E7</c:v>
                </c:pt>
              </c:numCache>
            </c:numRef>
          </c:val>
        </c:ser>
        <c:ser>
          <c:idx val="3"/>
          <c:order val="3"/>
          <c:tx>
            <c:strRef>
              <c:f>Sheet1!$A$7</c:f>
              <c:strCache>
                <c:ptCount val="1"/>
                <c:pt idx="0">
                  <c:v>M2M</c:v>
                </c:pt>
              </c:strCache>
            </c:strRef>
          </c:tx>
          <c:spPr>
            <a:solidFill>
              <a:schemeClr val="tx1">
                <a:lumMod val="50000"/>
                <a:lumOff val="50000"/>
              </a:schemeClr>
            </a:solidFill>
            <a:ln>
              <a:noFill/>
            </a:ln>
            <a:effectLst/>
          </c:spPr>
          <c:invertIfNegative val="0"/>
          <c:cat>
            <c:strRef>
              <c:f>Sheet1!$B$1:$G$2</c:f>
              <c:strCache>
                <c:ptCount val="6"/>
                <c:pt idx="0">
                  <c:v>2013</c:v>
                </c:pt>
                <c:pt idx="1">
                  <c:v>2014</c:v>
                </c:pt>
                <c:pt idx="2">
                  <c:v>2015</c:v>
                </c:pt>
                <c:pt idx="3">
                  <c:v>2016</c:v>
                </c:pt>
                <c:pt idx="4">
                  <c:v>2017</c:v>
                </c:pt>
                <c:pt idx="5">
                  <c:v>2018</c:v>
                </c:pt>
              </c:strCache>
            </c:strRef>
          </c:cat>
          <c:val>
            <c:numRef>
              <c:f>Sheet1!$B$7:$G$7</c:f>
              <c:numCache>
                <c:formatCode>#,##0</c:formatCode>
                <c:ptCount val="6"/>
                <c:pt idx="0">
                  <c:v>20736.0</c:v>
                </c:pt>
                <c:pt idx="1">
                  <c:v>49286.0</c:v>
                </c:pt>
                <c:pt idx="2">
                  <c:v>113415.0</c:v>
                </c:pt>
                <c:pt idx="3">
                  <c:v>246198.0</c:v>
                </c:pt>
                <c:pt idx="4">
                  <c:v>490226.0</c:v>
                </c:pt>
                <c:pt idx="5">
                  <c:v>907472.0</c:v>
                </c:pt>
              </c:numCache>
            </c:numRef>
          </c:val>
        </c:ser>
        <c:dLbls>
          <c:showLegendKey val="0"/>
          <c:showVal val="0"/>
          <c:showCatName val="0"/>
          <c:showSerName val="0"/>
          <c:showPercent val="0"/>
          <c:showBubbleSize val="0"/>
        </c:dLbls>
        <c:gapWidth val="150"/>
        <c:overlap val="100"/>
        <c:axId val="-1994286160"/>
        <c:axId val="-1994454128"/>
      </c:barChart>
      <c:catAx>
        <c:axId val="-1994286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TW"/>
          </a:p>
        </c:txPr>
        <c:crossAx val="-1994454128"/>
        <c:crosses val="autoZero"/>
        <c:auto val="1"/>
        <c:lblAlgn val="ctr"/>
        <c:lblOffset val="100"/>
        <c:noMultiLvlLbl val="0"/>
      </c:catAx>
      <c:valAx>
        <c:axId val="-199445412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TW"/>
          </a:p>
        </c:txPr>
        <c:crossAx val="-1994286160"/>
        <c:crosses val="autoZero"/>
        <c:crossBetween val="between"/>
        <c:dispUnits>
          <c:builtInUnit val="millions"/>
          <c:dispUnitsLbl>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EB / month</a:t>
                  </a:r>
                </a:p>
              </c:rich>
            </c:tx>
            <c:spPr>
              <a:noFill/>
              <a:ln>
                <a:noFill/>
              </a:ln>
              <a:effectLst/>
            </c:sp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solidFill>
      <a:schemeClr val="bg1"/>
    </a:solidFill>
    <a:ln w="9525" cap="flat" cmpd="sng" algn="ctr">
      <a:noFill/>
      <a:round/>
    </a:ln>
    <a:effectLst/>
  </c:spPr>
  <c:txPr>
    <a:bodyPr/>
    <a:lstStyle/>
    <a:p>
      <a:pPr>
        <a:defRPr sz="1200"/>
      </a:pPr>
      <a:endParaRPr lang="zh-TW"/>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a:t>Global SDN sales by SW &amp; HW (2010-2020)</a:t>
            </a:r>
          </a:p>
        </c:rich>
      </c:tx>
      <c:layout>
        <c:manualLayout>
          <c:xMode val="edge"/>
          <c:yMode val="edge"/>
          <c:x val="0.0962186736932411"/>
          <c:y val="0.0402686869652376"/>
        </c:manualLayout>
      </c:layout>
      <c:overlay val="0"/>
      <c:spPr>
        <a:noFill/>
        <a:ln>
          <a:noFill/>
        </a:ln>
        <a:effectLst/>
      </c:spPr>
    </c:title>
    <c:autoTitleDeleted val="0"/>
    <c:plotArea>
      <c:layout>
        <c:manualLayout>
          <c:layoutTarget val="inner"/>
          <c:xMode val="edge"/>
          <c:yMode val="edge"/>
          <c:x val="0.125773139134084"/>
          <c:y val="0.160584866965221"/>
          <c:w val="0.779834656585185"/>
          <c:h val="0.498712352583477"/>
        </c:manualLayout>
      </c:layout>
      <c:barChart>
        <c:barDir val="col"/>
        <c:grouping val="stacked"/>
        <c:varyColors val="0"/>
        <c:ser>
          <c:idx val="0"/>
          <c:order val="0"/>
          <c:tx>
            <c:strRef>
              <c:f>'SDN addressable mkt '!$A$22</c:f>
              <c:strCache>
                <c:ptCount val="1"/>
                <c:pt idx="0">
                  <c:v>SDN Controller Hardware Appliances</c:v>
                </c:pt>
              </c:strCache>
            </c:strRef>
          </c:tx>
          <c:spPr>
            <a:solidFill>
              <a:schemeClr val="accent1">
                <a:lumMod val="75000"/>
              </a:schemeClr>
            </a:solidFill>
            <a:ln>
              <a:noFill/>
            </a:ln>
            <a:effectLst/>
          </c:spPr>
          <c:invertIfNegative val="0"/>
          <c:cat>
            <c:numRef>
              <c:f>'SDN addressable mkt '!$B$2:$L$2</c:f>
              <c:numCache>
                <c:formatCode>@</c:formatCode>
                <c:ptCount val="11"/>
                <c:pt idx="0">
                  <c:v>2010.0</c:v>
                </c:pt>
                <c:pt idx="1">
                  <c:v>2011.0</c:v>
                </c:pt>
                <c:pt idx="2">
                  <c:v>2012.0</c:v>
                </c:pt>
                <c:pt idx="3">
                  <c:v>2013.0</c:v>
                </c:pt>
                <c:pt idx="4">
                  <c:v>2014.0</c:v>
                </c:pt>
                <c:pt idx="5">
                  <c:v>2015.0</c:v>
                </c:pt>
                <c:pt idx="6">
                  <c:v>2016.0</c:v>
                </c:pt>
                <c:pt idx="7">
                  <c:v>2017.0</c:v>
                </c:pt>
                <c:pt idx="8">
                  <c:v>2018.0</c:v>
                </c:pt>
                <c:pt idx="9">
                  <c:v>2019.0</c:v>
                </c:pt>
                <c:pt idx="10">
                  <c:v>2020.0</c:v>
                </c:pt>
              </c:numCache>
            </c:numRef>
          </c:cat>
          <c:val>
            <c:numRef>
              <c:f>'SDN addressable mkt '!$B$22:$L$22</c:f>
              <c:numCache>
                <c:formatCode>_-* #,##0_-;\-* #,##0_-;_-* "-"??_-;_-@_-</c:formatCode>
                <c:ptCount val="11"/>
                <c:pt idx="0">
                  <c:v>40.15</c:v>
                </c:pt>
                <c:pt idx="1">
                  <c:v>149.6</c:v>
                </c:pt>
                <c:pt idx="2">
                  <c:v>434.7</c:v>
                </c:pt>
                <c:pt idx="3">
                  <c:v>720.3599999999989</c:v>
                </c:pt>
                <c:pt idx="4">
                  <c:v>1843.128</c:v>
                </c:pt>
                <c:pt idx="5">
                  <c:v>4673.8944</c:v>
                </c:pt>
                <c:pt idx="6">
                  <c:v>7955.357759999999</c:v>
                </c:pt>
                <c:pt idx="7">
                  <c:v>9842.442623999985</c:v>
                </c:pt>
                <c:pt idx="8">
                  <c:v>11966.3381376</c:v>
                </c:pt>
                <c:pt idx="9">
                  <c:v>12183.90792192</c:v>
                </c:pt>
                <c:pt idx="10">
                  <c:v>11487.684612096</c:v>
                </c:pt>
              </c:numCache>
            </c:numRef>
          </c:val>
        </c:ser>
        <c:ser>
          <c:idx val="1"/>
          <c:order val="1"/>
          <c:tx>
            <c:strRef>
              <c:f>'SDN addressable mkt '!$A$23</c:f>
              <c:strCache>
                <c:ptCount val="1"/>
                <c:pt idx="0">
                  <c:v>SDN Controller Software</c:v>
                </c:pt>
              </c:strCache>
            </c:strRef>
          </c:tx>
          <c:spPr>
            <a:solidFill>
              <a:schemeClr val="accent1">
                <a:lumMod val="40000"/>
                <a:lumOff val="60000"/>
              </a:schemeClr>
            </a:solidFill>
            <a:ln>
              <a:noFill/>
            </a:ln>
            <a:effectLst/>
          </c:spPr>
          <c:invertIfNegative val="0"/>
          <c:cat>
            <c:numRef>
              <c:f>'SDN addressable mkt '!$B$2:$L$2</c:f>
              <c:numCache>
                <c:formatCode>@</c:formatCode>
                <c:ptCount val="11"/>
                <c:pt idx="0">
                  <c:v>2010.0</c:v>
                </c:pt>
                <c:pt idx="1">
                  <c:v>2011.0</c:v>
                </c:pt>
                <c:pt idx="2">
                  <c:v>2012.0</c:v>
                </c:pt>
                <c:pt idx="3">
                  <c:v>2013.0</c:v>
                </c:pt>
                <c:pt idx="4">
                  <c:v>2014.0</c:v>
                </c:pt>
                <c:pt idx="5">
                  <c:v>2015.0</c:v>
                </c:pt>
                <c:pt idx="6">
                  <c:v>2016.0</c:v>
                </c:pt>
                <c:pt idx="7">
                  <c:v>2017.0</c:v>
                </c:pt>
                <c:pt idx="8">
                  <c:v>2018.0</c:v>
                </c:pt>
                <c:pt idx="9">
                  <c:v>2019.0</c:v>
                </c:pt>
                <c:pt idx="10">
                  <c:v>2020.0</c:v>
                </c:pt>
              </c:numCache>
            </c:numRef>
          </c:cat>
          <c:val>
            <c:numRef>
              <c:f>'SDN addressable mkt '!$B$23:$L$23</c:f>
              <c:numCache>
                <c:formatCode>_-* #,##0_-;\-* #,##0_-;_-* "-"??_-;_-@_-</c:formatCode>
                <c:ptCount val="11"/>
                <c:pt idx="0">
                  <c:v>14.85</c:v>
                </c:pt>
                <c:pt idx="1">
                  <c:v>70.39999999999996</c:v>
                </c:pt>
                <c:pt idx="2">
                  <c:v>255.3</c:v>
                </c:pt>
                <c:pt idx="3">
                  <c:v>521.6400000000001</c:v>
                </c:pt>
                <c:pt idx="4">
                  <c:v>1634.472</c:v>
                </c:pt>
                <c:pt idx="5">
                  <c:v>5063.3856</c:v>
                </c:pt>
                <c:pt idx="6">
                  <c:v>10545.47424</c:v>
                </c:pt>
                <c:pt idx="7">
                  <c:v>16058.722176</c:v>
                </c:pt>
                <c:pt idx="8">
                  <c:v>24295.2925824</c:v>
                </c:pt>
                <c:pt idx="9">
                  <c:v>31330.04894207999</c:v>
                </c:pt>
                <c:pt idx="10">
                  <c:v>40729.06362470397</c:v>
                </c:pt>
              </c:numCache>
            </c:numRef>
          </c:val>
        </c:ser>
        <c:dLbls>
          <c:showLegendKey val="0"/>
          <c:showVal val="0"/>
          <c:showCatName val="0"/>
          <c:showSerName val="0"/>
          <c:showPercent val="0"/>
          <c:showBubbleSize val="0"/>
        </c:dLbls>
        <c:gapWidth val="150"/>
        <c:overlap val="100"/>
        <c:axId val="-1994603536"/>
        <c:axId val="-2051415392"/>
      </c:barChart>
      <c:lineChart>
        <c:grouping val="standard"/>
        <c:varyColors val="0"/>
        <c:ser>
          <c:idx val="3"/>
          <c:order val="2"/>
          <c:tx>
            <c:v>YoY - SDN hardware - RHS</c:v>
          </c:tx>
          <c:spPr>
            <a:ln w="28575" cap="rnd">
              <a:solidFill>
                <a:schemeClr val="tx2">
                  <a:lumMod val="40000"/>
                  <a:lumOff val="60000"/>
                </a:schemeClr>
              </a:solidFill>
              <a:round/>
            </a:ln>
            <a:effectLst/>
          </c:spPr>
          <c:marker>
            <c:symbol val="none"/>
          </c:marker>
          <c:cat>
            <c:numRef>
              <c:f>'SDN addressable mkt '!$B$21:$L$21</c:f>
              <c:numCache>
                <c:formatCode>@</c:formatCode>
                <c:ptCount val="11"/>
                <c:pt idx="0">
                  <c:v>2010.0</c:v>
                </c:pt>
                <c:pt idx="1">
                  <c:v>2011.0</c:v>
                </c:pt>
                <c:pt idx="2">
                  <c:v>2012.0</c:v>
                </c:pt>
                <c:pt idx="3">
                  <c:v>2013.0</c:v>
                </c:pt>
                <c:pt idx="4">
                  <c:v>2014.0</c:v>
                </c:pt>
                <c:pt idx="5">
                  <c:v>2015.0</c:v>
                </c:pt>
                <c:pt idx="6">
                  <c:v>2016.0</c:v>
                </c:pt>
                <c:pt idx="7">
                  <c:v>2017.0</c:v>
                </c:pt>
                <c:pt idx="8">
                  <c:v>2018.0</c:v>
                </c:pt>
                <c:pt idx="9">
                  <c:v>2019.0</c:v>
                </c:pt>
                <c:pt idx="10">
                  <c:v>2020.0</c:v>
                </c:pt>
              </c:numCache>
            </c:numRef>
          </c:cat>
          <c:val>
            <c:numRef>
              <c:f>'SDN addressable mkt '!$B$27:$L$27</c:f>
              <c:numCache>
                <c:formatCode>0%</c:formatCode>
                <c:ptCount val="11"/>
                <c:pt idx="1">
                  <c:v>2.726027397260275</c:v>
                </c:pt>
                <c:pt idx="2">
                  <c:v>1.905748663101604</c:v>
                </c:pt>
                <c:pt idx="3">
                  <c:v>0.657142857142857</c:v>
                </c:pt>
                <c:pt idx="4">
                  <c:v>1.558620689655173</c:v>
                </c:pt>
                <c:pt idx="5">
                  <c:v>1.535849056603773</c:v>
                </c:pt>
                <c:pt idx="6">
                  <c:v>0.702083333333333</c:v>
                </c:pt>
                <c:pt idx="7">
                  <c:v>0.237209302325581</c:v>
                </c:pt>
                <c:pt idx="8">
                  <c:v>0.215789473684211</c:v>
                </c:pt>
                <c:pt idx="9">
                  <c:v>0.0181818181818183</c:v>
                </c:pt>
                <c:pt idx="10">
                  <c:v>-0.0571428571428573</c:v>
                </c:pt>
              </c:numCache>
            </c:numRef>
          </c:val>
          <c:smooth val="0"/>
        </c:ser>
        <c:ser>
          <c:idx val="2"/>
          <c:order val="3"/>
          <c:tx>
            <c:v>YoY - SDN software - RHS</c:v>
          </c:tx>
          <c:spPr>
            <a:ln w="28575" cap="rnd">
              <a:solidFill>
                <a:schemeClr val="accent1">
                  <a:lumMod val="50000"/>
                </a:schemeClr>
              </a:solidFill>
              <a:round/>
            </a:ln>
            <a:effectLst/>
          </c:spPr>
          <c:marker>
            <c:symbol val="none"/>
          </c:marker>
          <c:cat>
            <c:numRef>
              <c:f>'SDN addressable mkt '!$B$21:$L$21</c:f>
              <c:numCache>
                <c:formatCode>@</c:formatCode>
                <c:ptCount val="11"/>
                <c:pt idx="0">
                  <c:v>2010.0</c:v>
                </c:pt>
                <c:pt idx="1">
                  <c:v>2011.0</c:v>
                </c:pt>
                <c:pt idx="2">
                  <c:v>2012.0</c:v>
                </c:pt>
                <c:pt idx="3">
                  <c:v>2013.0</c:v>
                </c:pt>
                <c:pt idx="4">
                  <c:v>2014.0</c:v>
                </c:pt>
                <c:pt idx="5">
                  <c:v>2015.0</c:v>
                </c:pt>
                <c:pt idx="6">
                  <c:v>2016.0</c:v>
                </c:pt>
                <c:pt idx="7">
                  <c:v>2017.0</c:v>
                </c:pt>
                <c:pt idx="8">
                  <c:v>2018.0</c:v>
                </c:pt>
                <c:pt idx="9">
                  <c:v>2019.0</c:v>
                </c:pt>
                <c:pt idx="10">
                  <c:v>2020.0</c:v>
                </c:pt>
              </c:numCache>
            </c:numRef>
          </c:cat>
          <c:val>
            <c:numRef>
              <c:f>'SDN addressable mkt '!$B$28:$L$28</c:f>
              <c:numCache>
                <c:formatCode>0%</c:formatCode>
                <c:ptCount val="11"/>
                <c:pt idx="1">
                  <c:v>3.74074074074074</c:v>
                </c:pt>
                <c:pt idx="2">
                  <c:v>2.626420454545456</c:v>
                </c:pt>
                <c:pt idx="3">
                  <c:v>1.043243243243244</c:v>
                </c:pt>
                <c:pt idx="4">
                  <c:v>2.133333333333333</c:v>
                </c:pt>
                <c:pt idx="5">
                  <c:v>2.097872340425532</c:v>
                </c:pt>
                <c:pt idx="6">
                  <c:v>1.082692307692308</c:v>
                </c:pt>
                <c:pt idx="7">
                  <c:v>0.52280701754386</c:v>
                </c:pt>
                <c:pt idx="8">
                  <c:v>0.512903225806451</c:v>
                </c:pt>
                <c:pt idx="9">
                  <c:v>0.28955223880597</c:v>
                </c:pt>
                <c:pt idx="10">
                  <c:v>0.3</c:v>
                </c:pt>
              </c:numCache>
            </c:numRef>
          </c:val>
          <c:smooth val="0"/>
        </c:ser>
        <c:dLbls>
          <c:showLegendKey val="0"/>
          <c:showVal val="0"/>
          <c:showCatName val="0"/>
          <c:showSerName val="0"/>
          <c:showPercent val="0"/>
          <c:showBubbleSize val="0"/>
        </c:dLbls>
        <c:marker val="1"/>
        <c:smooth val="0"/>
        <c:axId val="-1994562544"/>
        <c:axId val="-2146507952"/>
      </c:lineChart>
      <c:catAx>
        <c:axId val="-1994603536"/>
        <c:scaling>
          <c:orientation val="minMax"/>
        </c:scaling>
        <c:delete val="0"/>
        <c:axPos val="b"/>
        <c:numFmt formatCode="@"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TW"/>
          </a:p>
        </c:txPr>
        <c:crossAx val="-2051415392"/>
        <c:crosses val="autoZero"/>
        <c:auto val="1"/>
        <c:lblAlgn val="ctr"/>
        <c:lblOffset val="100"/>
        <c:noMultiLvlLbl val="0"/>
      </c:catAx>
      <c:valAx>
        <c:axId val="-2051415392"/>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TW"/>
          </a:p>
        </c:txPr>
        <c:crossAx val="-1994603536"/>
        <c:crosses val="autoZero"/>
        <c:crossBetween val="between"/>
        <c:dispUnits>
          <c:builtInUnit val="thousands"/>
          <c:dispUnitsLbl>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US$bn</a:t>
                  </a:r>
                </a:p>
              </c:rich>
            </c:tx>
            <c:spPr>
              <a:noFill/>
              <a:ln>
                <a:noFill/>
              </a:ln>
              <a:effectLst/>
            </c:spPr>
          </c:dispUnitsLbl>
        </c:dispUnits>
      </c:valAx>
      <c:valAx>
        <c:axId val="-214650795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TW"/>
          </a:p>
        </c:txPr>
        <c:crossAx val="-1994562544"/>
        <c:crosses val="max"/>
        <c:crossBetween val="between"/>
      </c:valAx>
      <c:catAx>
        <c:axId val="-1994562544"/>
        <c:scaling>
          <c:orientation val="minMax"/>
        </c:scaling>
        <c:delete val="1"/>
        <c:axPos val="b"/>
        <c:numFmt formatCode="@" sourceLinked="1"/>
        <c:majorTickMark val="out"/>
        <c:minorTickMark val="none"/>
        <c:tickLblPos val="nextTo"/>
        <c:crossAx val="-2146507952"/>
        <c:crosses val="autoZero"/>
        <c:auto val="1"/>
        <c:lblAlgn val="ctr"/>
        <c:lblOffset val="100"/>
        <c:noMultiLvlLbl val="0"/>
      </c:catAx>
      <c:spPr>
        <a:noFill/>
        <a:ln>
          <a:noFill/>
        </a:ln>
        <a:effectLst/>
      </c:spPr>
    </c:plotArea>
    <c:legend>
      <c:legendPos val="b"/>
      <c:layout>
        <c:manualLayout>
          <c:xMode val="edge"/>
          <c:yMode val="edge"/>
          <c:x val="0.0332621631629178"/>
          <c:y val="0.787294698257948"/>
          <c:w val="0.951378827646544"/>
          <c:h val="0.21198753163507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solidFill>
      <a:schemeClr val="bg1"/>
    </a:solidFill>
    <a:ln w="9525" cap="flat" cmpd="sng" algn="ctr">
      <a:noFill/>
      <a:round/>
    </a:ln>
    <a:effectLst/>
  </c:spPr>
  <c:txPr>
    <a:bodyPr/>
    <a:lstStyle/>
    <a:p>
      <a:pPr>
        <a:defRPr sz="1400"/>
      </a:pPr>
      <a:endParaRPr lang="zh-TW"/>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585163717292"/>
          <c:y val="0.036528642799547"/>
          <c:w val="0.779834681843052"/>
          <c:h val="0.578030359206831"/>
        </c:manualLayout>
      </c:layout>
      <c:barChart>
        <c:barDir val="col"/>
        <c:grouping val="stacked"/>
        <c:varyColors val="0"/>
        <c:ser>
          <c:idx val="0"/>
          <c:order val="0"/>
          <c:tx>
            <c:strRef>
              <c:f>'SDN addressable mkt '!$A$74</c:f>
              <c:strCache>
                <c:ptCount val="1"/>
                <c:pt idx="0">
                  <c:v>Data Centers &amp; Enterprises</c:v>
                </c:pt>
              </c:strCache>
            </c:strRef>
          </c:tx>
          <c:spPr>
            <a:solidFill>
              <a:schemeClr val="accent1"/>
            </a:solidFill>
            <a:ln>
              <a:noFill/>
            </a:ln>
            <a:effectLst/>
          </c:spPr>
          <c:invertIfNegative val="0"/>
          <c:cat>
            <c:numRef>
              <c:f>'SDN addressable mkt '!$B$2:$L$2</c:f>
              <c:numCache>
                <c:formatCode>@</c:formatCode>
                <c:ptCount val="11"/>
                <c:pt idx="0">
                  <c:v>2010.0</c:v>
                </c:pt>
                <c:pt idx="1">
                  <c:v>2011.0</c:v>
                </c:pt>
                <c:pt idx="2">
                  <c:v>2012.0</c:v>
                </c:pt>
                <c:pt idx="3">
                  <c:v>2013.0</c:v>
                </c:pt>
                <c:pt idx="4">
                  <c:v>2014.0</c:v>
                </c:pt>
                <c:pt idx="5">
                  <c:v>2015.0</c:v>
                </c:pt>
                <c:pt idx="6">
                  <c:v>2016.0</c:v>
                </c:pt>
                <c:pt idx="7">
                  <c:v>2017.0</c:v>
                </c:pt>
                <c:pt idx="8">
                  <c:v>2018.0</c:v>
                </c:pt>
                <c:pt idx="9">
                  <c:v>2019.0</c:v>
                </c:pt>
                <c:pt idx="10">
                  <c:v>2020.0</c:v>
                </c:pt>
              </c:numCache>
            </c:numRef>
          </c:cat>
          <c:val>
            <c:numRef>
              <c:f>'SDN addressable mkt '!$B$74:$L$74</c:f>
              <c:numCache>
                <c:formatCode>_-* #,##0_-;\-* #,##0_-;_-* "-"??_-;_-@_-</c:formatCode>
                <c:ptCount val="11"/>
                <c:pt idx="0">
                  <c:v>55.0</c:v>
                </c:pt>
                <c:pt idx="1">
                  <c:v>220.0</c:v>
                </c:pt>
                <c:pt idx="2">
                  <c:v>614.1</c:v>
                </c:pt>
                <c:pt idx="3">
                  <c:v>1055.7</c:v>
                </c:pt>
                <c:pt idx="4">
                  <c:v>2851.632</c:v>
                </c:pt>
                <c:pt idx="5">
                  <c:v>7692.4512</c:v>
                </c:pt>
                <c:pt idx="6">
                  <c:v>14245.64064</c:v>
                </c:pt>
                <c:pt idx="7">
                  <c:v>19425.87359999999</c:v>
                </c:pt>
                <c:pt idx="8">
                  <c:v>26470.9904256</c:v>
                </c:pt>
                <c:pt idx="9">
                  <c:v>31330.04894207999</c:v>
                </c:pt>
                <c:pt idx="10">
                  <c:v>36029.556283392</c:v>
                </c:pt>
              </c:numCache>
            </c:numRef>
          </c:val>
        </c:ser>
        <c:ser>
          <c:idx val="1"/>
          <c:order val="1"/>
          <c:tx>
            <c:strRef>
              <c:f>'SDN addressable mkt '!$A$73</c:f>
              <c:strCache>
                <c:ptCount val="1"/>
                <c:pt idx="0">
                  <c:v>Service Providers</c:v>
                </c:pt>
              </c:strCache>
            </c:strRef>
          </c:tx>
          <c:spPr>
            <a:solidFill>
              <a:schemeClr val="accent1">
                <a:lumMod val="40000"/>
                <a:lumOff val="60000"/>
              </a:schemeClr>
            </a:solidFill>
            <a:ln>
              <a:noFill/>
            </a:ln>
            <a:effectLst/>
          </c:spPr>
          <c:invertIfNegative val="0"/>
          <c:cat>
            <c:numRef>
              <c:f>'SDN addressable mkt '!$B$2:$L$2</c:f>
              <c:numCache>
                <c:formatCode>@</c:formatCode>
                <c:ptCount val="11"/>
                <c:pt idx="0">
                  <c:v>2010.0</c:v>
                </c:pt>
                <c:pt idx="1">
                  <c:v>2011.0</c:v>
                </c:pt>
                <c:pt idx="2">
                  <c:v>2012.0</c:v>
                </c:pt>
                <c:pt idx="3">
                  <c:v>2013.0</c:v>
                </c:pt>
                <c:pt idx="4">
                  <c:v>2014.0</c:v>
                </c:pt>
                <c:pt idx="5">
                  <c:v>2015.0</c:v>
                </c:pt>
                <c:pt idx="6">
                  <c:v>2016.0</c:v>
                </c:pt>
                <c:pt idx="7">
                  <c:v>2017.0</c:v>
                </c:pt>
                <c:pt idx="8">
                  <c:v>2018.0</c:v>
                </c:pt>
                <c:pt idx="9">
                  <c:v>2019.0</c:v>
                </c:pt>
                <c:pt idx="10">
                  <c:v>2020.0</c:v>
                </c:pt>
              </c:numCache>
            </c:numRef>
          </c:cat>
          <c:val>
            <c:numRef>
              <c:f>'SDN addressable mkt '!$B$73:$L$73</c:f>
              <c:numCache>
                <c:formatCode>_-* #,##0_-;\-* #,##0_-;_-* "-"??_-;_-@_-</c:formatCode>
                <c:ptCount val="11"/>
                <c:pt idx="0">
                  <c:v>0.0</c:v>
                </c:pt>
                <c:pt idx="1">
                  <c:v>0.0</c:v>
                </c:pt>
                <c:pt idx="2">
                  <c:v>75.9</c:v>
                </c:pt>
                <c:pt idx="3">
                  <c:v>186.3</c:v>
                </c:pt>
                <c:pt idx="4">
                  <c:v>625.9679999999984</c:v>
                </c:pt>
                <c:pt idx="5">
                  <c:v>2044.8288</c:v>
                </c:pt>
                <c:pt idx="6">
                  <c:v>4255.19136</c:v>
                </c:pt>
                <c:pt idx="7">
                  <c:v>6475.2912</c:v>
                </c:pt>
                <c:pt idx="8">
                  <c:v>9790.640294399998</c:v>
                </c:pt>
                <c:pt idx="9">
                  <c:v>12183.90792192</c:v>
                </c:pt>
                <c:pt idx="10">
                  <c:v>16187.191953408</c:v>
                </c:pt>
              </c:numCache>
            </c:numRef>
          </c:val>
        </c:ser>
        <c:dLbls>
          <c:showLegendKey val="0"/>
          <c:showVal val="0"/>
          <c:showCatName val="0"/>
          <c:showSerName val="0"/>
          <c:showPercent val="0"/>
          <c:showBubbleSize val="0"/>
        </c:dLbls>
        <c:gapWidth val="150"/>
        <c:overlap val="100"/>
        <c:axId val="2123059104"/>
        <c:axId val="-2084077280"/>
      </c:barChart>
      <c:lineChart>
        <c:grouping val="standard"/>
        <c:varyColors val="0"/>
        <c:ser>
          <c:idx val="3"/>
          <c:order val="2"/>
          <c:tx>
            <c:v>YoY - Service provider - RHS</c:v>
          </c:tx>
          <c:spPr>
            <a:ln w="28575" cap="rnd">
              <a:solidFill>
                <a:schemeClr val="tx2">
                  <a:lumMod val="40000"/>
                  <a:lumOff val="60000"/>
                </a:schemeClr>
              </a:solidFill>
              <a:round/>
            </a:ln>
            <a:effectLst/>
          </c:spPr>
          <c:marker>
            <c:symbol val="none"/>
          </c:marker>
          <c:cat>
            <c:numRef>
              <c:f>'SDN addressable mkt '!$B$72:$L$72</c:f>
              <c:numCache>
                <c:formatCode>@</c:formatCode>
                <c:ptCount val="11"/>
                <c:pt idx="0">
                  <c:v>2010.0</c:v>
                </c:pt>
                <c:pt idx="1">
                  <c:v>2011.0</c:v>
                </c:pt>
                <c:pt idx="2">
                  <c:v>2012.0</c:v>
                </c:pt>
                <c:pt idx="3">
                  <c:v>2013.0</c:v>
                </c:pt>
                <c:pt idx="4">
                  <c:v>2014.0</c:v>
                </c:pt>
                <c:pt idx="5">
                  <c:v>2015.0</c:v>
                </c:pt>
                <c:pt idx="6">
                  <c:v>2016.0</c:v>
                </c:pt>
                <c:pt idx="7">
                  <c:v>2017.0</c:v>
                </c:pt>
                <c:pt idx="8">
                  <c:v>2018.0</c:v>
                </c:pt>
                <c:pt idx="9">
                  <c:v>2019.0</c:v>
                </c:pt>
                <c:pt idx="10">
                  <c:v>2020.0</c:v>
                </c:pt>
              </c:numCache>
            </c:numRef>
          </c:cat>
          <c:val>
            <c:numRef>
              <c:f>'SDN addressable mkt '!$B$78:$L$78</c:f>
              <c:numCache>
                <c:formatCode>General</c:formatCode>
                <c:ptCount val="11"/>
                <c:pt idx="3" formatCode="0%">
                  <c:v>1.454545454545454</c:v>
                </c:pt>
                <c:pt idx="4" formatCode="0%">
                  <c:v>2.36</c:v>
                </c:pt>
                <c:pt idx="5" formatCode="0%">
                  <c:v>2.266666666666667</c:v>
                </c:pt>
                <c:pt idx="6" formatCode="0%">
                  <c:v>1.080952380952381</c:v>
                </c:pt>
                <c:pt idx="7" formatCode="0%">
                  <c:v>0.521739130434783</c:v>
                </c:pt>
                <c:pt idx="8" formatCode="0%">
                  <c:v>0.512</c:v>
                </c:pt>
                <c:pt idx="9" formatCode="0%">
                  <c:v>0.244444444444445</c:v>
                </c:pt>
                <c:pt idx="10" formatCode="0%">
                  <c:v>0.328571428571428</c:v>
                </c:pt>
              </c:numCache>
            </c:numRef>
          </c:val>
          <c:smooth val="0"/>
        </c:ser>
        <c:ser>
          <c:idx val="2"/>
          <c:order val="3"/>
          <c:tx>
            <c:v>YoY - Data center &amp; Enterprise - RHS</c:v>
          </c:tx>
          <c:spPr>
            <a:ln w="28575" cap="rnd">
              <a:solidFill>
                <a:schemeClr val="accent1">
                  <a:lumMod val="50000"/>
                </a:schemeClr>
              </a:solidFill>
              <a:round/>
            </a:ln>
            <a:effectLst/>
          </c:spPr>
          <c:marker>
            <c:symbol val="none"/>
          </c:marker>
          <c:cat>
            <c:numRef>
              <c:f>'SDN addressable mkt '!$B$72:$L$72</c:f>
              <c:numCache>
                <c:formatCode>@</c:formatCode>
                <c:ptCount val="11"/>
                <c:pt idx="0">
                  <c:v>2010.0</c:v>
                </c:pt>
                <c:pt idx="1">
                  <c:v>2011.0</c:v>
                </c:pt>
                <c:pt idx="2">
                  <c:v>2012.0</c:v>
                </c:pt>
                <c:pt idx="3">
                  <c:v>2013.0</c:v>
                </c:pt>
                <c:pt idx="4">
                  <c:v>2014.0</c:v>
                </c:pt>
                <c:pt idx="5">
                  <c:v>2015.0</c:v>
                </c:pt>
                <c:pt idx="6">
                  <c:v>2016.0</c:v>
                </c:pt>
                <c:pt idx="7">
                  <c:v>2017.0</c:v>
                </c:pt>
                <c:pt idx="8">
                  <c:v>2018.0</c:v>
                </c:pt>
                <c:pt idx="9">
                  <c:v>2019.0</c:v>
                </c:pt>
                <c:pt idx="10">
                  <c:v>2020.0</c:v>
                </c:pt>
              </c:numCache>
            </c:numRef>
          </c:cat>
          <c:val>
            <c:numRef>
              <c:f>'SDN addressable mkt '!$B$79:$L$79</c:f>
              <c:numCache>
                <c:formatCode>0%</c:formatCode>
                <c:ptCount val="11"/>
                <c:pt idx="1">
                  <c:v>3.0</c:v>
                </c:pt>
                <c:pt idx="2">
                  <c:v>1.791363636363636</c:v>
                </c:pt>
                <c:pt idx="3">
                  <c:v>0.719101123595506</c:v>
                </c:pt>
                <c:pt idx="4">
                  <c:v>1.701176470588235</c:v>
                </c:pt>
                <c:pt idx="5">
                  <c:v>1.697560975609756</c:v>
                </c:pt>
                <c:pt idx="6">
                  <c:v>0.851898734177215</c:v>
                </c:pt>
                <c:pt idx="7">
                  <c:v>0.363636363636364</c:v>
                </c:pt>
                <c:pt idx="8">
                  <c:v>0.362666666666667</c:v>
                </c:pt>
                <c:pt idx="9">
                  <c:v>0.183561643835616</c:v>
                </c:pt>
                <c:pt idx="10">
                  <c:v>0.15</c:v>
                </c:pt>
              </c:numCache>
            </c:numRef>
          </c:val>
          <c:smooth val="0"/>
        </c:ser>
        <c:dLbls>
          <c:showLegendKey val="0"/>
          <c:showVal val="0"/>
          <c:showCatName val="0"/>
          <c:showSerName val="0"/>
          <c:showPercent val="0"/>
          <c:showBubbleSize val="0"/>
        </c:dLbls>
        <c:marker val="1"/>
        <c:smooth val="0"/>
        <c:axId val="-2084455056"/>
        <c:axId val="-2083555584"/>
      </c:lineChart>
      <c:catAx>
        <c:axId val="2123059104"/>
        <c:scaling>
          <c:orientation val="minMax"/>
        </c:scaling>
        <c:delete val="0"/>
        <c:axPos val="b"/>
        <c:numFmt formatCode="@"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TW"/>
          </a:p>
        </c:txPr>
        <c:crossAx val="-2084077280"/>
        <c:crosses val="autoZero"/>
        <c:auto val="1"/>
        <c:lblAlgn val="ctr"/>
        <c:lblOffset val="100"/>
        <c:noMultiLvlLbl val="0"/>
      </c:catAx>
      <c:valAx>
        <c:axId val="-2084077280"/>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TW"/>
          </a:p>
        </c:txPr>
        <c:crossAx val="2123059104"/>
        <c:crosses val="autoZero"/>
        <c:crossBetween val="between"/>
        <c:dispUnits>
          <c:builtInUnit val="thousands"/>
          <c:dispUnitsLbl>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US$bn</a:t>
                  </a:r>
                </a:p>
              </c:rich>
            </c:tx>
            <c:spPr>
              <a:noFill/>
              <a:ln>
                <a:noFill/>
              </a:ln>
              <a:effectLst/>
            </c:spPr>
          </c:dispUnitsLbl>
        </c:dispUnits>
      </c:valAx>
      <c:valAx>
        <c:axId val="-2083555584"/>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TW"/>
          </a:p>
        </c:txPr>
        <c:crossAx val="-2084455056"/>
        <c:crosses val="max"/>
        <c:crossBetween val="between"/>
      </c:valAx>
      <c:catAx>
        <c:axId val="-2084455056"/>
        <c:scaling>
          <c:orientation val="minMax"/>
        </c:scaling>
        <c:delete val="1"/>
        <c:axPos val="b"/>
        <c:numFmt formatCode="@" sourceLinked="1"/>
        <c:majorTickMark val="out"/>
        <c:minorTickMark val="none"/>
        <c:tickLblPos val="nextTo"/>
        <c:crossAx val="-2083555584"/>
        <c:crosses val="autoZero"/>
        <c:auto val="1"/>
        <c:lblAlgn val="ctr"/>
        <c:lblOffset val="100"/>
        <c:noMultiLvlLbl val="0"/>
      </c:catAx>
      <c:spPr>
        <a:noFill/>
        <a:ln>
          <a:noFill/>
        </a:ln>
        <a:effectLst/>
      </c:spPr>
    </c:plotArea>
    <c:legend>
      <c:legendPos val="b"/>
      <c:layout>
        <c:manualLayout>
          <c:xMode val="edge"/>
          <c:yMode val="edge"/>
          <c:x val="0.0173661570656281"/>
          <c:y val="0.769340587337449"/>
          <c:w val="0.980253767107804"/>
          <c:h val="0.23065941266255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solidFill>
      <a:schemeClr val="bg1"/>
    </a:solidFill>
    <a:ln w="9525" cap="flat" cmpd="sng" algn="ctr">
      <a:noFill/>
      <a:round/>
    </a:ln>
    <a:effectLst/>
  </c:spPr>
  <c:txPr>
    <a:bodyPr/>
    <a:lstStyle/>
    <a:p>
      <a:pPr>
        <a:defRPr sz="1200"/>
      </a:pPr>
      <a:endParaRPr lang="zh-TW"/>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212518014981"/>
          <c:y val="0.275813987518163"/>
          <c:w val="0.495884357738865"/>
          <c:h val="0.500475316621799"/>
        </c:manualLayout>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tx1">
                  <a:lumMod val="50000"/>
                  <a:lumOff val="50000"/>
                </a:schemeClr>
              </a:solidFill>
              <a:ln w="19050">
                <a:solidFill>
                  <a:schemeClr val="lt1"/>
                </a:solidFill>
              </a:ln>
              <a:effectLst/>
            </c:spPr>
          </c:dPt>
          <c:dPt>
            <c:idx val="2"/>
            <c:bubble3D val="0"/>
            <c:spPr>
              <a:solidFill>
                <a:schemeClr val="accent1">
                  <a:lumMod val="40000"/>
                  <a:lumOff val="60000"/>
                </a:schemeClr>
              </a:solidFill>
              <a:ln w="19050">
                <a:solidFill>
                  <a:schemeClr val="lt1"/>
                </a:solidFill>
              </a:ln>
              <a:effectLst/>
            </c:spPr>
          </c:dPt>
          <c:dPt>
            <c:idx val="3"/>
            <c:bubble3D val="0"/>
            <c:spPr>
              <a:solidFill>
                <a:schemeClr val="bg2">
                  <a:lumMod val="75000"/>
                </a:schemeClr>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tx2"/>
              </a:solidFill>
              <a:ln w="19050">
                <a:solidFill>
                  <a:schemeClr val="lt1"/>
                </a:solidFill>
              </a:ln>
              <a:effectLst/>
            </c:spPr>
          </c:dPt>
          <c:dPt>
            <c:idx val="6"/>
            <c:bubble3D val="0"/>
            <c:spPr>
              <a:solidFill>
                <a:schemeClr val="accent1">
                  <a:lumMod val="50000"/>
                </a:schemeClr>
              </a:solidFill>
              <a:ln w="19050">
                <a:solidFill>
                  <a:schemeClr val="lt1"/>
                </a:solidFill>
              </a:ln>
              <a:effectLst/>
            </c:spPr>
          </c:dPt>
          <c:dLbls>
            <c:dLbl>
              <c:idx val="2"/>
              <c:layout>
                <c:manualLayout>
                  <c:x val="0.0157109190887667"/>
                  <c:y val="0.01585637272614"/>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4"/>
              <c:layout>
                <c:manualLayout>
                  <c:x val="-0.00942655145326002"/>
                  <c:y val="0.0285414709070519"/>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6"/>
              <c:layout>
                <c:manualLayout>
                  <c:x val="0.103008738684798"/>
                  <c:y val="-0.011333527877355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329248906730335"/>
                      <c:h val="0.196873972301039"/>
                    </c:manualLayout>
                  </c15:layout>
                </c:ext>
              </c:extLst>
            </c:dLbl>
            <c:spPr>
              <a:noFill/>
              <a:ln>
                <a:noFill/>
              </a:ln>
              <a:effectLst/>
            </c:spPr>
            <c:txPr>
              <a:bodyPr rot="0" spcFirstLastPara="1" vertOverflow="clip" horzOverflow="clip" vert="horz" wrap="square" lIns="36576" tIns="18288" rIns="36576" bIns="18288" anchor="ctr" anchorCtr="1">
                <a:spAutoFit/>
              </a:bodyPr>
              <a:lstStyle/>
              <a:p>
                <a:pPr>
                  <a:defRPr sz="1400" b="0" i="0" u="none" strike="noStrike" kern="1200" baseline="0">
                    <a:solidFill>
                      <a:schemeClr val="dk1">
                        <a:lumMod val="65000"/>
                        <a:lumOff val="35000"/>
                      </a:schemeClr>
                    </a:solidFill>
                    <a:latin typeface="+mn-lt"/>
                    <a:ea typeface="+mn-ea"/>
                    <a:cs typeface="+mn-cs"/>
                  </a:defRPr>
                </a:pPr>
                <a:endParaRPr lang="zh-TW"/>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c15:spPr>
              </c:ext>
            </c:extLst>
          </c:dLbls>
          <c:cat>
            <c:strRef>
              <c:f>'SDN addressable mkt '!$A$90:$A$96</c:f>
              <c:strCache>
                <c:ptCount val="7"/>
                <c:pt idx="0">
                  <c:v>Radio Access Networks </c:v>
                </c:pt>
                <c:pt idx="1">
                  <c:v>Mobile Core, EPC, IMS &amp; Services</c:v>
                </c:pt>
                <c:pt idx="2">
                  <c:v>OSS/BSS</c:v>
                </c:pt>
                <c:pt idx="3">
                  <c:v>Data Center</c:v>
                </c:pt>
                <c:pt idx="4">
                  <c:v>Mobile Backhaul</c:v>
                </c:pt>
                <c:pt idx="5">
                  <c:v>Wireline Fixed Access Networks</c:v>
                </c:pt>
                <c:pt idx="6">
                  <c:v>CPE/Home Environment</c:v>
                </c:pt>
              </c:strCache>
            </c:strRef>
          </c:cat>
          <c:val>
            <c:numRef>
              <c:f>'SDN addressable mkt '!$L$90:$L$96</c:f>
              <c:numCache>
                <c:formatCode>_-* #,##0_-;\-* #,##0_-;_-* "-"??_-;_-@_-</c:formatCode>
                <c:ptCount val="7"/>
                <c:pt idx="0">
                  <c:v>5295.0</c:v>
                </c:pt>
                <c:pt idx="1">
                  <c:v>8006.0</c:v>
                </c:pt>
                <c:pt idx="2">
                  <c:v>915.9480000000001</c:v>
                </c:pt>
                <c:pt idx="3">
                  <c:v>5430.88</c:v>
                </c:pt>
                <c:pt idx="4">
                  <c:v>2776.41</c:v>
                </c:pt>
                <c:pt idx="5">
                  <c:v>2181.2</c:v>
                </c:pt>
                <c:pt idx="6">
                  <c:v>1336.0</c:v>
                </c:pt>
              </c:numCache>
            </c:numRef>
          </c:val>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sz="1400"/>
      </a:pPr>
      <a:endParaRPr lang="zh-TW"/>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r>
              <a:rPr lang="en-US" dirty="0"/>
              <a:t>Global SDN, NFV &amp; Network Virtualization sales by </a:t>
            </a:r>
            <a:r>
              <a:rPr lang="en-US" dirty="0" smtClean="0"/>
              <a:t>Region</a:t>
            </a:r>
            <a:r>
              <a:rPr lang="en-US" baseline="0" dirty="0" smtClean="0"/>
              <a:t> (</a:t>
            </a:r>
            <a:r>
              <a:rPr lang="en-US" dirty="0" smtClean="0"/>
              <a:t>2010 </a:t>
            </a:r>
            <a:r>
              <a:rPr lang="en-US" dirty="0"/>
              <a:t>- 2020 </a:t>
            </a:r>
            <a:r>
              <a:rPr lang="en-US" dirty="0" smtClean="0"/>
              <a:t>) (</a:t>
            </a:r>
            <a:r>
              <a:rPr lang="en-US" dirty="0" err="1" smtClean="0"/>
              <a:t>US$bn</a:t>
            </a:r>
            <a:r>
              <a:rPr lang="en-US" dirty="0" smtClean="0"/>
              <a:t>)</a:t>
            </a:r>
            <a:endParaRPr lang="en-US" dirty="0"/>
          </a:p>
        </c:rich>
      </c:tx>
      <c:overlay val="0"/>
      <c:spPr>
        <a:noFill/>
        <a:ln>
          <a:noFill/>
        </a:ln>
        <a:effectLst/>
      </c:spPr>
    </c:title>
    <c:autoTitleDeleted val="0"/>
    <c:plotArea>
      <c:layout>
        <c:manualLayout>
          <c:layoutTarget val="inner"/>
          <c:xMode val="edge"/>
          <c:yMode val="edge"/>
          <c:x val="0.110765611845689"/>
          <c:y val="0.18342396286727"/>
          <c:w val="0.854643193185757"/>
          <c:h val="0.517503858151779"/>
        </c:manualLayout>
      </c:layout>
      <c:barChart>
        <c:barDir val="col"/>
        <c:grouping val="stacked"/>
        <c:varyColors val="0"/>
        <c:ser>
          <c:idx val="0"/>
          <c:order val="0"/>
          <c:tx>
            <c:strRef>
              <c:f>'SDN addressable mkt '!$A$121</c:f>
              <c:strCache>
                <c:ptCount val="1"/>
                <c:pt idx="0">
                  <c:v>Asia Pacific</c:v>
                </c:pt>
              </c:strCache>
            </c:strRef>
          </c:tx>
          <c:spPr>
            <a:solidFill>
              <a:schemeClr val="accent1"/>
            </a:solidFill>
            <a:ln>
              <a:noFill/>
            </a:ln>
            <a:effectLst/>
          </c:spPr>
          <c:invertIfNegative val="0"/>
          <c:cat>
            <c:strRef>
              <c:f>'SDN addressable mkt '!$B$161:$L$161</c:f>
              <c:strCache>
                <c:ptCount val="11"/>
                <c:pt idx="0">
                  <c:v>10'</c:v>
                </c:pt>
                <c:pt idx="1">
                  <c:v>11'</c:v>
                </c:pt>
                <c:pt idx="2">
                  <c:v>12'</c:v>
                </c:pt>
                <c:pt idx="3">
                  <c:v>13'</c:v>
                </c:pt>
                <c:pt idx="4">
                  <c:v>14'</c:v>
                </c:pt>
                <c:pt idx="5">
                  <c:v>15'</c:v>
                </c:pt>
                <c:pt idx="6">
                  <c:v>16'</c:v>
                </c:pt>
                <c:pt idx="7">
                  <c:v>17'</c:v>
                </c:pt>
                <c:pt idx="8">
                  <c:v>18'</c:v>
                </c:pt>
                <c:pt idx="9">
                  <c:v>19'</c:v>
                </c:pt>
                <c:pt idx="10">
                  <c:v>20'</c:v>
                </c:pt>
              </c:strCache>
            </c:strRef>
          </c:cat>
          <c:val>
            <c:numRef>
              <c:f>'SDN addressable mkt '!$B$121:$L$121</c:f>
              <c:numCache>
                <c:formatCode>_-* #,##0_-;\-* #,##0_-;_-* "-"??_-;_-@_-</c:formatCode>
                <c:ptCount val="11"/>
                <c:pt idx="0">
                  <c:v>25.0</c:v>
                </c:pt>
                <c:pt idx="1">
                  <c:v>80.0</c:v>
                </c:pt>
                <c:pt idx="2">
                  <c:v>198.0</c:v>
                </c:pt>
                <c:pt idx="3">
                  <c:v>391.0</c:v>
                </c:pt>
                <c:pt idx="4">
                  <c:v>1138.0</c:v>
                </c:pt>
                <c:pt idx="5">
                  <c:v>3915.02065681719</c:v>
                </c:pt>
                <c:pt idx="6">
                  <c:v>7494.378182896879</c:v>
                </c:pt>
                <c:pt idx="7">
                  <c:v>10988.32768687814</c:v>
                </c:pt>
                <c:pt idx="8">
                  <c:v>15408.18657748095</c:v>
                </c:pt>
                <c:pt idx="9">
                  <c:v>18969.56002148592</c:v>
                </c:pt>
                <c:pt idx="10">
                  <c:v>22878.48937967432</c:v>
                </c:pt>
              </c:numCache>
            </c:numRef>
          </c:val>
        </c:ser>
        <c:ser>
          <c:idx val="1"/>
          <c:order val="1"/>
          <c:tx>
            <c:strRef>
              <c:f>'SDN addressable mkt '!$A$122</c:f>
              <c:strCache>
                <c:ptCount val="1"/>
                <c:pt idx="0">
                  <c:v>Eastern Europe</c:v>
                </c:pt>
              </c:strCache>
            </c:strRef>
          </c:tx>
          <c:spPr>
            <a:solidFill>
              <a:schemeClr val="accent1">
                <a:lumMod val="50000"/>
              </a:schemeClr>
            </a:solidFill>
            <a:ln>
              <a:noFill/>
            </a:ln>
            <a:effectLst/>
          </c:spPr>
          <c:invertIfNegative val="0"/>
          <c:cat>
            <c:strRef>
              <c:f>'SDN addressable mkt '!$B$161:$L$161</c:f>
              <c:strCache>
                <c:ptCount val="11"/>
                <c:pt idx="0">
                  <c:v>10'</c:v>
                </c:pt>
                <c:pt idx="1">
                  <c:v>11'</c:v>
                </c:pt>
                <c:pt idx="2">
                  <c:v>12'</c:v>
                </c:pt>
                <c:pt idx="3">
                  <c:v>13'</c:v>
                </c:pt>
                <c:pt idx="4">
                  <c:v>14'</c:v>
                </c:pt>
                <c:pt idx="5">
                  <c:v>15'</c:v>
                </c:pt>
                <c:pt idx="6">
                  <c:v>16'</c:v>
                </c:pt>
                <c:pt idx="7">
                  <c:v>17'</c:v>
                </c:pt>
                <c:pt idx="8">
                  <c:v>18'</c:v>
                </c:pt>
                <c:pt idx="9">
                  <c:v>19'</c:v>
                </c:pt>
                <c:pt idx="10">
                  <c:v>20'</c:v>
                </c:pt>
              </c:strCache>
            </c:strRef>
          </c:cat>
          <c:val>
            <c:numRef>
              <c:f>'SDN addressable mkt '!$B$122:$L$122</c:f>
              <c:numCache>
                <c:formatCode>_-* #,##0_-;\-* #,##0_-;_-* "-"??_-;_-@_-</c:formatCode>
                <c:ptCount val="11"/>
                <c:pt idx="0">
                  <c:v>0.0</c:v>
                </c:pt>
                <c:pt idx="1">
                  <c:v>16.0</c:v>
                </c:pt>
                <c:pt idx="2">
                  <c:v>55.0</c:v>
                </c:pt>
                <c:pt idx="3">
                  <c:v>100.957216413443</c:v>
                </c:pt>
                <c:pt idx="4">
                  <c:v>292.6993601849625</c:v>
                </c:pt>
                <c:pt idx="5">
                  <c:v>779.2878654355312</c:v>
                </c:pt>
                <c:pt idx="6">
                  <c:v>1499.515105702763</c:v>
                </c:pt>
                <c:pt idx="7">
                  <c:v>2214.279020080058</c:v>
                </c:pt>
                <c:pt idx="8">
                  <c:v>3127.071233202964</c:v>
                </c:pt>
                <c:pt idx="9">
                  <c:v>3877.296440024429</c:v>
                </c:pt>
                <c:pt idx="10">
                  <c:v>4709.60622212162</c:v>
                </c:pt>
              </c:numCache>
            </c:numRef>
          </c:val>
        </c:ser>
        <c:ser>
          <c:idx val="2"/>
          <c:order val="2"/>
          <c:tx>
            <c:strRef>
              <c:f>'SDN addressable mkt '!$A$123</c:f>
              <c:strCache>
                <c:ptCount val="1"/>
                <c:pt idx="0">
                  <c:v>Latin &amp; Central America</c:v>
                </c:pt>
              </c:strCache>
            </c:strRef>
          </c:tx>
          <c:spPr>
            <a:solidFill>
              <a:srgbClr val="FFFFCC"/>
            </a:solidFill>
            <a:ln>
              <a:noFill/>
            </a:ln>
            <a:effectLst/>
          </c:spPr>
          <c:invertIfNegative val="0"/>
          <c:cat>
            <c:strRef>
              <c:f>'SDN addressable mkt '!$B$161:$L$161</c:f>
              <c:strCache>
                <c:ptCount val="11"/>
                <c:pt idx="0">
                  <c:v>10'</c:v>
                </c:pt>
                <c:pt idx="1">
                  <c:v>11'</c:v>
                </c:pt>
                <c:pt idx="2">
                  <c:v>12'</c:v>
                </c:pt>
                <c:pt idx="3">
                  <c:v>13'</c:v>
                </c:pt>
                <c:pt idx="4">
                  <c:v>14'</c:v>
                </c:pt>
                <c:pt idx="5">
                  <c:v>15'</c:v>
                </c:pt>
                <c:pt idx="6">
                  <c:v>16'</c:v>
                </c:pt>
                <c:pt idx="7">
                  <c:v>17'</c:v>
                </c:pt>
                <c:pt idx="8">
                  <c:v>18'</c:v>
                </c:pt>
                <c:pt idx="9">
                  <c:v>19'</c:v>
                </c:pt>
                <c:pt idx="10">
                  <c:v>20'</c:v>
                </c:pt>
              </c:strCache>
            </c:strRef>
          </c:cat>
          <c:val>
            <c:numRef>
              <c:f>'SDN addressable mkt '!$B$123:$L$123</c:f>
              <c:numCache>
                <c:formatCode>_-* #,##0_-;\-* #,##0_-;_-* "-"??_-;_-@_-</c:formatCode>
                <c:ptCount val="11"/>
                <c:pt idx="0">
                  <c:v>0.0</c:v>
                </c:pt>
                <c:pt idx="1">
                  <c:v>13.0</c:v>
                </c:pt>
                <c:pt idx="2">
                  <c:v>34.0</c:v>
                </c:pt>
                <c:pt idx="3">
                  <c:v>113.2078347903305</c:v>
                </c:pt>
                <c:pt idx="4">
                  <c:v>334.2714329663891</c:v>
                </c:pt>
                <c:pt idx="5">
                  <c:v>897.4202412438158</c:v>
                </c:pt>
                <c:pt idx="6">
                  <c:v>1740.314051939163</c:v>
                </c:pt>
                <c:pt idx="7">
                  <c:v>2578.779657171695</c:v>
                </c:pt>
                <c:pt idx="8">
                  <c:v>3654.473133196202</c:v>
                </c:pt>
                <c:pt idx="9">
                  <c:v>4546.959794417151</c:v>
                </c:pt>
                <c:pt idx="10">
                  <c:v>5542.195135922336</c:v>
                </c:pt>
              </c:numCache>
            </c:numRef>
          </c:val>
        </c:ser>
        <c:ser>
          <c:idx val="3"/>
          <c:order val="3"/>
          <c:tx>
            <c:strRef>
              <c:f>'SDN addressable mkt '!$A$124</c:f>
              <c:strCache>
                <c:ptCount val="1"/>
                <c:pt idx="0">
                  <c:v>Middle East &amp; Africa</c:v>
                </c:pt>
              </c:strCache>
            </c:strRef>
          </c:tx>
          <c:spPr>
            <a:solidFill>
              <a:schemeClr val="accent1">
                <a:lumMod val="40000"/>
                <a:lumOff val="60000"/>
              </a:schemeClr>
            </a:solidFill>
            <a:ln>
              <a:noFill/>
            </a:ln>
            <a:effectLst/>
          </c:spPr>
          <c:invertIfNegative val="0"/>
          <c:cat>
            <c:strRef>
              <c:f>'SDN addressable mkt '!$B$161:$L$161</c:f>
              <c:strCache>
                <c:ptCount val="11"/>
                <c:pt idx="0">
                  <c:v>10'</c:v>
                </c:pt>
                <c:pt idx="1">
                  <c:v>11'</c:v>
                </c:pt>
                <c:pt idx="2">
                  <c:v>12'</c:v>
                </c:pt>
                <c:pt idx="3">
                  <c:v>13'</c:v>
                </c:pt>
                <c:pt idx="4">
                  <c:v>14'</c:v>
                </c:pt>
                <c:pt idx="5">
                  <c:v>15'</c:v>
                </c:pt>
                <c:pt idx="6">
                  <c:v>16'</c:v>
                </c:pt>
                <c:pt idx="7">
                  <c:v>17'</c:v>
                </c:pt>
                <c:pt idx="8">
                  <c:v>18'</c:v>
                </c:pt>
                <c:pt idx="9">
                  <c:v>19'</c:v>
                </c:pt>
                <c:pt idx="10">
                  <c:v>20'</c:v>
                </c:pt>
              </c:strCache>
            </c:strRef>
          </c:cat>
          <c:val>
            <c:numRef>
              <c:f>'SDN addressable mkt '!$B$124:$L$124</c:f>
              <c:numCache>
                <c:formatCode>_-* #,##0_-;\-* #,##0_-;_-* "-"??_-;_-@_-</c:formatCode>
                <c:ptCount val="11"/>
                <c:pt idx="0">
                  <c:v>0.0</c:v>
                </c:pt>
                <c:pt idx="1">
                  <c:v>11.0</c:v>
                </c:pt>
                <c:pt idx="2">
                  <c:v>21.0</c:v>
                </c:pt>
                <c:pt idx="3">
                  <c:v>150.0766023747768</c:v>
                </c:pt>
                <c:pt idx="4">
                  <c:v>442.6198842140933</c:v>
                </c:pt>
                <c:pt idx="5">
                  <c:v>1180.146577250595</c:v>
                </c:pt>
                <c:pt idx="6">
                  <c:v>2280.052808878562</c:v>
                </c:pt>
                <c:pt idx="7">
                  <c:v>3372.795328158631</c:v>
                </c:pt>
                <c:pt idx="8">
                  <c:v>4771.544719063027</c:v>
                </c:pt>
                <c:pt idx="9">
                  <c:v>5926.711838796676</c:v>
                </c:pt>
                <c:pt idx="10">
                  <c:v>7211.62247912123</c:v>
                </c:pt>
              </c:numCache>
            </c:numRef>
          </c:val>
        </c:ser>
        <c:ser>
          <c:idx val="4"/>
          <c:order val="4"/>
          <c:tx>
            <c:strRef>
              <c:f>'SDN addressable mkt '!$A$125</c:f>
              <c:strCache>
                <c:ptCount val="1"/>
                <c:pt idx="0">
                  <c:v>North America</c:v>
                </c:pt>
              </c:strCache>
            </c:strRef>
          </c:tx>
          <c:spPr>
            <a:solidFill>
              <a:schemeClr val="accent5"/>
            </a:solidFill>
            <a:ln>
              <a:noFill/>
            </a:ln>
            <a:effectLst/>
          </c:spPr>
          <c:invertIfNegative val="0"/>
          <c:cat>
            <c:strRef>
              <c:f>'SDN addressable mkt '!$B$161:$L$161</c:f>
              <c:strCache>
                <c:ptCount val="11"/>
                <c:pt idx="0">
                  <c:v>10'</c:v>
                </c:pt>
                <c:pt idx="1">
                  <c:v>11'</c:v>
                </c:pt>
                <c:pt idx="2">
                  <c:v>12'</c:v>
                </c:pt>
                <c:pt idx="3">
                  <c:v>13'</c:v>
                </c:pt>
                <c:pt idx="4">
                  <c:v>14'</c:v>
                </c:pt>
                <c:pt idx="5">
                  <c:v>15'</c:v>
                </c:pt>
                <c:pt idx="6">
                  <c:v>16'</c:v>
                </c:pt>
                <c:pt idx="7">
                  <c:v>17'</c:v>
                </c:pt>
                <c:pt idx="8">
                  <c:v>18'</c:v>
                </c:pt>
                <c:pt idx="9">
                  <c:v>19'</c:v>
                </c:pt>
                <c:pt idx="10">
                  <c:v>20'</c:v>
                </c:pt>
              </c:strCache>
            </c:strRef>
          </c:cat>
          <c:val>
            <c:numRef>
              <c:f>'SDN addressable mkt '!$B$125:$L$125</c:f>
              <c:numCache>
                <c:formatCode>_-* #,##0_-;\-* #,##0_-;_-* "-"??_-;_-@_-</c:formatCode>
                <c:ptCount val="11"/>
                <c:pt idx="0">
                  <c:v>32.0</c:v>
                </c:pt>
                <c:pt idx="1">
                  <c:v>96.0</c:v>
                </c:pt>
                <c:pt idx="2">
                  <c:v>360.0</c:v>
                </c:pt>
                <c:pt idx="3">
                  <c:v>499.0</c:v>
                </c:pt>
                <c:pt idx="4">
                  <c:v>1472.0</c:v>
                </c:pt>
                <c:pt idx="5">
                  <c:v>3022.461690865544</c:v>
                </c:pt>
                <c:pt idx="6">
                  <c:v>5748.836451820302</c:v>
                </c:pt>
                <c:pt idx="7">
                  <c:v>8381.650013013101</c:v>
                </c:pt>
                <c:pt idx="8">
                  <c:v>11686.99935597586</c:v>
                </c:pt>
                <c:pt idx="9">
                  <c:v>14307.45276321567</c:v>
                </c:pt>
                <c:pt idx="10">
                  <c:v>17158.76314919817</c:v>
                </c:pt>
              </c:numCache>
            </c:numRef>
          </c:val>
        </c:ser>
        <c:ser>
          <c:idx val="5"/>
          <c:order val="5"/>
          <c:tx>
            <c:strRef>
              <c:f>'SDN addressable mkt '!$A$126</c:f>
              <c:strCache>
                <c:ptCount val="1"/>
                <c:pt idx="0">
                  <c:v>Western Europe</c:v>
                </c:pt>
              </c:strCache>
            </c:strRef>
          </c:tx>
          <c:spPr>
            <a:solidFill>
              <a:schemeClr val="bg1">
                <a:lumMod val="50000"/>
              </a:schemeClr>
            </a:solidFill>
            <a:ln>
              <a:noFill/>
            </a:ln>
            <a:effectLst/>
          </c:spPr>
          <c:invertIfNegative val="0"/>
          <c:cat>
            <c:strRef>
              <c:f>'SDN addressable mkt '!$B$161:$L$161</c:f>
              <c:strCache>
                <c:ptCount val="11"/>
                <c:pt idx="0">
                  <c:v>10'</c:v>
                </c:pt>
                <c:pt idx="1">
                  <c:v>11'</c:v>
                </c:pt>
                <c:pt idx="2">
                  <c:v>12'</c:v>
                </c:pt>
                <c:pt idx="3">
                  <c:v>13'</c:v>
                </c:pt>
                <c:pt idx="4">
                  <c:v>14'</c:v>
                </c:pt>
                <c:pt idx="5">
                  <c:v>15'</c:v>
                </c:pt>
                <c:pt idx="6">
                  <c:v>16'</c:v>
                </c:pt>
                <c:pt idx="7">
                  <c:v>17'</c:v>
                </c:pt>
                <c:pt idx="8">
                  <c:v>18'</c:v>
                </c:pt>
                <c:pt idx="9">
                  <c:v>19'</c:v>
                </c:pt>
                <c:pt idx="10">
                  <c:v>20'</c:v>
                </c:pt>
              </c:strCache>
            </c:strRef>
          </c:cat>
          <c:val>
            <c:numRef>
              <c:f>'SDN addressable mkt '!$B$126:$L$126</c:f>
              <c:numCache>
                <c:formatCode>_-* #,##0_-;\-* #,##0_-;_-* "-"??_-;_-@_-</c:formatCode>
                <c:ptCount val="11"/>
                <c:pt idx="0">
                  <c:v>18.0</c:v>
                </c:pt>
                <c:pt idx="1">
                  <c:v>49.0</c:v>
                </c:pt>
                <c:pt idx="2">
                  <c:v>132.0</c:v>
                </c:pt>
                <c:pt idx="3">
                  <c:v>218.8523391507483</c:v>
                </c:pt>
                <c:pt idx="4">
                  <c:v>639.9925539623347</c:v>
                </c:pt>
                <c:pt idx="5">
                  <c:v>1711.352968387323</c:v>
                </c:pt>
                <c:pt idx="6">
                  <c:v>3322.624398762332</c:v>
                </c:pt>
                <c:pt idx="7">
                  <c:v>4897.204594698361</c:v>
                </c:pt>
                <c:pt idx="8">
                  <c:v>6903.020701080991</c:v>
                </c:pt>
                <c:pt idx="9">
                  <c:v>8543.108186060123</c:v>
                </c:pt>
                <c:pt idx="10">
                  <c:v>10357.54895276232</c:v>
                </c:pt>
              </c:numCache>
            </c:numRef>
          </c:val>
        </c:ser>
        <c:dLbls>
          <c:showLegendKey val="0"/>
          <c:showVal val="0"/>
          <c:showCatName val="0"/>
          <c:showSerName val="0"/>
          <c:showPercent val="0"/>
          <c:showBubbleSize val="0"/>
        </c:dLbls>
        <c:gapWidth val="150"/>
        <c:overlap val="100"/>
        <c:axId val="-2083800704"/>
        <c:axId val="-2083672608"/>
      </c:barChart>
      <c:catAx>
        <c:axId val="-2083800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TW"/>
          </a:p>
        </c:txPr>
        <c:crossAx val="-2083672608"/>
        <c:crosses val="autoZero"/>
        <c:auto val="1"/>
        <c:lblAlgn val="ctr"/>
        <c:lblOffset val="100"/>
        <c:noMultiLvlLbl val="0"/>
      </c:catAx>
      <c:valAx>
        <c:axId val="-2083672608"/>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TW"/>
          </a:p>
        </c:txPr>
        <c:crossAx val="-2083800704"/>
        <c:crosses val="autoZero"/>
        <c:crossBetween val="between"/>
        <c:dispUnits>
          <c:builtInUnit val="thousands"/>
        </c:dispUnits>
      </c:valAx>
      <c:spPr>
        <a:noFill/>
        <a:ln>
          <a:noFill/>
        </a:ln>
        <a:effectLst/>
      </c:spPr>
    </c:plotArea>
    <c:legend>
      <c:legendPos val="b"/>
      <c:layout>
        <c:manualLayout>
          <c:xMode val="edge"/>
          <c:yMode val="edge"/>
          <c:x val="0.0"/>
          <c:y val="0.790781891827555"/>
          <c:w val="0.990821571831823"/>
          <c:h val="0.18553778875539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sz="1200"/>
      </a:pPr>
      <a:endParaRPr lang="zh-TW"/>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r>
              <a:rPr lang="en-US"/>
              <a:t>Asia Pacific SDN, NFV &amp; Network Virtualization sales by country (2020)</a:t>
            </a:r>
          </a:p>
        </c:rich>
      </c:tx>
      <c:overlay val="0"/>
      <c:spPr>
        <a:noFill/>
        <a:ln>
          <a:noFill/>
        </a:ln>
        <a:effectLst/>
      </c:spPr>
    </c:title>
    <c:autoTitleDeleted val="0"/>
    <c:plotArea>
      <c:layout>
        <c:manualLayout>
          <c:layoutTarget val="inner"/>
          <c:xMode val="edge"/>
          <c:yMode val="edge"/>
          <c:x val="0.260887012617399"/>
          <c:y val="0.298195291841382"/>
          <c:w val="0.477662006453751"/>
          <c:h val="0.608887679745509"/>
        </c:manualLayout>
      </c:layout>
      <c:pieChart>
        <c:varyColors val="1"/>
        <c:ser>
          <c:idx val="0"/>
          <c:order val="0"/>
          <c:spPr>
            <a:ln>
              <a:noFill/>
            </a:ln>
          </c:spPr>
          <c:dPt>
            <c:idx val="0"/>
            <c:bubble3D val="0"/>
            <c:spPr>
              <a:solidFill>
                <a:schemeClr val="tx2">
                  <a:lumMod val="60000"/>
                  <a:lumOff val="40000"/>
                </a:schemeClr>
              </a:solidFill>
              <a:ln w="19050">
                <a:noFill/>
              </a:ln>
              <a:effectLst/>
            </c:spPr>
          </c:dPt>
          <c:dPt>
            <c:idx val="1"/>
            <c:bubble3D val="0"/>
            <c:spPr>
              <a:solidFill>
                <a:srgbClr val="FFFFCC"/>
              </a:solidFill>
              <a:ln w="19050">
                <a:noFill/>
              </a:ln>
              <a:effectLst/>
            </c:spPr>
          </c:dPt>
          <c:dPt>
            <c:idx val="2"/>
            <c:bubble3D val="0"/>
            <c:spPr>
              <a:solidFill>
                <a:schemeClr val="accent1">
                  <a:lumMod val="50000"/>
                </a:schemeClr>
              </a:solidFill>
              <a:ln w="19050">
                <a:noFill/>
              </a:ln>
              <a:effectLst/>
            </c:spPr>
          </c:dPt>
          <c:dPt>
            <c:idx val="3"/>
            <c:bubble3D val="0"/>
            <c:spPr>
              <a:solidFill>
                <a:schemeClr val="accent1">
                  <a:lumMod val="60000"/>
                  <a:lumOff val="40000"/>
                </a:schemeClr>
              </a:solidFill>
              <a:ln w="19050">
                <a:noFill/>
              </a:ln>
              <a:effectLst/>
            </c:spPr>
          </c:dPt>
          <c:dPt>
            <c:idx val="4"/>
            <c:bubble3D val="0"/>
            <c:spPr>
              <a:solidFill>
                <a:schemeClr val="accent1">
                  <a:lumMod val="75000"/>
                </a:schemeClr>
              </a:solidFill>
              <a:ln w="19050">
                <a:noFill/>
              </a:ln>
              <a:effectLst/>
            </c:spPr>
          </c:dPt>
          <c:dPt>
            <c:idx val="5"/>
            <c:bubble3D val="0"/>
            <c:spPr>
              <a:solidFill>
                <a:schemeClr val="bg1">
                  <a:lumMod val="75000"/>
                </a:schemeClr>
              </a:solidFill>
              <a:ln w="19050">
                <a:noFill/>
              </a:ln>
              <a:effectLst/>
            </c:spPr>
          </c:dPt>
          <c:dPt>
            <c:idx val="6"/>
            <c:bubble3D val="0"/>
            <c:spPr>
              <a:solidFill>
                <a:schemeClr val="accent1">
                  <a:lumMod val="20000"/>
                  <a:lumOff val="80000"/>
                </a:schemeClr>
              </a:solidFill>
              <a:ln w="19050">
                <a:noFill/>
              </a:ln>
              <a:effectLst/>
            </c:spPr>
          </c:dPt>
          <c:dPt>
            <c:idx val="7"/>
            <c:bubble3D val="0"/>
            <c:spPr>
              <a:solidFill>
                <a:schemeClr val="bg1">
                  <a:lumMod val="50000"/>
                </a:schemeClr>
              </a:solidFill>
              <a:ln w="19050">
                <a:noFill/>
              </a:ln>
              <a:effectLst/>
            </c:spPr>
          </c:dPt>
          <c:dLbls>
            <c:dLbl>
              <c:idx val="0"/>
              <c:layout>
                <c:manualLayout>
                  <c:x val="-0.0553160898680088"/>
                  <c:y val="0.00671550477858399"/>
                </c:manualLayout>
              </c:layout>
              <c:spPr>
                <a:noFill/>
                <a:ln>
                  <a:noFill/>
                </a:ln>
                <a:effectLst/>
              </c:spPr>
              <c:txPr>
                <a:bodyPr rot="0" spcFirstLastPara="1" vertOverflow="clip" horzOverflow="clip" vert="horz" wrap="square" lIns="36576" tIns="18288" rIns="36576" bIns="18288" anchor="ctr" anchorCtr="1">
                  <a:spAutoFit/>
                </a:bodyPr>
                <a:lstStyle/>
                <a:p>
                  <a:pPr>
                    <a:defRPr sz="1200" b="1" i="0" u="none" strike="noStrike" kern="1200" baseline="0">
                      <a:solidFill>
                        <a:schemeClr val="dk1">
                          <a:lumMod val="65000"/>
                          <a:lumOff val="35000"/>
                        </a:schemeClr>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c15:spPr>
                </c:ext>
              </c:extLst>
            </c:dLbl>
            <c:dLbl>
              <c:idx val="1"/>
              <c:layout>
                <c:manualLayout>
                  <c:x val="0.0109029029503842"/>
                  <c:y val="0.027038147390456"/>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5"/>
              <c:layout>
                <c:manualLayout>
                  <c:x val="0.0240963855421687"/>
                  <c:y val="0.0355204901641183"/>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6"/>
              <c:layout>
                <c:manualLayout>
                  <c:x val="-0.0331325301204819"/>
                  <c:y val="0.0157868845173859"/>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7"/>
              <c:layout>
                <c:manualLayout>
                  <c:x val="-0.00750118584574519"/>
                  <c:y val="0.0971378191910713"/>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393937482212314"/>
                      <c:h val="0.186629876181724"/>
                    </c:manualLayout>
                  </c15:layout>
                </c:ext>
              </c:extLst>
            </c:dLbl>
            <c:spPr>
              <a:noFill/>
              <a:ln>
                <a:noFill/>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chemeClr val="dk1">
                        <a:lumMod val="65000"/>
                        <a:lumOff val="35000"/>
                      </a:schemeClr>
                    </a:solidFill>
                    <a:latin typeface="+mn-lt"/>
                    <a:ea typeface="+mn-ea"/>
                    <a:cs typeface="+mn-cs"/>
                  </a:defRPr>
                </a:pPr>
                <a:endParaRPr lang="zh-TW"/>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c15:spPr>
              </c:ext>
            </c:extLst>
          </c:dLbls>
          <c:cat>
            <c:strRef>
              <c:f>'SDN addressable mkt '!$O$185:$O$192</c:f>
              <c:strCache>
                <c:ptCount val="8"/>
                <c:pt idx="0">
                  <c:v>Taiwan</c:v>
                </c:pt>
                <c:pt idx="1">
                  <c:v>Australia</c:v>
                </c:pt>
                <c:pt idx="2">
                  <c:v>China</c:v>
                </c:pt>
                <c:pt idx="3">
                  <c:v>India</c:v>
                </c:pt>
                <c:pt idx="4">
                  <c:v>Japan</c:v>
                </c:pt>
                <c:pt idx="5">
                  <c:v>South Korea</c:v>
                </c:pt>
                <c:pt idx="6">
                  <c:v>Singapore</c:v>
                </c:pt>
                <c:pt idx="7">
                  <c:v>Rest of Asia Pacific</c:v>
                </c:pt>
              </c:strCache>
            </c:strRef>
          </c:cat>
          <c:val>
            <c:numRef>
              <c:f>'SDN addressable mkt '!$P$185:$P$192</c:f>
              <c:numCache>
                <c:formatCode>_-* #,##0_-;\-* #,##0_-;_-* "-"??_-;_-@_-</c:formatCode>
                <c:ptCount val="8"/>
                <c:pt idx="0">
                  <c:v>549.2536651223014</c:v>
                </c:pt>
                <c:pt idx="1">
                  <c:v>903.4142780696238</c:v>
                </c:pt>
                <c:pt idx="2">
                  <c:v>4097.61016989261</c:v>
                </c:pt>
                <c:pt idx="3">
                  <c:v>3563.432091787255</c:v>
                </c:pt>
                <c:pt idx="4">
                  <c:v>5278.482795115267</c:v>
                </c:pt>
                <c:pt idx="5">
                  <c:v>2137.346651154764</c:v>
                </c:pt>
                <c:pt idx="6">
                  <c:v>274.6268325611508</c:v>
                </c:pt>
                <c:pt idx="7">
                  <c:v>6074.322895971352</c:v>
                </c:pt>
              </c:numCache>
            </c:numRef>
          </c:val>
        </c:ser>
        <c:dLbls>
          <c:showLegendKey val="0"/>
          <c:showVal val="0"/>
          <c:showCatName val="0"/>
          <c:showSerName val="0"/>
          <c:showPercent val="0"/>
          <c:showBubbleSize val="0"/>
          <c:showLeaderLines val="0"/>
        </c:dLbls>
        <c:firstSliceAng val="30"/>
      </c:pieChart>
      <c:spPr>
        <a:noFill/>
        <a:ln>
          <a:noFill/>
        </a:ln>
        <a:effectLst/>
      </c:spPr>
    </c:plotArea>
    <c:plotVisOnly val="1"/>
    <c:dispBlanksAs val="gap"/>
    <c:showDLblsOverMax val="0"/>
  </c:chart>
  <c:spPr>
    <a:noFill/>
    <a:ln>
      <a:noFill/>
    </a:ln>
    <a:effectLst/>
  </c:spPr>
  <c:txPr>
    <a:bodyPr/>
    <a:lstStyle/>
    <a:p>
      <a:pPr>
        <a:defRPr sz="1200"/>
      </a:pPr>
      <a:endParaRPr lang="zh-TW"/>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D88B8F0B-ED0C-4543-A750-DD19018D1A9F}" type="datetimeFigureOut">
              <a:rPr lang="en-US" smtClean="0"/>
              <a:t>5/22/16</a:t>
            </a:fld>
            <a:endParaRPr lang="en-US"/>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0AAB77C-7559-4018-A1A7-7FC53C95904A}" type="slidenum">
              <a:rPr lang="en-US" smtClean="0"/>
              <a:t>‹#›</a:t>
            </a:fld>
            <a:endParaRPr lang="en-US"/>
          </a:p>
        </p:txBody>
      </p:sp>
    </p:spTree>
    <p:extLst>
      <p:ext uri="{BB962C8B-B14F-4D97-AF65-F5344CB8AC3E}">
        <p14:creationId xmlns:p14="http://schemas.microsoft.com/office/powerpoint/2010/main" val="36425129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zh-TW" altLang="en-US"/>
          </a:p>
        </p:txBody>
      </p:sp>
      <p:sp>
        <p:nvSpPr>
          <p:cNvPr id="3" name="日期版面配置區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vl1pPr>
          </a:lstStyle>
          <a:p>
            <a:fld id="{8C3738B7-0936-4180-8CBD-5EC42BBC55B6}" type="datetimeFigureOut">
              <a:rPr lang="zh-TW" altLang="en-US" smtClean="0"/>
              <a:t>2016/5/22</a:t>
            </a:fld>
            <a:endParaRPr lang="zh-TW" altLang="en-US"/>
          </a:p>
        </p:txBody>
      </p:sp>
      <p:sp>
        <p:nvSpPr>
          <p:cNvPr id="4" name="投影片圖像版面配置區 3"/>
          <p:cNvSpPr>
            <a:spLocks noGrp="1" noRot="1" noChangeAspect="1"/>
          </p:cNvSpPr>
          <p:nvPr>
            <p:ph type="sldImg" idx="2"/>
          </p:nvPr>
        </p:nvSpPr>
        <p:spPr>
          <a:xfrm>
            <a:off x="1165225" y="692150"/>
            <a:ext cx="4619625" cy="3463925"/>
          </a:xfrm>
          <a:prstGeom prst="rect">
            <a:avLst/>
          </a:prstGeom>
          <a:noFill/>
          <a:ln w="12700">
            <a:solidFill>
              <a:prstClr val="black"/>
            </a:solidFill>
          </a:ln>
        </p:spPr>
        <p:txBody>
          <a:bodyPr vert="horz" lIns="92492" tIns="46246" rIns="92492" bIns="46246" rtlCol="0" anchor="ctr"/>
          <a:lstStyle/>
          <a:p>
            <a:endParaRPr lang="zh-TW" altLang="en-US"/>
          </a:p>
        </p:txBody>
      </p:sp>
      <p:sp>
        <p:nvSpPr>
          <p:cNvPr id="5" name="備忘稿版面配置區 4"/>
          <p:cNvSpPr>
            <a:spLocks noGrp="1"/>
          </p:cNvSpPr>
          <p:nvPr>
            <p:ph type="body" sz="quarter" idx="3"/>
          </p:nvPr>
        </p:nvSpPr>
        <p:spPr>
          <a:xfrm>
            <a:off x="695008" y="4387136"/>
            <a:ext cx="5560060" cy="4156234"/>
          </a:xfrm>
          <a:prstGeom prst="rect">
            <a:avLst/>
          </a:prstGeom>
        </p:spPr>
        <p:txBody>
          <a:bodyPr vert="horz" lIns="92492" tIns="46246" rIns="92492" bIns="46246"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vl1pPr>
          </a:lstStyle>
          <a:p>
            <a:fld id="{E1836D9B-CB55-4110-A1AC-5C4856FAE1A7}" type="slidenum">
              <a:rPr lang="zh-TW" altLang="en-US" smtClean="0"/>
              <a:t>‹#›</a:t>
            </a:fld>
            <a:endParaRPr lang="zh-TW" altLang="en-US"/>
          </a:p>
        </p:txBody>
      </p:sp>
    </p:spTree>
    <p:extLst>
      <p:ext uri="{BB962C8B-B14F-4D97-AF65-F5344CB8AC3E}">
        <p14:creationId xmlns:p14="http://schemas.microsoft.com/office/powerpoint/2010/main" val="7362390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5" name="Slide Number Placeholder 4"/>
          <p:cNvSpPr>
            <a:spLocks noGrp="1"/>
          </p:cNvSpPr>
          <p:nvPr>
            <p:ph type="sldNum" sz="quarter" idx="10"/>
          </p:nvPr>
        </p:nvSpPr>
        <p:spPr/>
        <p:txBody>
          <a:bodyPr/>
          <a:lstStyle/>
          <a:p>
            <a:fld id="{E1836D9B-CB55-4110-A1AC-5C4856FAE1A7}" type="slidenum">
              <a:rPr lang="zh-TW" altLang="en-US" smtClean="0"/>
              <a:t>1</a:t>
            </a:fld>
            <a:endParaRPr lang="zh-TW" altLang="en-US"/>
          </a:p>
        </p:txBody>
      </p:sp>
    </p:spTree>
    <p:extLst>
      <p:ext uri="{BB962C8B-B14F-4D97-AF65-F5344CB8AC3E}">
        <p14:creationId xmlns:p14="http://schemas.microsoft.com/office/powerpoint/2010/main" val="1313102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1836D9B-CB55-4110-A1AC-5C4856FAE1A7}" type="slidenum">
              <a:rPr lang="zh-TW" altLang="en-US" smtClean="0"/>
              <a:t>21</a:t>
            </a:fld>
            <a:endParaRPr lang="zh-TW" altLang="en-US"/>
          </a:p>
        </p:txBody>
      </p:sp>
    </p:spTree>
    <p:extLst>
      <p:ext uri="{BB962C8B-B14F-4D97-AF65-F5344CB8AC3E}">
        <p14:creationId xmlns:p14="http://schemas.microsoft.com/office/powerpoint/2010/main" val="1733591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1836D9B-CB55-4110-A1AC-5C4856FAE1A7}" type="slidenum">
              <a:rPr lang="zh-TW" altLang="en-US" smtClean="0"/>
              <a:t>24</a:t>
            </a:fld>
            <a:endParaRPr lang="zh-TW" altLang="en-US"/>
          </a:p>
        </p:txBody>
      </p:sp>
    </p:spTree>
    <p:extLst>
      <p:ext uri="{BB962C8B-B14F-4D97-AF65-F5344CB8AC3E}">
        <p14:creationId xmlns:p14="http://schemas.microsoft.com/office/powerpoint/2010/main" val="3534669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Note</a:t>
            </a:r>
          </a:p>
          <a:p>
            <a:r>
              <a:rPr lang="en-US" altLang="zh-TW" dirty="0" smtClean="0"/>
              <a:t>1.</a:t>
            </a:r>
            <a:r>
              <a:rPr lang="zh-TW" altLang="en-US" dirty="0" smtClean="0"/>
              <a:t>在</a:t>
            </a:r>
            <a:r>
              <a:rPr lang="en-US" altLang="zh-TW" dirty="0" smtClean="0"/>
              <a:t>group table </a:t>
            </a:r>
            <a:r>
              <a:rPr lang="zh-TW" altLang="en-US" dirty="0" smtClean="0"/>
              <a:t>裡 ，有四種挑選 </a:t>
            </a:r>
            <a:r>
              <a:rPr lang="en-US" altLang="zh-TW" dirty="0" smtClean="0"/>
              <a:t>action buckets</a:t>
            </a:r>
            <a:r>
              <a:rPr lang="zh-TW" altLang="en-US" dirty="0" smtClean="0"/>
              <a:t>的方式  分別為 </a:t>
            </a:r>
            <a:r>
              <a:rPr lang="en-US" altLang="zh-TW" dirty="0" smtClean="0"/>
              <a:t>ALL</a:t>
            </a:r>
            <a:r>
              <a:rPr lang="zh-TW" altLang="en-US" dirty="0" smtClean="0"/>
              <a:t> ，</a:t>
            </a:r>
            <a:r>
              <a:rPr lang="en-US" altLang="zh-TW" dirty="0" smtClean="0"/>
              <a:t>select</a:t>
            </a:r>
            <a:r>
              <a:rPr lang="zh-TW" altLang="en-US" dirty="0" smtClean="0"/>
              <a:t>，</a:t>
            </a:r>
            <a:r>
              <a:rPr lang="en-US" altLang="zh-TW" dirty="0" smtClean="0"/>
              <a:t>indirect</a:t>
            </a:r>
            <a:r>
              <a:rPr lang="zh-TW" altLang="en-US" dirty="0" smtClean="0"/>
              <a:t>，</a:t>
            </a:r>
            <a:r>
              <a:rPr lang="en-US" altLang="zh-TW" dirty="0" smtClean="0"/>
              <a:t>fast failover</a:t>
            </a:r>
          </a:p>
          <a:p>
            <a:r>
              <a:rPr lang="en-US" altLang="zh-TW" dirty="0" smtClean="0"/>
              <a:t> </a:t>
            </a:r>
            <a:endParaRPr lang="zh-TW" altLang="en-US" dirty="0"/>
          </a:p>
        </p:txBody>
      </p:sp>
      <p:sp>
        <p:nvSpPr>
          <p:cNvPr id="4" name="投影片編號版面配置區 3"/>
          <p:cNvSpPr>
            <a:spLocks noGrp="1"/>
          </p:cNvSpPr>
          <p:nvPr>
            <p:ph type="sldNum" sz="quarter" idx="10"/>
          </p:nvPr>
        </p:nvSpPr>
        <p:spPr/>
        <p:txBody>
          <a:bodyPr/>
          <a:lstStyle/>
          <a:p>
            <a:fld id="{E1836D9B-CB55-4110-A1AC-5C4856FAE1A7}" type="slidenum">
              <a:rPr lang="zh-TW" altLang="en-US" smtClean="0"/>
              <a:t>41</a:t>
            </a:fld>
            <a:endParaRPr lang="zh-TW" altLang="en-US"/>
          </a:p>
        </p:txBody>
      </p:sp>
    </p:spTree>
    <p:extLst>
      <p:ext uri="{BB962C8B-B14F-4D97-AF65-F5344CB8AC3E}">
        <p14:creationId xmlns:p14="http://schemas.microsoft.com/office/powerpoint/2010/main" val="1682480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1836D9B-CB55-4110-A1AC-5C4856FAE1A7}" type="slidenum">
              <a:rPr lang="zh-TW" altLang="en-US" smtClean="0"/>
              <a:t>43</a:t>
            </a:fld>
            <a:endParaRPr lang="zh-TW" altLang="en-US"/>
          </a:p>
        </p:txBody>
      </p:sp>
    </p:spTree>
    <p:extLst>
      <p:ext uri="{BB962C8B-B14F-4D97-AF65-F5344CB8AC3E}">
        <p14:creationId xmlns:p14="http://schemas.microsoft.com/office/powerpoint/2010/main" val="1720868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87450" y="709613"/>
            <a:ext cx="4645025" cy="34829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EF12BD7-CC74-41A4-AB29-E012030DA90B}" type="slidenum">
              <a:rPr lang="zh-TW" altLang="en-US" smtClean="0"/>
              <a:t>48</a:t>
            </a:fld>
            <a:endParaRPr lang="zh-TW" altLang="en-US"/>
          </a:p>
        </p:txBody>
      </p:sp>
    </p:spTree>
    <p:extLst>
      <p:ext uri="{BB962C8B-B14F-4D97-AF65-F5344CB8AC3E}">
        <p14:creationId xmlns:p14="http://schemas.microsoft.com/office/powerpoint/2010/main" val="2572350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87450" y="709613"/>
            <a:ext cx="4645025" cy="3482975"/>
          </a:xfrm>
        </p:spPr>
      </p:sp>
      <p:sp>
        <p:nvSpPr>
          <p:cNvPr id="3" name="備忘稿版面配置區 2"/>
          <p:cNvSpPr>
            <a:spLocks noGrp="1"/>
          </p:cNvSpPr>
          <p:nvPr>
            <p:ph type="body" idx="1"/>
          </p:nvPr>
        </p:nvSpPr>
        <p:spPr/>
        <p:txBody>
          <a:bodyPr/>
          <a:lstStyle/>
          <a:p>
            <a:r>
              <a:rPr lang="en-US" altLang="zh-TW" smtClean="0"/>
              <a:t>opNFV</a:t>
            </a:r>
          </a:p>
          <a:p>
            <a:r>
              <a:rPr lang="en-US" altLang="zh-TW" smtClean="0"/>
              <a:t>Etsi NFV</a:t>
            </a:r>
          </a:p>
          <a:p>
            <a:r>
              <a:rPr lang="en-US" altLang="zh-TW" smtClean="0"/>
              <a:t>ONF L4 – L7</a:t>
            </a:r>
            <a:endParaRPr lang="zh-TW" altLang="en-US" dirty="0"/>
          </a:p>
        </p:txBody>
      </p:sp>
      <p:sp>
        <p:nvSpPr>
          <p:cNvPr id="4" name="投影片編號版面配置區 3"/>
          <p:cNvSpPr>
            <a:spLocks noGrp="1"/>
          </p:cNvSpPr>
          <p:nvPr>
            <p:ph type="sldNum" sz="quarter" idx="10"/>
          </p:nvPr>
        </p:nvSpPr>
        <p:spPr/>
        <p:txBody>
          <a:bodyPr/>
          <a:lstStyle/>
          <a:p>
            <a:fld id="{CEF12BD7-CC74-41A4-AB29-E012030DA90B}" type="slidenum">
              <a:rPr lang="zh-TW" altLang="en-US" smtClean="0"/>
              <a:t>49</a:t>
            </a:fld>
            <a:endParaRPr lang="zh-TW" altLang="en-US"/>
          </a:p>
        </p:txBody>
      </p:sp>
    </p:spTree>
    <p:extLst>
      <p:ext uri="{BB962C8B-B14F-4D97-AF65-F5344CB8AC3E}">
        <p14:creationId xmlns:p14="http://schemas.microsoft.com/office/powerpoint/2010/main" val="1903751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1836D9B-CB55-4110-A1AC-5C4856FAE1A7}" type="slidenum">
              <a:rPr lang="zh-TW" altLang="en-US" smtClean="0"/>
              <a:t>61</a:t>
            </a:fld>
            <a:endParaRPr lang="zh-TW" altLang="en-US"/>
          </a:p>
        </p:txBody>
      </p:sp>
    </p:spTree>
    <p:extLst>
      <p:ext uri="{BB962C8B-B14F-4D97-AF65-F5344CB8AC3E}">
        <p14:creationId xmlns:p14="http://schemas.microsoft.com/office/powerpoint/2010/main" val="327468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lvl="0"/>
            <a:r>
              <a:rPr lang="en-US" altLang="zh-TW" dirty="0" smtClean="0"/>
              <a:t>Ryu is a component-based software defined networking framework. </a:t>
            </a:r>
            <a:r>
              <a:rPr lang="en-US" altLang="zh-TW" dirty="0" err="1" smtClean="0"/>
              <a:t>Ryu</a:t>
            </a:r>
            <a:r>
              <a:rPr lang="en-US" altLang="zh-TW" dirty="0" smtClean="0"/>
              <a:t> provides software components with well defined API that make it easy for developers to create new network management and control applications. Ryu supports various protocols for managing network devices, such as </a:t>
            </a:r>
            <a:r>
              <a:rPr lang="en-US" altLang="zh-TW" dirty="0" err="1" smtClean="0"/>
              <a:t>OpenFlow</a:t>
            </a:r>
            <a:r>
              <a:rPr lang="en-US" altLang="zh-TW" dirty="0" smtClean="0"/>
              <a:t>, </a:t>
            </a:r>
            <a:r>
              <a:rPr lang="en-US" altLang="zh-TW" dirty="0" err="1" smtClean="0"/>
              <a:t>Netconf</a:t>
            </a:r>
            <a:r>
              <a:rPr lang="en-US" altLang="zh-TW" dirty="0" smtClean="0"/>
              <a:t>, OF-</a:t>
            </a:r>
            <a:r>
              <a:rPr lang="en-US" altLang="zh-TW" dirty="0" err="1" smtClean="0"/>
              <a:t>config</a:t>
            </a:r>
            <a:r>
              <a:rPr lang="en-US" altLang="zh-TW" dirty="0" smtClean="0"/>
              <a:t>, etc. About </a:t>
            </a:r>
            <a:r>
              <a:rPr lang="en-US" altLang="zh-TW" dirty="0" err="1" smtClean="0"/>
              <a:t>OpenFlow</a:t>
            </a:r>
            <a:r>
              <a:rPr lang="en-US" altLang="zh-TW" dirty="0" smtClean="0"/>
              <a:t>, Ryu supports fully 1.0, 1.2, 1.3, 1.4 and </a:t>
            </a:r>
            <a:r>
              <a:rPr lang="en-US" altLang="zh-TW" dirty="0" err="1" smtClean="0"/>
              <a:t>Nicira</a:t>
            </a:r>
            <a:r>
              <a:rPr lang="en-US" altLang="zh-TW" dirty="0" smtClean="0"/>
              <a:t> Extensions.</a:t>
            </a:r>
          </a:p>
          <a:p>
            <a:pPr lvl="0"/>
            <a:r>
              <a:rPr lang="en-US" altLang="zh-TW" dirty="0" smtClean="0"/>
              <a:t>All of the code is freely available under the Apache 2.0 license.</a:t>
            </a:r>
          </a:p>
          <a:p>
            <a:pPr lvl="0"/>
            <a:endParaRPr lang="en-US" altLang="zh-TW" dirty="0" smtClean="0"/>
          </a:p>
        </p:txBody>
      </p:sp>
      <p:sp>
        <p:nvSpPr>
          <p:cNvPr id="4" name="投影片編號版面配置區 3"/>
          <p:cNvSpPr>
            <a:spLocks noGrp="1"/>
          </p:cNvSpPr>
          <p:nvPr>
            <p:ph type="sldNum" sz="quarter" idx="10"/>
          </p:nvPr>
        </p:nvSpPr>
        <p:spPr/>
        <p:txBody>
          <a:bodyPr/>
          <a:lstStyle/>
          <a:p>
            <a:fld id="{F9DCAFF9-FE79-41DE-BB31-C582613F5967}" type="slidenum">
              <a:rPr lang="zh-TW" altLang="en-US" smtClean="0"/>
              <a:pPr/>
              <a:t>62</a:t>
            </a:fld>
            <a:endParaRPr lang="zh-TW" altLang="en-US"/>
          </a:p>
        </p:txBody>
      </p:sp>
    </p:spTree>
    <p:extLst>
      <p:ext uri="{BB962C8B-B14F-4D97-AF65-F5344CB8AC3E}">
        <p14:creationId xmlns:p14="http://schemas.microsoft.com/office/powerpoint/2010/main" val="3018254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Event driven</a:t>
            </a:r>
          </a:p>
          <a:p>
            <a:r>
              <a:rPr lang="en-US" altLang="zh-TW" dirty="0"/>
              <a:t>– Event source/dispatcher/sink</a:t>
            </a:r>
          </a:p>
          <a:p>
            <a:r>
              <a:rPr lang="en-US" altLang="zh-TW" dirty="0"/>
              <a:t>– Core(= Event dispatcher) is very small</a:t>
            </a:r>
          </a:p>
          <a:p>
            <a:r>
              <a:rPr lang="en-US" altLang="zh-TW" dirty="0"/>
              <a:t>– It is so generic that </a:t>
            </a:r>
            <a:r>
              <a:rPr lang="en-US" altLang="zh-TW" dirty="0" err="1"/>
              <a:t>Ryu</a:t>
            </a:r>
            <a:r>
              <a:rPr lang="en-US" altLang="zh-TW" dirty="0"/>
              <a:t> can be used without </a:t>
            </a:r>
            <a:r>
              <a:rPr lang="en-US" altLang="zh-TW" dirty="0" err="1"/>
              <a:t>OpenFlow</a:t>
            </a:r>
            <a:endParaRPr lang="zh-TW" altLang="en-US" dirty="0"/>
          </a:p>
        </p:txBody>
      </p:sp>
      <p:sp>
        <p:nvSpPr>
          <p:cNvPr id="4" name="投影片編號版面配置區 3"/>
          <p:cNvSpPr>
            <a:spLocks noGrp="1"/>
          </p:cNvSpPr>
          <p:nvPr>
            <p:ph type="sldNum" sz="quarter" idx="10"/>
          </p:nvPr>
        </p:nvSpPr>
        <p:spPr/>
        <p:txBody>
          <a:bodyPr/>
          <a:lstStyle/>
          <a:p>
            <a:fld id="{F9DCAFF9-FE79-41DE-BB31-C582613F5967}" type="slidenum">
              <a:rPr lang="zh-TW" altLang="en-US" smtClean="0"/>
              <a:pPr/>
              <a:t>63</a:t>
            </a:fld>
            <a:endParaRPr lang="zh-TW" altLang="en-US"/>
          </a:p>
        </p:txBody>
      </p:sp>
    </p:spTree>
    <p:extLst>
      <p:ext uri="{BB962C8B-B14F-4D97-AF65-F5344CB8AC3E}">
        <p14:creationId xmlns:p14="http://schemas.microsoft.com/office/powerpoint/2010/main" val="1903429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b="1" dirty="0"/>
          </a:p>
        </p:txBody>
      </p:sp>
      <p:sp>
        <p:nvSpPr>
          <p:cNvPr id="4" name="投影片編號版面配置區 3"/>
          <p:cNvSpPr>
            <a:spLocks noGrp="1"/>
          </p:cNvSpPr>
          <p:nvPr>
            <p:ph type="sldNum" sz="quarter" idx="10"/>
          </p:nvPr>
        </p:nvSpPr>
        <p:spPr/>
        <p:txBody>
          <a:bodyPr/>
          <a:lstStyle/>
          <a:p>
            <a:fld id="{F9DCAFF9-FE79-41DE-BB31-C582613F5967}" type="slidenum">
              <a:rPr lang="zh-TW" altLang="en-US" smtClean="0"/>
              <a:pPr/>
              <a:t>64</a:t>
            </a:fld>
            <a:endParaRPr lang="zh-TW" altLang="en-US"/>
          </a:p>
        </p:txBody>
      </p:sp>
    </p:spTree>
    <p:extLst>
      <p:ext uri="{BB962C8B-B14F-4D97-AF65-F5344CB8AC3E}">
        <p14:creationId xmlns:p14="http://schemas.microsoft.com/office/powerpoint/2010/main" val="2275950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292B0F4-A671-4831-8239-5A9A44580803}" type="slidenum">
              <a:rPr lang="en-US" altLang="zh-TW" smtClean="0"/>
              <a:pPr>
                <a:defRPr/>
              </a:pPr>
              <a:t>2</a:t>
            </a:fld>
            <a:endParaRPr lang="en-US" altLang="zh-TW"/>
          </a:p>
        </p:txBody>
      </p:sp>
    </p:spTree>
    <p:extLst>
      <p:ext uri="{BB962C8B-B14F-4D97-AF65-F5344CB8AC3E}">
        <p14:creationId xmlns:p14="http://schemas.microsoft.com/office/powerpoint/2010/main" val="3438538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1836D9B-CB55-4110-A1AC-5C4856FAE1A7}" type="slidenum">
              <a:rPr lang="zh-TW" altLang="en-US" smtClean="0"/>
              <a:t>65</a:t>
            </a:fld>
            <a:endParaRPr lang="zh-TW" altLang="en-US"/>
          </a:p>
        </p:txBody>
      </p:sp>
    </p:spTree>
    <p:extLst>
      <p:ext uri="{BB962C8B-B14F-4D97-AF65-F5344CB8AC3E}">
        <p14:creationId xmlns:p14="http://schemas.microsoft.com/office/powerpoint/2010/main" val="3269229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1836D9B-CB55-4110-A1AC-5C4856FAE1A7}" type="slidenum">
              <a:rPr lang="zh-TW" altLang="en-US" smtClean="0"/>
              <a:t>67</a:t>
            </a:fld>
            <a:endParaRPr lang="zh-TW" altLang="en-US"/>
          </a:p>
        </p:txBody>
      </p:sp>
    </p:spTree>
    <p:extLst>
      <p:ext uri="{BB962C8B-B14F-4D97-AF65-F5344CB8AC3E}">
        <p14:creationId xmlns:p14="http://schemas.microsoft.com/office/powerpoint/2010/main" val="3067607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1836D9B-CB55-4110-A1AC-5C4856FAE1A7}" type="slidenum">
              <a:rPr lang="zh-TW" altLang="en-US" smtClean="0"/>
              <a:t>74</a:t>
            </a:fld>
            <a:endParaRPr lang="zh-TW" altLang="en-US"/>
          </a:p>
        </p:txBody>
      </p:sp>
    </p:spTree>
    <p:extLst>
      <p:ext uri="{BB962C8B-B14F-4D97-AF65-F5344CB8AC3E}">
        <p14:creationId xmlns:p14="http://schemas.microsoft.com/office/powerpoint/2010/main" val="2037811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1836D9B-CB55-4110-A1AC-5C4856FAE1A7}" type="slidenum">
              <a:rPr lang="zh-TW" altLang="en-US" smtClean="0"/>
              <a:t>78</a:t>
            </a:fld>
            <a:endParaRPr lang="zh-TW" altLang="en-US"/>
          </a:p>
        </p:txBody>
      </p:sp>
    </p:spTree>
    <p:extLst>
      <p:ext uri="{BB962C8B-B14F-4D97-AF65-F5344CB8AC3E}">
        <p14:creationId xmlns:p14="http://schemas.microsoft.com/office/powerpoint/2010/main" val="3612377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1836D9B-CB55-4110-A1AC-5C4856FAE1A7}" type="slidenum">
              <a:rPr lang="zh-TW" altLang="en-US" smtClean="0"/>
              <a:t>79</a:t>
            </a:fld>
            <a:endParaRPr lang="zh-TW" altLang="en-US"/>
          </a:p>
        </p:txBody>
      </p:sp>
    </p:spTree>
    <p:extLst>
      <p:ext uri="{BB962C8B-B14F-4D97-AF65-F5344CB8AC3E}">
        <p14:creationId xmlns:p14="http://schemas.microsoft.com/office/powerpoint/2010/main" val="3171123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5" name="Slide Number Placeholder 4"/>
          <p:cNvSpPr>
            <a:spLocks noGrp="1"/>
          </p:cNvSpPr>
          <p:nvPr>
            <p:ph type="sldNum" sz="quarter" idx="10"/>
          </p:nvPr>
        </p:nvSpPr>
        <p:spPr/>
        <p:txBody>
          <a:bodyPr/>
          <a:lstStyle/>
          <a:p>
            <a:fld id="{E1836D9B-CB55-4110-A1AC-5C4856FAE1A7}" type="slidenum">
              <a:rPr lang="zh-TW" altLang="en-US" smtClean="0"/>
              <a:t>9</a:t>
            </a:fld>
            <a:endParaRPr lang="zh-TW" altLang="en-US"/>
          </a:p>
        </p:txBody>
      </p:sp>
    </p:spTree>
    <p:extLst>
      <p:ext uri="{BB962C8B-B14F-4D97-AF65-F5344CB8AC3E}">
        <p14:creationId xmlns:p14="http://schemas.microsoft.com/office/powerpoint/2010/main" val="1634935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5" name="Slide Number Placeholder 4"/>
          <p:cNvSpPr>
            <a:spLocks noGrp="1"/>
          </p:cNvSpPr>
          <p:nvPr>
            <p:ph type="sldNum" sz="quarter" idx="10"/>
          </p:nvPr>
        </p:nvSpPr>
        <p:spPr/>
        <p:txBody>
          <a:bodyPr/>
          <a:lstStyle/>
          <a:p>
            <a:fld id="{E1836D9B-CB55-4110-A1AC-5C4856FAE1A7}" type="slidenum">
              <a:rPr lang="zh-TW" altLang="en-US" smtClean="0"/>
              <a:t>10</a:t>
            </a:fld>
            <a:endParaRPr lang="zh-TW" altLang="en-US"/>
          </a:p>
        </p:txBody>
      </p:sp>
    </p:spTree>
    <p:extLst>
      <p:ext uri="{BB962C8B-B14F-4D97-AF65-F5344CB8AC3E}">
        <p14:creationId xmlns:p14="http://schemas.microsoft.com/office/powerpoint/2010/main" val="4179748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5" name="Slide Number Placeholder 4"/>
          <p:cNvSpPr>
            <a:spLocks noGrp="1"/>
          </p:cNvSpPr>
          <p:nvPr>
            <p:ph type="sldNum" sz="quarter" idx="10"/>
          </p:nvPr>
        </p:nvSpPr>
        <p:spPr/>
        <p:txBody>
          <a:bodyPr/>
          <a:lstStyle/>
          <a:p>
            <a:fld id="{E1836D9B-CB55-4110-A1AC-5C4856FAE1A7}" type="slidenum">
              <a:rPr lang="zh-TW" altLang="en-US" smtClean="0"/>
              <a:t>11</a:t>
            </a:fld>
            <a:endParaRPr lang="zh-TW" altLang="en-US"/>
          </a:p>
        </p:txBody>
      </p:sp>
    </p:spTree>
    <p:extLst>
      <p:ext uri="{BB962C8B-B14F-4D97-AF65-F5344CB8AC3E}">
        <p14:creationId xmlns:p14="http://schemas.microsoft.com/office/powerpoint/2010/main" val="727080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7608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7461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7566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mtClean="0"/>
              <a:t>Switch resources utilization </a:t>
            </a:r>
          </a:p>
          <a:p>
            <a:endParaRPr lang="zh-TW" altLang="en-US" dirty="0"/>
          </a:p>
        </p:txBody>
      </p:sp>
      <p:sp>
        <p:nvSpPr>
          <p:cNvPr id="4" name="投影片編號版面配置區 3"/>
          <p:cNvSpPr>
            <a:spLocks noGrp="1"/>
          </p:cNvSpPr>
          <p:nvPr>
            <p:ph type="sldNum" sz="quarter" idx="10"/>
          </p:nvPr>
        </p:nvSpPr>
        <p:spPr/>
        <p:txBody>
          <a:bodyPr/>
          <a:lstStyle/>
          <a:p>
            <a:fld id="{E1836D9B-CB55-4110-A1AC-5C4856FAE1A7}" type="slidenum">
              <a:rPr lang="zh-TW" altLang="en-US" smtClean="0"/>
              <a:t>19</a:t>
            </a:fld>
            <a:endParaRPr lang="zh-TW" altLang="en-US"/>
          </a:p>
        </p:txBody>
      </p:sp>
    </p:spTree>
    <p:extLst>
      <p:ext uri="{BB962C8B-B14F-4D97-AF65-F5344CB8AC3E}">
        <p14:creationId xmlns:p14="http://schemas.microsoft.com/office/powerpoint/2010/main" val="528060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9" name="圖片 8" descr="NBL-new.png"/>
          <p:cNvPicPr>
            <a:picLocks noChangeAspect="1"/>
          </p:cNvPicPr>
          <p:nvPr/>
        </p:nvPicPr>
        <p:blipFill>
          <a:blip r:embed="rId2" cstate="print"/>
          <a:stretch>
            <a:fillRect/>
          </a:stretch>
        </p:blipFill>
        <p:spPr>
          <a:xfrm>
            <a:off x="0" y="3714752"/>
            <a:ext cx="9144000" cy="1498839"/>
          </a:xfrm>
          <a:prstGeom prst="rect">
            <a:avLst/>
          </a:prstGeom>
        </p:spPr>
      </p:pic>
      <p:sp>
        <p:nvSpPr>
          <p:cNvPr id="2" name="標題 1"/>
          <p:cNvSpPr>
            <a:spLocks noGrp="1"/>
          </p:cNvSpPr>
          <p:nvPr>
            <p:ph type="ctrTitle"/>
          </p:nvPr>
        </p:nvSpPr>
        <p:spPr>
          <a:xfrm>
            <a:off x="714348" y="1000108"/>
            <a:ext cx="7772400" cy="2428892"/>
          </a:xfrm>
        </p:spPr>
        <p:txBody>
          <a:bodyPr/>
          <a:lstStyle/>
          <a:p>
            <a:r>
              <a:rPr lang="en-US" altLang="zh-TW" smtClean="0"/>
              <a:t>Click to edit Master title style</a:t>
            </a:r>
            <a:endParaRPr lang="zh-TW" altLang="en-US" dirty="0"/>
          </a:p>
        </p:txBody>
      </p:sp>
      <p:sp>
        <p:nvSpPr>
          <p:cNvPr id="3" name="副標題 2"/>
          <p:cNvSpPr>
            <a:spLocks noGrp="1"/>
          </p:cNvSpPr>
          <p:nvPr>
            <p:ph type="subTitle" idx="1"/>
          </p:nvPr>
        </p:nvSpPr>
        <p:spPr>
          <a:xfrm>
            <a:off x="1500166" y="5143512"/>
            <a:ext cx="6400800" cy="895344"/>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TW" smtClean="0"/>
              <a:t>Click to edit Master subtitle style</a:t>
            </a:r>
            <a:endParaRPr lang="zh-TW" altLang="en-US" dirty="0"/>
          </a:p>
        </p:txBody>
      </p:sp>
      <p:sp>
        <p:nvSpPr>
          <p:cNvPr id="4" name="日期版面配置區 3"/>
          <p:cNvSpPr>
            <a:spLocks noGrp="1"/>
          </p:cNvSpPr>
          <p:nvPr>
            <p:ph type="dt" sz="half" idx="10"/>
          </p:nvPr>
        </p:nvSpPr>
        <p:spPr/>
        <p:txBody>
          <a:bodyPr/>
          <a:lstStyle/>
          <a:p>
            <a:fld id="{630CA56F-8407-4B4B-B314-3251B977A2DB}" type="datetime1">
              <a:rPr lang="zh-TW" altLang="en-US" smtClean="0"/>
              <a:t>2016/5/22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直排文字版面配置區 2"/>
          <p:cNvSpPr>
            <a:spLocks noGrp="1"/>
          </p:cNvSpPr>
          <p:nvPr>
            <p:ph type="body" orient="vert" idx="1"/>
          </p:nvPr>
        </p:nvSpPr>
        <p:spPr/>
        <p:txBody>
          <a:bodyPr vert="eaVert"/>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日期版面配置區 3"/>
          <p:cNvSpPr>
            <a:spLocks noGrp="1"/>
          </p:cNvSpPr>
          <p:nvPr>
            <p:ph type="dt" sz="half" idx="10"/>
          </p:nvPr>
        </p:nvSpPr>
        <p:spPr/>
        <p:txBody>
          <a:bodyPr/>
          <a:lstStyle/>
          <a:p>
            <a:fld id="{25221112-30DD-4A3A-B035-AE748392A3B6}" type="datetime1">
              <a:rPr lang="zh-TW" altLang="en-US" smtClean="0"/>
              <a:t>2016/5/22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en-US" altLang="zh-TW" smtClean="0"/>
              <a:t>Click to edit Master title style</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日期版面配置區 3"/>
          <p:cNvSpPr>
            <a:spLocks noGrp="1"/>
          </p:cNvSpPr>
          <p:nvPr>
            <p:ph type="dt" sz="half" idx="10"/>
          </p:nvPr>
        </p:nvSpPr>
        <p:spPr/>
        <p:txBody>
          <a:bodyPr/>
          <a:lstStyle/>
          <a:p>
            <a:fld id="{1A570E75-8729-4D8C-8D60-4CB3017D072D}" type="datetime1">
              <a:rPr lang="zh-TW" altLang="en-US" smtClean="0"/>
              <a:t>2016/5/22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582578"/>
            <a:ext cx="8229600" cy="560406"/>
          </a:xfrm>
        </p:spPr>
        <p:txBody>
          <a:bodyPr>
            <a:noAutofit/>
          </a:bodyPr>
          <a:lstStyle>
            <a:lvl1pPr>
              <a:defRPr sz="4000" baseline="0">
                <a:latin typeface="微軟正黑體" panose="020B0604030504040204" pitchFamily="34" charset="-120"/>
                <a:ea typeface="微軟正黑體" panose="020B0604030504040204" pitchFamily="34" charset="-120"/>
              </a:defRPr>
            </a:lvl1pPr>
          </a:lstStyle>
          <a:p>
            <a:r>
              <a:rPr lang="en-US" altLang="zh-TW" smtClean="0"/>
              <a:t>Click to edit Master title style</a:t>
            </a:r>
            <a:endParaRPr lang="zh-TW" altLang="en-US" dirty="0"/>
          </a:p>
        </p:txBody>
      </p:sp>
      <p:sp>
        <p:nvSpPr>
          <p:cNvPr id="3" name="內容版面配置區 2"/>
          <p:cNvSpPr>
            <a:spLocks noGrp="1"/>
          </p:cNvSpPr>
          <p:nvPr>
            <p:ph idx="1"/>
          </p:nvPr>
        </p:nvSpPr>
        <p:spPr>
          <a:xfrm>
            <a:off x="214282" y="1357298"/>
            <a:ext cx="8715436" cy="4786346"/>
          </a:xfrm>
        </p:spPr>
        <p:txBody>
          <a:bodyPr/>
          <a:lstStyle>
            <a:lvl1pPr>
              <a:defRPr sz="2800" baseline="0">
                <a:solidFill>
                  <a:schemeClr val="tx1"/>
                </a:solidFill>
                <a:latin typeface="Calibri" pitchFamily="34" charset="0"/>
                <a:ea typeface="微軟正黑體" pitchFamily="34" charset="-120"/>
              </a:defRPr>
            </a:lvl1pPr>
            <a:lvl2pPr>
              <a:buSzPct val="70000"/>
              <a:buFont typeface="Wingdings" pitchFamily="2" charset="2"/>
              <a:buChar char="u"/>
              <a:defRPr sz="2400" baseline="0">
                <a:solidFill>
                  <a:schemeClr val="tx1"/>
                </a:solidFill>
                <a:latin typeface="Calibri" pitchFamily="34" charset="0"/>
                <a:ea typeface="微軟正黑體" pitchFamily="34" charset="-120"/>
              </a:defRPr>
            </a:lvl2pPr>
            <a:lvl3pPr>
              <a:buFont typeface="Wingdings" pitchFamily="2" charset="2"/>
              <a:buChar char="n"/>
              <a:defRPr sz="2000" baseline="0">
                <a:solidFill>
                  <a:schemeClr val="tx1"/>
                </a:solidFill>
                <a:latin typeface="Calibri" pitchFamily="34" charset="0"/>
                <a:ea typeface="微軟正黑體" pitchFamily="34" charset="-120"/>
              </a:defRPr>
            </a:lvl3pPr>
            <a:lvl4pPr>
              <a:buFont typeface="Wingdings" pitchFamily="2" charset="2"/>
              <a:buChar char="l"/>
              <a:defRPr>
                <a:solidFill>
                  <a:schemeClr val="tx1"/>
                </a:solidFill>
                <a:latin typeface="Calibri" pitchFamily="34" charset="0"/>
              </a:defRPr>
            </a:lvl4pPr>
            <a:lvl5pPr>
              <a:defRPr>
                <a:solidFill>
                  <a:schemeClr val="tx1"/>
                </a:solidFill>
                <a:latin typeface="Calibri" pitchFamily="34" charset="0"/>
              </a:defRPr>
            </a:lvl5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dirty="0"/>
          </a:p>
        </p:txBody>
      </p:sp>
      <p:sp>
        <p:nvSpPr>
          <p:cNvPr id="4" name="日期版面配置區 3"/>
          <p:cNvSpPr>
            <a:spLocks noGrp="1"/>
          </p:cNvSpPr>
          <p:nvPr>
            <p:ph type="dt" sz="half" idx="10"/>
          </p:nvPr>
        </p:nvSpPr>
        <p:spPr>
          <a:xfrm>
            <a:off x="428596" y="6572272"/>
            <a:ext cx="2133600" cy="365125"/>
          </a:xfrm>
        </p:spPr>
        <p:txBody>
          <a:bodyPr/>
          <a:lstStyle/>
          <a:p>
            <a:fld id="{A0C38378-4D7B-446F-B89E-4E0A63E3F32C}" type="datetime1">
              <a:rPr lang="zh-TW" altLang="en-US" smtClean="0"/>
              <a:t>2016/5/22</a:t>
            </a:fld>
            <a:endParaRPr lang="zh-TW" altLang="en-US"/>
          </a:p>
        </p:txBody>
      </p:sp>
      <p:sp>
        <p:nvSpPr>
          <p:cNvPr id="5" name="頁尾版面配置區 4"/>
          <p:cNvSpPr>
            <a:spLocks noGrp="1"/>
          </p:cNvSpPr>
          <p:nvPr>
            <p:ph type="ftr" sz="quarter" idx="11"/>
          </p:nvPr>
        </p:nvSpPr>
        <p:spPr>
          <a:xfrm>
            <a:off x="3071802" y="6564337"/>
            <a:ext cx="2895600" cy="365125"/>
          </a:xfrm>
        </p:spPr>
        <p:txBody>
          <a:bodyPr/>
          <a:lstStyle/>
          <a:p>
            <a:endParaRPr lang="zh-TW" altLang="en-US"/>
          </a:p>
        </p:txBody>
      </p:sp>
      <p:sp>
        <p:nvSpPr>
          <p:cNvPr id="6" name="投影片編號版面配置區 5"/>
          <p:cNvSpPr>
            <a:spLocks noGrp="1"/>
          </p:cNvSpPr>
          <p:nvPr>
            <p:ph type="sldNum" sz="quarter" idx="12"/>
          </p:nvPr>
        </p:nvSpPr>
        <p:spPr>
          <a:xfrm>
            <a:off x="8458256" y="6492875"/>
            <a:ext cx="685776" cy="365125"/>
          </a:xfrm>
        </p:spPr>
        <p:txBody>
          <a:bodyPr/>
          <a:lstStyle>
            <a:lvl1pPr>
              <a:defRPr sz="2000" b="1" baseline="0">
                <a:solidFill>
                  <a:schemeClr val="bg1">
                    <a:lumMod val="95000"/>
                  </a:schemeClr>
                </a:solidFill>
                <a:latin typeface="Times New Roman" pitchFamily="18" charset="0"/>
              </a:defRPr>
            </a:lvl1pPr>
          </a:lstStyle>
          <a:p>
            <a:fld id="{73DA0BB7-265A-403C-9275-D587AB510EDC}" type="slidenum">
              <a:rPr lang="zh-TW" altLang="en-US" smtClean="0"/>
              <a:t>‹#›</a:t>
            </a:fld>
            <a:endParaRPr lang="zh-TW"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atin typeface="Gungsuh" pitchFamily="18" charset="-127"/>
                <a:ea typeface="Gungsuh" pitchFamily="18" charset="-127"/>
              </a:defRPr>
            </a:lvl1pPr>
          </a:lstStyle>
          <a:p>
            <a:r>
              <a:rPr lang="en-US" altLang="zh-TW" smtClean="0"/>
              <a:t>Click to edit Master title style</a:t>
            </a:r>
            <a:endParaRPr lang="zh-TW" altLang="en-US" dirty="0"/>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TW" smtClean="0"/>
              <a:t>Click to edit Master text styles</a:t>
            </a:r>
          </a:p>
        </p:txBody>
      </p:sp>
      <p:sp>
        <p:nvSpPr>
          <p:cNvPr id="4" name="日期版面配置區 3"/>
          <p:cNvSpPr>
            <a:spLocks noGrp="1"/>
          </p:cNvSpPr>
          <p:nvPr>
            <p:ph type="dt" sz="half" idx="10"/>
          </p:nvPr>
        </p:nvSpPr>
        <p:spPr/>
        <p:txBody>
          <a:bodyPr/>
          <a:lstStyle/>
          <a:p>
            <a:fld id="{E610DE59-B362-46C2-BBFA-3BEE730EE31F}" type="datetime1">
              <a:rPr lang="zh-TW" altLang="en-US" smtClean="0"/>
              <a:t>2016/5/22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5" name="日期版面配置區 4"/>
          <p:cNvSpPr>
            <a:spLocks noGrp="1"/>
          </p:cNvSpPr>
          <p:nvPr>
            <p:ph type="dt" sz="half" idx="10"/>
          </p:nvPr>
        </p:nvSpPr>
        <p:spPr/>
        <p:txBody>
          <a:bodyPr/>
          <a:lstStyle/>
          <a:p>
            <a:fld id="{2CB2E748-6F39-482A-AF9E-51E7643FDDFB}" type="datetime1">
              <a:rPr lang="zh-TW" altLang="en-US" smtClean="0"/>
              <a:t>2016/5/22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en-US" altLang="zh-TW" smtClean="0"/>
              <a:t>Click to edit Master title style</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Click to edit Master text styles</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Click to edit Master text styles</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7" name="日期版面配置區 6"/>
          <p:cNvSpPr>
            <a:spLocks noGrp="1"/>
          </p:cNvSpPr>
          <p:nvPr>
            <p:ph type="dt" sz="half" idx="10"/>
          </p:nvPr>
        </p:nvSpPr>
        <p:spPr/>
        <p:txBody>
          <a:bodyPr/>
          <a:lstStyle/>
          <a:p>
            <a:fld id="{FD0989BB-0567-459E-911E-4B92C5D20BD1}" type="datetime1">
              <a:rPr lang="zh-TW" altLang="en-US" smtClean="0"/>
              <a:t>2016/5/22</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日期版面配置區 2"/>
          <p:cNvSpPr>
            <a:spLocks noGrp="1"/>
          </p:cNvSpPr>
          <p:nvPr>
            <p:ph type="dt" sz="half" idx="10"/>
          </p:nvPr>
        </p:nvSpPr>
        <p:spPr/>
        <p:txBody>
          <a:bodyPr/>
          <a:lstStyle/>
          <a:p>
            <a:fld id="{336E1B04-689C-4655-ADB4-D22FCC976036}" type="datetime1">
              <a:rPr lang="zh-TW" altLang="en-US" smtClean="0"/>
              <a:t>2016/5/22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9AE6B85A-3248-4ED4-80BA-B78395346FCB}" type="datetime1">
              <a:rPr lang="zh-TW" altLang="en-US" smtClean="0"/>
              <a:t>2016/5/22</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en-US" altLang="zh-TW" smtClean="0"/>
              <a:t>Click to edit Master title style</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Click to edit Master text styles</a:t>
            </a:r>
          </a:p>
        </p:txBody>
      </p:sp>
      <p:sp>
        <p:nvSpPr>
          <p:cNvPr id="5" name="日期版面配置區 4"/>
          <p:cNvSpPr>
            <a:spLocks noGrp="1"/>
          </p:cNvSpPr>
          <p:nvPr>
            <p:ph type="dt" sz="half" idx="10"/>
          </p:nvPr>
        </p:nvSpPr>
        <p:spPr/>
        <p:txBody>
          <a:bodyPr/>
          <a:lstStyle/>
          <a:p>
            <a:fld id="{8D34B3B1-559A-4D5F-B938-500A1F451D9A}" type="datetime1">
              <a:rPr lang="zh-TW" altLang="en-US" smtClean="0"/>
              <a:t>2016/5/22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en-US" altLang="zh-TW" smtClean="0"/>
              <a:t>Click to edit Master title style</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smtClean="0"/>
              <a:t>Click icon to add picture</a:t>
            </a:r>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Click to edit Master text styles</a:t>
            </a:r>
          </a:p>
        </p:txBody>
      </p:sp>
      <p:sp>
        <p:nvSpPr>
          <p:cNvPr id="5" name="日期版面配置區 4"/>
          <p:cNvSpPr>
            <a:spLocks noGrp="1"/>
          </p:cNvSpPr>
          <p:nvPr>
            <p:ph type="dt" sz="half" idx="10"/>
          </p:nvPr>
        </p:nvSpPr>
        <p:spPr/>
        <p:txBody>
          <a:bodyPr/>
          <a:lstStyle/>
          <a:p>
            <a:fld id="{0F84FE0E-C953-41FB-9079-F9A6CD930637}" type="datetime1">
              <a:rPr lang="zh-TW" altLang="en-US" smtClean="0"/>
              <a:t>2016/5/22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圖片 11" descr="圖片2.png"/>
          <p:cNvPicPr>
            <a:picLocks noChangeAspect="1"/>
          </p:cNvPicPr>
          <p:nvPr/>
        </p:nvPicPr>
        <p:blipFill>
          <a:blip r:embed="rId13" cstate="print"/>
          <a:stretch>
            <a:fillRect/>
          </a:stretch>
        </p:blipFill>
        <p:spPr>
          <a:xfrm>
            <a:off x="0" y="0"/>
            <a:ext cx="9144000" cy="986608"/>
          </a:xfrm>
          <a:prstGeom prst="rect">
            <a:avLst/>
          </a:prstGeom>
        </p:spPr>
      </p:pic>
      <p:pic>
        <p:nvPicPr>
          <p:cNvPr id="10" name="圖片 9" descr="NBL2-Long-underline.png"/>
          <p:cNvPicPr>
            <a:picLocks noChangeAspect="1"/>
          </p:cNvPicPr>
          <p:nvPr/>
        </p:nvPicPr>
        <p:blipFill>
          <a:blip r:embed="rId14" cstate="print"/>
          <a:stretch>
            <a:fillRect/>
          </a:stretch>
        </p:blipFill>
        <p:spPr>
          <a:xfrm>
            <a:off x="0" y="5871392"/>
            <a:ext cx="9144000" cy="986608"/>
          </a:xfrm>
          <a:prstGeom prst="rect">
            <a:avLst/>
          </a:prstGeom>
        </p:spPr>
      </p:pic>
      <p:sp>
        <p:nvSpPr>
          <p:cNvPr id="2" name="標題版面配置區 1"/>
          <p:cNvSpPr>
            <a:spLocks noGrp="1"/>
          </p:cNvSpPr>
          <p:nvPr>
            <p:ph type="title"/>
          </p:nvPr>
        </p:nvSpPr>
        <p:spPr>
          <a:xfrm>
            <a:off x="457200" y="857232"/>
            <a:ext cx="8229600" cy="560406"/>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2"/>
          </p:nvPr>
        </p:nvSpPr>
        <p:spPr>
          <a:xfrm>
            <a:off x="285720" y="6643710"/>
            <a:ext cx="1071570" cy="214290"/>
          </a:xfrm>
          <a:prstGeom prst="rect">
            <a:avLst/>
          </a:prstGeom>
        </p:spPr>
        <p:txBody>
          <a:bodyPr vert="horz" lIns="91440" tIns="45720" rIns="91440" bIns="45720" rtlCol="0" anchor="ctr"/>
          <a:lstStyle>
            <a:lvl1pPr algn="l">
              <a:defRPr sz="1200">
                <a:solidFill>
                  <a:schemeClr val="tx1">
                    <a:tint val="75000"/>
                  </a:schemeClr>
                </a:solidFill>
              </a:defRPr>
            </a:lvl1pPr>
          </a:lstStyle>
          <a:p>
            <a:fld id="{5FBE4CF8-8660-4D94-9326-BB7BA55B07ED}" type="datetime1">
              <a:rPr lang="zh-TW" altLang="en-US" smtClean="0"/>
              <a:t>2016/5/22</a:t>
            </a:fld>
            <a:endParaRPr lang="zh-TW" altLang="en-US"/>
          </a:p>
        </p:txBody>
      </p:sp>
      <p:sp>
        <p:nvSpPr>
          <p:cNvPr id="5" name="頁尾版面配置區 4"/>
          <p:cNvSpPr>
            <a:spLocks noGrp="1"/>
          </p:cNvSpPr>
          <p:nvPr>
            <p:ph type="ftr" sz="quarter" idx="3"/>
          </p:nvPr>
        </p:nvSpPr>
        <p:spPr>
          <a:xfrm>
            <a:off x="3143240" y="6643710"/>
            <a:ext cx="2895600" cy="21429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429684" y="6357958"/>
            <a:ext cx="642910" cy="500066"/>
          </a:xfrm>
          <a:prstGeom prst="rect">
            <a:avLst/>
          </a:prstGeom>
        </p:spPr>
        <p:txBody>
          <a:bodyPr vert="horz" lIns="91440" tIns="45720" rIns="91440" bIns="45720" rtlCol="0" anchor="ctr"/>
          <a:lstStyle>
            <a:lvl1pPr algn="r">
              <a:defRPr sz="2400" baseline="0">
                <a:solidFill>
                  <a:schemeClr val="tx1">
                    <a:tint val="75000"/>
                  </a:schemeClr>
                </a:solidFill>
              </a:defRPr>
            </a:lvl1pPr>
          </a:lstStyle>
          <a:p>
            <a:fld id="{73DA0BB7-265A-403C-9275-D587AB510EDC}"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 Id="rId3" Type="http://schemas.openxmlformats.org/officeDocument/2006/relationships/chart" Target="../charts/char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hyperlink" Target="http://www.nbl.org.tw/" TargetMode="External"/><Relationship Id="rId4" Type="http://schemas.openxmlformats.org/officeDocument/2006/relationships/hyperlink" Target="http://www.ttc.org.tw/" TargetMode="External"/><Relationship Id="rId5" Type="http://schemas.openxmlformats.org/officeDocument/2006/relationships/hyperlink" Target="http://www.l7.com.tw/" TargetMode="External"/><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1.bin"/><Relationship Id="rId5" Type="http://schemas.openxmlformats.org/officeDocument/2006/relationships/image" Target="../media/image7.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8.emf"/><Relationship Id="rId5" Type="http://schemas.openxmlformats.org/officeDocument/2006/relationships/oleObject" Target="../embeddings/oleObject3.bin"/><Relationship Id="rId6" Type="http://schemas.openxmlformats.org/officeDocument/2006/relationships/image" Target="../media/image9.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package" Target="../embeddings/Microsoft_Visio_Drawing1111.vsdx"/><Relationship Id="rId5" Type="http://schemas.openxmlformats.org/officeDocument/2006/relationships/image" Target="../media/image10.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oleObject" Target="../embeddings/oleObject5.bin"/><Relationship Id="rId5" Type="http://schemas.openxmlformats.org/officeDocument/2006/relationships/package" Target="../embeddings/Microsoft_Visio_Drawing2222.vsdx"/><Relationship Id="rId6" Type="http://schemas.openxmlformats.org/officeDocument/2006/relationships/image" Target="../media/image11.emf"/><Relationship Id="rId1" Type="http://schemas.openxmlformats.org/officeDocument/2006/relationships/themeOverride" Target="../theme/themeOverride1.xml"/><Relationship Id="rId2" Type="http://schemas.openxmlformats.org/officeDocument/2006/relationships/vmlDrawing" Target="../drawings/vmlDrawing4.v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hyperlink" Target="http://www.mhhe.com/lin" TargetMode="External"/><Relationship Id="rId4" Type="http://schemas.openxmlformats.org/officeDocument/2006/relationships/hyperlink" Target="http://www.facebook.com/CNFBs" TargetMode="External"/><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package" Target="../embeddings/Microsoft_Visio_Drawing3333.vsdx"/><Relationship Id="rId5" Type="http://schemas.openxmlformats.org/officeDocument/2006/relationships/image" Target="../media/image15.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package" Target="../embeddings/Microsoft_Visio_Drawing4444.vsdx"/><Relationship Id="rId5" Type="http://schemas.openxmlformats.org/officeDocument/2006/relationships/image" Target="../media/image16.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package" Target="../embeddings/Microsoft_Visio_Drawing5555.vsdx"/><Relationship Id="rId5" Type="http://schemas.openxmlformats.org/officeDocument/2006/relationships/image" Target="../media/image17.emf"/><Relationship Id="rId6" Type="http://schemas.openxmlformats.org/officeDocument/2006/relationships/image" Target="../media/image18.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hyperlink" Target="https://github.com/yamada-h/ryu/wiki/GUI"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rive.google.com/a/g2.nctu.edu.tw/folderview?id=0By7OPNojKY8yfkxITmhNZEY2SE9UWU9rSVNidWkzR0JDaUlwS3FTVG1VX0RYdHFQMVQ1OUE&amp;usp=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467544" y="836712"/>
            <a:ext cx="8280920" cy="2664296"/>
          </a:xfrm>
        </p:spPr>
        <p:txBody>
          <a:bodyPr>
            <a:noAutofit/>
          </a:bodyPr>
          <a:lstStyle/>
          <a:p>
            <a:r>
              <a:rPr lang="en-US" altLang="zh-TW" sz="3200" b="1" dirty="0">
                <a:solidFill>
                  <a:srgbClr val="003399"/>
                </a:solidFill>
              </a:rPr>
              <a:t>Network </a:t>
            </a:r>
            <a:r>
              <a:rPr lang="en-US" altLang="zh-TW" sz="3200" b="1" dirty="0" err="1">
                <a:solidFill>
                  <a:srgbClr val="003399"/>
                </a:solidFill>
              </a:rPr>
              <a:t>Cloudification</a:t>
            </a:r>
            <a:r>
              <a:rPr lang="en-US" altLang="zh-TW" sz="3200" b="1" dirty="0">
                <a:solidFill>
                  <a:srgbClr val="003399"/>
                </a:solidFill>
              </a:rPr>
              <a:t>: </a:t>
            </a:r>
            <a:r>
              <a:rPr lang="en-US" altLang="zh-TW" sz="3200" b="1" dirty="0" smtClean="0">
                <a:solidFill>
                  <a:srgbClr val="003399"/>
                </a:solidFill>
              </a:rPr>
              <a:t/>
            </a:r>
            <a:br>
              <a:rPr lang="en-US" altLang="zh-TW" sz="3200" b="1" dirty="0" smtClean="0">
                <a:solidFill>
                  <a:srgbClr val="003399"/>
                </a:solidFill>
              </a:rPr>
            </a:br>
            <a:r>
              <a:rPr lang="en-US" altLang="zh-TW" sz="3200" b="1" dirty="0" smtClean="0">
                <a:solidFill>
                  <a:srgbClr val="003399"/>
                </a:solidFill>
              </a:rPr>
              <a:t>Turning </a:t>
            </a:r>
            <a:r>
              <a:rPr lang="en-US" altLang="zh-TW" sz="3200" b="1" dirty="0">
                <a:solidFill>
                  <a:srgbClr val="003399"/>
                </a:solidFill>
              </a:rPr>
              <a:t>Communications into Computing with Software Defined Networking and </a:t>
            </a:r>
            <a:r>
              <a:rPr lang="en-US" altLang="zh-TW" sz="3200" b="1" dirty="0" smtClean="0">
                <a:solidFill>
                  <a:srgbClr val="003399"/>
                </a:solidFill>
              </a:rPr>
              <a:t/>
            </a:r>
            <a:br>
              <a:rPr lang="en-US" altLang="zh-TW" sz="3200" b="1" dirty="0" smtClean="0">
                <a:solidFill>
                  <a:srgbClr val="003399"/>
                </a:solidFill>
              </a:rPr>
            </a:br>
            <a:r>
              <a:rPr lang="en-US" altLang="zh-TW" sz="3200" b="1" dirty="0" smtClean="0">
                <a:solidFill>
                  <a:srgbClr val="003399"/>
                </a:solidFill>
              </a:rPr>
              <a:t>Network </a:t>
            </a:r>
            <a:r>
              <a:rPr lang="en-US" altLang="zh-TW" sz="3200" b="1" dirty="0">
                <a:solidFill>
                  <a:srgbClr val="003399"/>
                </a:solidFill>
              </a:rPr>
              <a:t>Function Virtualization</a:t>
            </a:r>
            <a:r>
              <a:rPr lang="zh-TW" altLang="zh-TW" sz="3200" dirty="0">
                <a:solidFill>
                  <a:srgbClr val="003399"/>
                </a:solidFill>
              </a:rPr>
              <a:t> </a:t>
            </a:r>
            <a:r>
              <a:rPr lang="en-US" altLang="zh-TW" sz="3200" b="1" dirty="0" smtClean="0">
                <a:solidFill>
                  <a:srgbClr val="003399"/>
                </a:solidFill>
              </a:rPr>
              <a:t/>
            </a:r>
            <a:br>
              <a:rPr lang="en-US" altLang="zh-TW" sz="3200" b="1" dirty="0" smtClean="0">
                <a:solidFill>
                  <a:srgbClr val="003399"/>
                </a:solidFill>
              </a:rPr>
            </a:br>
            <a:r>
              <a:rPr lang="en-US" altLang="zh-TW" sz="2400" b="1" dirty="0" smtClean="0">
                <a:solidFill>
                  <a:srgbClr val="FF0000"/>
                </a:solidFill>
              </a:rPr>
              <a:t/>
            </a:r>
            <a:br>
              <a:rPr lang="en-US" altLang="zh-TW" sz="2400" b="1" dirty="0" smtClean="0">
                <a:solidFill>
                  <a:srgbClr val="FF0000"/>
                </a:solidFill>
              </a:rPr>
            </a:br>
            <a:r>
              <a:rPr lang="en-US" altLang="zh-TW" sz="2400" b="1" dirty="0" smtClean="0">
                <a:solidFill>
                  <a:srgbClr val="FF0000"/>
                </a:solidFill>
              </a:rPr>
              <a:t>The 2</a:t>
            </a:r>
            <a:r>
              <a:rPr lang="en-US" altLang="zh-TW" sz="2400" b="1" baseline="30000" dirty="0" smtClean="0">
                <a:solidFill>
                  <a:srgbClr val="FF0000"/>
                </a:solidFill>
              </a:rPr>
              <a:t>nd</a:t>
            </a:r>
            <a:r>
              <a:rPr lang="en-US" altLang="zh-TW" sz="2400" b="1" dirty="0" smtClean="0">
                <a:solidFill>
                  <a:srgbClr val="FF0000"/>
                </a:solidFill>
              </a:rPr>
              <a:t> Wave of Cloud Computing Is Turning Appliances to Apps.</a:t>
            </a:r>
            <a:endParaRPr lang="zh-TW" altLang="en-US" sz="3200" b="1" dirty="0">
              <a:solidFill>
                <a:srgbClr val="FF0000"/>
              </a:solidFill>
            </a:endParaRPr>
          </a:p>
        </p:txBody>
      </p:sp>
      <p:sp>
        <p:nvSpPr>
          <p:cNvPr id="3" name="副標題 2"/>
          <p:cNvSpPr>
            <a:spLocks noGrp="1"/>
          </p:cNvSpPr>
          <p:nvPr>
            <p:ph type="subTitle" idx="1"/>
          </p:nvPr>
        </p:nvSpPr>
        <p:spPr>
          <a:xfrm>
            <a:off x="-252536" y="5298478"/>
            <a:ext cx="9793088" cy="1370882"/>
          </a:xfrm>
        </p:spPr>
        <p:txBody>
          <a:bodyPr>
            <a:normAutofit fontScale="47500" lnSpcReduction="20000"/>
          </a:bodyPr>
          <a:lstStyle/>
          <a:p>
            <a:pPr>
              <a:lnSpc>
                <a:spcPts val="1400"/>
              </a:lnSpc>
            </a:pPr>
            <a:r>
              <a:rPr lang="en-US" sz="3400" b="1" dirty="0" smtClean="0">
                <a:solidFill>
                  <a:schemeClr val="tx1"/>
                </a:solidFill>
              </a:rPr>
              <a:t>Ying-Dar Lin</a:t>
            </a:r>
          </a:p>
          <a:p>
            <a:pPr>
              <a:lnSpc>
                <a:spcPts val="1400"/>
              </a:lnSpc>
            </a:pPr>
            <a:r>
              <a:rPr lang="en-US" sz="3400" b="1" dirty="0" smtClean="0">
                <a:solidFill>
                  <a:schemeClr val="tx1"/>
                </a:solidFill>
              </a:rPr>
              <a:t>IEEE Fellow, IEEE Distinguished Lecturer, ONF Research Associate, Associate </a:t>
            </a:r>
            <a:r>
              <a:rPr lang="en-US" sz="3400" b="1" dirty="0" err="1" smtClean="0">
                <a:solidFill>
                  <a:schemeClr val="tx1"/>
                </a:solidFill>
              </a:rPr>
              <a:t>EiC</a:t>
            </a:r>
            <a:r>
              <a:rPr lang="en-US" sz="3400" b="1" dirty="0" smtClean="0">
                <a:solidFill>
                  <a:schemeClr val="tx1"/>
                </a:solidFill>
              </a:rPr>
              <a:t> of IEEE Computer</a:t>
            </a:r>
          </a:p>
          <a:p>
            <a:pPr>
              <a:lnSpc>
                <a:spcPts val="1400"/>
              </a:lnSpc>
            </a:pPr>
            <a:r>
              <a:rPr lang="en-US" sz="3400" b="1" dirty="0" smtClean="0">
                <a:solidFill>
                  <a:schemeClr val="tx1"/>
                </a:solidFill>
              </a:rPr>
              <a:t>Distinguished Professor, National </a:t>
            </a:r>
            <a:r>
              <a:rPr lang="en-US" sz="3400" b="1" dirty="0" err="1">
                <a:solidFill>
                  <a:schemeClr val="tx1"/>
                </a:solidFill>
              </a:rPr>
              <a:t>Chiao</a:t>
            </a:r>
            <a:r>
              <a:rPr lang="en-US" sz="3400" b="1" dirty="0">
                <a:solidFill>
                  <a:schemeClr val="tx1"/>
                </a:solidFill>
              </a:rPr>
              <a:t> Tung </a:t>
            </a:r>
            <a:r>
              <a:rPr lang="en-US" sz="3400" b="1" dirty="0" smtClean="0">
                <a:solidFill>
                  <a:schemeClr val="tx1"/>
                </a:solidFill>
              </a:rPr>
              <a:t>University, Taiwan</a:t>
            </a:r>
          </a:p>
          <a:p>
            <a:pPr>
              <a:lnSpc>
                <a:spcPts val="1400"/>
              </a:lnSpc>
            </a:pPr>
            <a:r>
              <a:rPr lang="en-US" sz="3400" b="1" dirty="0" smtClean="0">
                <a:solidFill>
                  <a:schemeClr val="tx1"/>
                </a:solidFill>
              </a:rPr>
              <a:t>Director, Network Benchmarking Lab</a:t>
            </a:r>
          </a:p>
          <a:p>
            <a:pPr>
              <a:lnSpc>
                <a:spcPts val="1400"/>
              </a:lnSpc>
            </a:pPr>
            <a:r>
              <a:rPr lang="en-US" altLang="zh-TW" sz="3400" b="1" dirty="0" smtClean="0">
                <a:solidFill>
                  <a:schemeClr val="tx1"/>
                </a:solidFill>
              </a:rPr>
              <a:t>May 2016</a:t>
            </a:r>
            <a:endParaRPr lang="zh-TW" altLang="en-US" sz="3400" b="1" dirty="0">
              <a:solidFill>
                <a:schemeClr val="tx1"/>
              </a:solidFill>
            </a:endParaRP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1</a:t>
            </a:fld>
            <a:endParaRPr lang="zh-TW" altLang="en-US"/>
          </a:p>
        </p:txBody>
      </p:sp>
    </p:spTree>
    <p:extLst>
      <p:ext uri="{BB962C8B-B14F-4D97-AF65-F5344CB8AC3E}">
        <p14:creationId xmlns:p14="http://schemas.microsoft.com/office/powerpoint/2010/main" val="29977813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l">
              <a:defRPr/>
            </a:pPr>
            <a:r>
              <a:rPr lang="en-US" altLang="zh-TW" dirty="0">
                <a:solidFill>
                  <a:schemeClr val="tx2"/>
                </a:solidFill>
                <a:latin typeface="+mj-lt"/>
                <a:ea typeface="+mj-ea"/>
              </a:rPr>
              <a:t>SDN versus Traditional (2/2)</a:t>
            </a:r>
            <a:endParaRPr lang="zh-TW" altLang="en-US" dirty="0">
              <a:solidFill>
                <a:schemeClr val="tx2"/>
              </a:solidFill>
              <a:latin typeface="+mj-lt"/>
              <a:ea typeface="+mj-ea"/>
            </a:endParaRPr>
          </a:p>
        </p:txBody>
      </p:sp>
      <p:sp>
        <p:nvSpPr>
          <p:cNvPr id="3" name="內容版面配置區 2"/>
          <p:cNvSpPr>
            <a:spLocks noGrp="1"/>
          </p:cNvSpPr>
          <p:nvPr>
            <p:ph idx="1"/>
          </p:nvPr>
        </p:nvSpPr>
        <p:spPr/>
        <p:txBody>
          <a:bodyPr/>
          <a:lstStyle/>
          <a:p>
            <a:r>
              <a:rPr lang="en-US" altLang="zh-TW" dirty="0" smtClean="0"/>
              <a:t>Management-Plane</a:t>
            </a:r>
            <a:endParaRPr lang="zh-TW" altLang="en-US" dirty="0"/>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t>10</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839289561"/>
              </p:ext>
            </p:extLst>
          </p:nvPr>
        </p:nvGraphicFramePr>
        <p:xfrm>
          <a:off x="1547664" y="2191256"/>
          <a:ext cx="6552729" cy="3205480"/>
        </p:xfrm>
        <a:graphic>
          <a:graphicData uri="http://schemas.openxmlformats.org/drawingml/2006/table">
            <a:tbl>
              <a:tblPr firstRow="1" bandRow="1">
                <a:tableStyleId>{5940675A-B579-460E-94D1-54222C63F5DA}</a:tableStyleId>
              </a:tblPr>
              <a:tblGrid>
                <a:gridCol w="2081455"/>
                <a:gridCol w="2158546"/>
                <a:gridCol w="2312728"/>
              </a:tblGrid>
              <a:tr h="370840">
                <a:tc>
                  <a:txBody>
                    <a:bodyPr/>
                    <a:lstStyle/>
                    <a:p>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Traditional</a:t>
                      </a:r>
                      <a:r>
                        <a:rPr lang="en-US" altLang="zh-TW" baseline="0" dirty="0" smtClean="0">
                          <a:latin typeface="Times New Roman" panose="02020603050405020304" pitchFamily="18" charset="0"/>
                          <a:cs typeface="Times New Roman" panose="02020603050405020304" pitchFamily="18" charset="0"/>
                        </a:rPr>
                        <a:t> network</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SDN</a:t>
                      </a:r>
                      <a:endParaRPr lang="zh-TW" altLang="en-US" dirty="0">
                        <a:latin typeface="Times New Roman" panose="02020603050405020304" pitchFamily="18" charset="0"/>
                        <a:cs typeface="Times New Roman" panose="02020603050405020304" pitchFamily="18" charset="0"/>
                      </a:endParaRPr>
                    </a:p>
                  </a:txBody>
                  <a:tcPr/>
                </a:tc>
              </a:tr>
              <a:tr h="370840">
                <a:tc>
                  <a:txBody>
                    <a:bodyPr/>
                    <a:lstStyle/>
                    <a:p>
                      <a:r>
                        <a:rPr lang="en-US" altLang="zh-TW" dirty="0" smtClean="0">
                          <a:latin typeface="Times New Roman" panose="02020603050405020304" pitchFamily="18" charset="0"/>
                          <a:cs typeface="Times New Roman" panose="02020603050405020304" pitchFamily="18" charset="0"/>
                        </a:rPr>
                        <a:t>Management information</a:t>
                      </a:r>
                    </a:p>
                  </a:txBody>
                  <a:tcPr/>
                </a:tc>
                <a:tc>
                  <a:txBody>
                    <a:bodyPr/>
                    <a:lstStyle/>
                    <a:p>
                      <a:r>
                        <a:rPr lang="en-US" altLang="zh-TW" dirty="0" smtClean="0">
                          <a:latin typeface="Times New Roman" panose="02020603050405020304" pitchFamily="18" charset="0"/>
                          <a:cs typeface="Times New Roman" panose="02020603050405020304" pitchFamily="18" charset="0"/>
                        </a:rPr>
                        <a:t>Centralized</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Centralized</a:t>
                      </a:r>
                      <a:endParaRPr lang="zh-TW" altLang="en-US" dirty="0">
                        <a:latin typeface="Times New Roman" panose="02020603050405020304" pitchFamily="18" charset="0"/>
                        <a:cs typeface="Times New Roman" panose="02020603050405020304" pitchFamily="18" charset="0"/>
                      </a:endParaRPr>
                    </a:p>
                  </a:txBody>
                  <a:tcPr/>
                </a:tc>
              </a:tr>
              <a:tr h="370840">
                <a:tc>
                  <a:txBody>
                    <a:bodyPr/>
                    <a:lstStyle/>
                    <a:p>
                      <a:r>
                        <a:rPr lang="en-US" altLang="zh-TW" dirty="0" smtClean="0">
                          <a:latin typeface="Times New Roman" panose="02020603050405020304" pitchFamily="18" charset="0"/>
                          <a:cs typeface="Times New Roman" panose="02020603050405020304" pitchFamily="18" charset="0"/>
                        </a:rPr>
                        <a:t>Access</a:t>
                      </a:r>
                      <a:r>
                        <a:rPr lang="en-US" altLang="zh-TW" baseline="0" dirty="0" smtClean="0">
                          <a:latin typeface="Times New Roman" panose="02020603050405020304" pitchFamily="18" charset="0"/>
                          <a:cs typeface="Times New Roman" panose="02020603050405020304" pitchFamily="18" charset="0"/>
                        </a:rPr>
                        <a:t> method </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SNMP</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err="1" smtClean="0">
                          <a:latin typeface="Times New Roman" panose="02020603050405020304" pitchFamily="18" charset="0"/>
                          <a:cs typeface="Times New Roman" panose="02020603050405020304" pitchFamily="18" charset="0"/>
                        </a:rPr>
                        <a:t>OpenFlow</a:t>
                      </a:r>
                      <a:r>
                        <a:rPr lang="en-US" altLang="zh-TW" baseline="0" dirty="0" smtClean="0">
                          <a:latin typeface="Times New Roman" panose="02020603050405020304" pitchFamily="18" charset="0"/>
                          <a:cs typeface="Times New Roman" panose="02020603050405020304" pitchFamily="18" charset="0"/>
                        </a:rPr>
                        <a:t> protocol </a:t>
                      </a:r>
                    </a:p>
                    <a:p>
                      <a:r>
                        <a:rPr lang="en-US" altLang="zh-TW" baseline="0" dirty="0" smtClean="0">
                          <a:latin typeface="Times New Roman" panose="02020603050405020304" pitchFamily="18" charset="0"/>
                          <a:cs typeface="Times New Roman" panose="02020603050405020304" pitchFamily="18" charset="0"/>
                        </a:rPr>
                        <a:t>and OF-CONFIG </a:t>
                      </a:r>
                      <a:endParaRPr lang="zh-TW" altLang="en-US" dirty="0">
                        <a:latin typeface="Times New Roman" panose="02020603050405020304" pitchFamily="18" charset="0"/>
                        <a:cs typeface="Times New Roman" panose="02020603050405020304" pitchFamily="18" charset="0"/>
                      </a:endParaRPr>
                    </a:p>
                  </a:txBody>
                  <a:tcPr/>
                </a:tc>
              </a:tr>
              <a:tr h="370840">
                <a:tc>
                  <a:txBody>
                    <a:bodyPr/>
                    <a:lstStyle/>
                    <a:p>
                      <a:r>
                        <a:rPr lang="en-US" altLang="zh-TW" dirty="0" smtClean="0">
                          <a:latin typeface="Times New Roman" panose="02020603050405020304" pitchFamily="18" charset="0"/>
                          <a:cs typeface="Times New Roman" panose="02020603050405020304" pitchFamily="18" charset="0"/>
                        </a:rPr>
                        <a:t>Control level </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Limited</a:t>
                      </a:r>
                      <a:r>
                        <a:rPr lang="en-US" altLang="zh-TW" baseline="0" dirty="0" smtClean="0">
                          <a:latin typeface="Times New Roman" panose="02020603050405020304" pitchFamily="18" charset="0"/>
                          <a:cs typeface="Times New Roman" panose="02020603050405020304" pitchFamily="18" charset="0"/>
                        </a:rPr>
                        <a:t> </a:t>
                      </a:r>
                    </a:p>
                    <a:p>
                      <a:r>
                        <a:rPr lang="en-US" altLang="zh-TW" baseline="0" dirty="0" smtClean="0">
                          <a:latin typeface="Times New Roman" panose="02020603050405020304" pitchFamily="18" charset="0"/>
                          <a:cs typeface="Times New Roman" panose="02020603050405020304" pitchFamily="18" charset="0"/>
                        </a:rPr>
                        <a:t>(e.g. can’t modify the routing table)</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Unlimited </a:t>
                      </a:r>
                    </a:p>
                    <a:p>
                      <a:r>
                        <a:rPr lang="en-US" altLang="zh-TW" dirty="0" smtClean="0">
                          <a:latin typeface="Times New Roman" panose="02020603050405020304" pitchFamily="18" charset="0"/>
                          <a:cs typeface="Times New Roman" panose="02020603050405020304" pitchFamily="18" charset="0"/>
                        </a:rPr>
                        <a:t>(e.g. can</a:t>
                      </a:r>
                      <a:r>
                        <a:rPr lang="en-US" altLang="zh-TW" baseline="0" dirty="0" smtClean="0">
                          <a:latin typeface="Times New Roman" panose="02020603050405020304" pitchFamily="18" charset="0"/>
                          <a:cs typeface="Times New Roman" panose="02020603050405020304" pitchFamily="18" charset="0"/>
                        </a:rPr>
                        <a:t> modify the routing table</a:t>
                      </a: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a:txBody>
                  <a:tcPr/>
                </a:tc>
              </a:tr>
              <a:tr h="370840">
                <a:tc>
                  <a:txBody>
                    <a:bodyPr/>
                    <a:lstStyle/>
                    <a:p>
                      <a:r>
                        <a:rPr lang="en-US" altLang="zh-TW" dirty="0" smtClean="0">
                          <a:latin typeface="Times New Roman" panose="02020603050405020304" pitchFamily="18" charset="0"/>
                          <a:cs typeface="Times New Roman" panose="02020603050405020304" pitchFamily="18" charset="0"/>
                        </a:rPr>
                        <a:t>Information usage</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Management-plane</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Control-plane &amp; Management-plane</a:t>
                      </a:r>
                      <a:endParaRPr lang="zh-TW" altLang="en-US"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1500749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84328" y="548680"/>
            <a:ext cx="8229600" cy="1080120"/>
          </a:xfrm>
        </p:spPr>
        <p:txBody>
          <a:bodyPr/>
          <a:lstStyle/>
          <a:p>
            <a:pPr algn="l">
              <a:defRPr/>
            </a:pPr>
            <a:r>
              <a:rPr lang="en-US" altLang="zh-TW" dirty="0">
                <a:solidFill>
                  <a:schemeClr val="tx2"/>
                </a:solidFill>
                <a:latin typeface="+mj-lt"/>
                <a:ea typeface="+mj-ea"/>
              </a:rPr>
              <a:t>Too Primitive</a:t>
            </a:r>
            <a:r>
              <a:rPr lang="en-US" altLang="zh-TW" dirty="0" smtClean="0">
                <a:solidFill>
                  <a:schemeClr val="tx2"/>
                </a:solidFill>
                <a:latin typeface="+mj-lt"/>
                <a:ea typeface="+mj-ea"/>
              </a:rPr>
              <a:t>?</a:t>
            </a:r>
            <a:br>
              <a:rPr lang="en-US" altLang="zh-TW" dirty="0" smtClean="0">
                <a:solidFill>
                  <a:schemeClr val="tx2"/>
                </a:solidFill>
                <a:latin typeface="+mj-lt"/>
                <a:ea typeface="+mj-ea"/>
              </a:rPr>
            </a:br>
            <a:r>
              <a:rPr lang="en-US" altLang="zh-TW" sz="2800" dirty="0" smtClean="0">
                <a:solidFill>
                  <a:schemeClr val="tx2"/>
                </a:solidFill>
                <a:latin typeface="+mj-lt"/>
                <a:ea typeface="+mj-ea"/>
              </a:rPr>
              <a:t>Basic SDN to Extended SDN by NFV</a:t>
            </a:r>
            <a:endParaRPr lang="zh-TW" altLang="en-US" sz="2800" dirty="0">
              <a:solidFill>
                <a:schemeClr val="tx2"/>
              </a:solidFill>
              <a:latin typeface="+mj-lt"/>
              <a:ea typeface="+mj-ea"/>
            </a:endParaRPr>
          </a:p>
        </p:txBody>
      </p:sp>
      <p:sp>
        <p:nvSpPr>
          <p:cNvPr id="3" name="內容版面配置區 2"/>
          <p:cNvSpPr>
            <a:spLocks noGrp="1"/>
          </p:cNvSpPr>
          <p:nvPr>
            <p:ph idx="1"/>
          </p:nvPr>
        </p:nvSpPr>
        <p:spPr>
          <a:xfrm>
            <a:off x="179512" y="1772816"/>
            <a:ext cx="8715436" cy="4519974"/>
          </a:xfrm>
        </p:spPr>
        <p:txBody>
          <a:bodyPr/>
          <a:lstStyle/>
          <a:p>
            <a:r>
              <a:rPr lang="en-US" altLang="zh-TW" dirty="0" smtClean="0"/>
              <a:t>To extend data plane</a:t>
            </a:r>
          </a:p>
          <a:p>
            <a:pPr lvl="1"/>
            <a:r>
              <a:rPr lang="en-US" altLang="zh-TW" dirty="0" smtClean="0"/>
              <a:t>Network Function Virtualization (NFV)</a:t>
            </a:r>
          </a:p>
          <a:p>
            <a:pPr lvl="2"/>
            <a:r>
              <a:rPr lang="en-US" altLang="zh-TW" dirty="0" smtClean="0"/>
              <a:t>To run new services on appliances or VMs</a:t>
            </a:r>
          </a:p>
          <a:p>
            <a:r>
              <a:rPr lang="en-US" altLang="zh-TW" dirty="0" smtClean="0"/>
              <a:t>To extend control plane for the extended data plane</a:t>
            </a:r>
          </a:p>
          <a:p>
            <a:pPr lvl="1"/>
            <a:r>
              <a:rPr lang="en-US" altLang="zh-TW" dirty="0" smtClean="0"/>
              <a:t>Service Chaining (SC) at applications</a:t>
            </a:r>
          </a:p>
          <a:p>
            <a:pPr lvl="2"/>
            <a:r>
              <a:rPr lang="en-US" altLang="zh-TW" dirty="0" smtClean="0"/>
              <a:t>To decide service path</a:t>
            </a:r>
          </a:p>
          <a:p>
            <a:pPr lvl="1"/>
            <a:r>
              <a:rPr lang="en-US" altLang="zh-TW" dirty="0" smtClean="0"/>
              <a:t>Network Service Header (NSH) onto switches</a:t>
            </a:r>
          </a:p>
          <a:p>
            <a:pPr lvl="2"/>
            <a:r>
              <a:rPr lang="en-US" altLang="zh-TW" dirty="0" smtClean="0"/>
              <a:t>To program service path</a:t>
            </a:r>
          </a:p>
          <a:p>
            <a:endParaRPr lang="en-US" altLang="zh-TW" dirty="0" smtClean="0"/>
          </a:p>
        </p:txBody>
      </p:sp>
      <p:sp>
        <p:nvSpPr>
          <p:cNvPr id="4" name="投影片編號版面配置區 3"/>
          <p:cNvSpPr>
            <a:spLocks noGrp="1"/>
          </p:cNvSpPr>
          <p:nvPr>
            <p:ph type="sldNum" sz="quarter" idx="12"/>
          </p:nvPr>
        </p:nvSpPr>
        <p:spPr/>
        <p:txBody>
          <a:bodyPr/>
          <a:lstStyle/>
          <a:p>
            <a:fld id="{43263F38-39BD-49C6-A6A3-A5C199712376}" type="slidenum">
              <a:rPr lang="zh-TW" altLang="en-US" smtClean="0"/>
              <a:t>11</a:t>
            </a:fld>
            <a:endParaRPr lang="zh-TW" altLang="en-US"/>
          </a:p>
        </p:txBody>
      </p:sp>
    </p:spTree>
    <p:extLst>
      <p:ext uri="{BB962C8B-B14F-4D97-AF65-F5344CB8AC3E}">
        <p14:creationId xmlns:p14="http://schemas.microsoft.com/office/powerpoint/2010/main" val="20172875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9552" y="692696"/>
            <a:ext cx="8229600" cy="560406"/>
          </a:xfrm>
        </p:spPr>
        <p:txBody>
          <a:bodyPr/>
          <a:lstStyle/>
          <a:p>
            <a:pPr algn="l">
              <a:defRPr/>
            </a:pPr>
            <a:r>
              <a:rPr lang="en-US" altLang="zh-TW" dirty="0">
                <a:solidFill>
                  <a:schemeClr val="tx2"/>
                </a:solidFill>
                <a:latin typeface="+mj-lt"/>
                <a:ea typeface="+mj-ea"/>
              </a:rPr>
              <a:t>Where and When to </a:t>
            </a:r>
            <a:r>
              <a:rPr lang="en-US" altLang="zh-TW" dirty="0" smtClean="0">
                <a:solidFill>
                  <a:schemeClr val="tx2"/>
                </a:solidFill>
                <a:latin typeface="+mj-lt"/>
                <a:ea typeface="+mj-ea"/>
              </a:rPr>
              <a:t>SDN-NFV?</a:t>
            </a:r>
            <a:endParaRPr lang="zh-TW" altLang="en-US" dirty="0">
              <a:solidFill>
                <a:schemeClr val="tx2"/>
              </a:solidFill>
              <a:latin typeface="+mj-lt"/>
              <a:ea typeface="+mj-ea"/>
            </a:endParaRPr>
          </a:p>
        </p:txBody>
      </p:sp>
      <p:sp>
        <p:nvSpPr>
          <p:cNvPr id="3" name="內容版面配置區 2"/>
          <p:cNvSpPr>
            <a:spLocks noGrp="1"/>
          </p:cNvSpPr>
          <p:nvPr>
            <p:ph idx="1"/>
          </p:nvPr>
        </p:nvSpPr>
        <p:spPr>
          <a:xfrm>
            <a:off x="467544" y="1772816"/>
            <a:ext cx="8229600" cy="4525963"/>
          </a:xfrm>
        </p:spPr>
        <p:txBody>
          <a:bodyPr/>
          <a:lstStyle/>
          <a:p>
            <a:r>
              <a:rPr lang="en-US" altLang="zh-TW" dirty="0" smtClean="0"/>
              <a:t>Data centers: since late 2000s</a:t>
            </a:r>
          </a:p>
          <a:p>
            <a:r>
              <a:rPr lang="en-US" altLang="zh-TW" dirty="0" smtClean="0"/>
              <a:t>Operators: </a:t>
            </a:r>
            <a:r>
              <a:rPr lang="en-US" altLang="zh-TW" dirty="0" err="1" smtClean="0"/>
              <a:t>NaaS</a:t>
            </a:r>
            <a:endParaRPr lang="en-US" altLang="zh-TW" dirty="0" smtClean="0"/>
          </a:p>
          <a:p>
            <a:pPr lvl="1"/>
            <a:r>
              <a:rPr lang="en-US" altLang="zh-TW" dirty="0" smtClean="0"/>
              <a:t>Enterprises: service trials from 2014/2015</a:t>
            </a:r>
          </a:p>
          <a:p>
            <a:pPr lvl="1"/>
            <a:r>
              <a:rPr lang="en-US" altLang="zh-TW" dirty="0" smtClean="0"/>
              <a:t>Residential: after 2017?</a:t>
            </a:r>
          </a:p>
          <a:p>
            <a:pPr lvl="1"/>
            <a:r>
              <a:rPr lang="en-US" altLang="zh-TW" dirty="0" smtClean="0"/>
              <a:t>Wireless: after 2018? (small cells in 5G, </a:t>
            </a:r>
            <a:r>
              <a:rPr lang="en-US" altLang="zh-TW" dirty="0" err="1" smtClean="0"/>
              <a:t>HetNet</a:t>
            </a:r>
            <a:r>
              <a:rPr lang="en-US" altLang="zh-TW" dirty="0" smtClean="0"/>
              <a:t> in 4G)</a:t>
            </a:r>
          </a:p>
          <a:p>
            <a:pPr lvl="2"/>
            <a:r>
              <a:rPr lang="en-US" altLang="zh-TW" dirty="0" smtClean="0"/>
              <a:t>Cloud-RAN (Radio Access Network)</a:t>
            </a:r>
          </a:p>
          <a:p>
            <a:pPr lvl="1"/>
            <a:r>
              <a:rPr lang="en-US" altLang="zh-TW" dirty="0" smtClean="0"/>
              <a:t>Mobile and M2M: after 2020?</a:t>
            </a:r>
            <a:endParaRPr lang="zh-TW" altLang="en-US" dirty="0"/>
          </a:p>
        </p:txBody>
      </p:sp>
      <p:sp>
        <p:nvSpPr>
          <p:cNvPr id="4" name="投影片編號版面配置區 3"/>
          <p:cNvSpPr>
            <a:spLocks noGrp="1"/>
          </p:cNvSpPr>
          <p:nvPr>
            <p:ph type="sldNum" sz="quarter" idx="12"/>
          </p:nvPr>
        </p:nvSpPr>
        <p:spPr/>
        <p:txBody>
          <a:bodyPr/>
          <a:lstStyle/>
          <a:p>
            <a:fld id="{43263F38-39BD-49C6-A6A3-A5C199712376}" type="slidenum">
              <a:rPr lang="zh-TW" altLang="en-US" smtClean="0"/>
              <a:t>12</a:t>
            </a:fld>
            <a:endParaRPr lang="zh-TW" altLang="en-US" dirty="0"/>
          </a:p>
        </p:txBody>
      </p:sp>
    </p:spTree>
    <p:extLst>
      <p:ext uri="{BB962C8B-B14F-4D97-AF65-F5344CB8AC3E}">
        <p14:creationId xmlns:p14="http://schemas.microsoft.com/office/powerpoint/2010/main" val="33969033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dirty="0" smtClean="0">
                <a:solidFill>
                  <a:schemeClr val="tx2"/>
                </a:solidFill>
                <a:latin typeface="+mj-lt"/>
                <a:ea typeface="+mj-ea"/>
              </a:rPr>
              <a:t>Driving Force on Operators</a:t>
            </a:r>
            <a:endParaRPr lang="en-US" dirty="0">
              <a:solidFill>
                <a:schemeClr val="tx2"/>
              </a:solidFill>
              <a:latin typeface="+mj-lt"/>
              <a:ea typeface="+mj-ea"/>
            </a:endParaRPr>
          </a:p>
        </p:txBody>
      </p:sp>
      <p:sp>
        <p:nvSpPr>
          <p:cNvPr id="3" name="Content Placeholder 2"/>
          <p:cNvSpPr>
            <a:spLocks noGrp="1"/>
          </p:cNvSpPr>
          <p:nvPr>
            <p:ph idx="1"/>
          </p:nvPr>
        </p:nvSpPr>
        <p:spPr/>
        <p:txBody>
          <a:bodyPr/>
          <a:lstStyle/>
          <a:p>
            <a:r>
              <a:rPr lang="en-US" altLang="zh-TW" sz="2800" dirty="0"/>
              <a:t>C</a:t>
            </a:r>
            <a:r>
              <a:rPr lang="en-US" altLang="zh-TW" sz="2800" dirty="0" smtClean="0"/>
              <a:t>hallenges faced by all Communications </a:t>
            </a:r>
            <a:r>
              <a:rPr lang="en-US" altLang="zh-TW" sz="2800" dirty="0"/>
              <a:t>Service Providers (CSPs</a:t>
            </a:r>
            <a:r>
              <a:rPr lang="en-US" altLang="zh-TW" sz="2800" dirty="0" smtClean="0"/>
              <a:t>)</a:t>
            </a:r>
            <a:endParaRPr lang="en-US" altLang="zh-TW" sz="2800" dirty="0"/>
          </a:p>
          <a:p>
            <a:endParaRPr lang="en-US" dirty="0"/>
          </a:p>
        </p:txBody>
      </p:sp>
      <p:sp>
        <p:nvSpPr>
          <p:cNvPr id="5" name="Text Placeholder 4"/>
          <p:cNvSpPr txBox="1">
            <a:spLocks/>
          </p:cNvSpPr>
          <p:nvPr/>
        </p:nvSpPr>
        <p:spPr>
          <a:xfrm>
            <a:off x="628650" y="2455963"/>
            <a:ext cx="3868340" cy="60412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mn-lt"/>
                <a:ea typeface="標楷體" panose="03000509000000000000" pitchFamily="65"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mn-lt"/>
                <a:ea typeface="標楷體" panose="03000509000000000000" pitchFamily="65"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標楷體" panose="03000509000000000000" pitchFamily="65"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標楷體" panose="03000509000000000000" pitchFamily="65"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標楷體" panose="03000509000000000000" pitchFamily="65"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TW" sz="2000" b="1" dirty="0" smtClean="0">
                <a:solidFill>
                  <a:prstClr val="black"/>
                </a:solidFill>
              </a:rPr>
              <a:t>Rapid mobile traffic growth, especially video content</a:t>
            </a:r>
            <a:endParaRPr lang="zh-TW" altLang="en-US" sz="2000" b="1" dirty="0">
              <a:solidFill>
                <a:prstClr val="black"/>
              </a:solidFill>
            </a:endParaRPr>
          </a:p>
        </p:txBody>
      </p:sp>
      <p:sp>
        <p:nvSpPr>
          <p:cNvPr id="6" name="Text Placeholder 5"/>
          <p:cNvSpPr txBox="1">
            <a:spLocks/>
          </p:cNvSpPr>
          <p:nvPr/>
        </p:nvSpPr>
        <p:spPr>
          <a:xfrm>
            <a:off x="4627959" y="2455963"/>
            <a:ext cx="3887391" cy="60412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TW" sz="2000" b="1" dirty="0" smtClean="0">
                <a:solidFill>
                  <a:prstClr val="black"/>
                </a:solidFill>
              </a:rPr>
              <a:t>Network cost is going to surge while revenue is steady…</a:t>
            </a:r>
            <a:endParaRPr lang="zh-TW" altLang="en-US" sz="2000" b="1" dirty="0">
              <a:solidFill>
                <a:prstClr val="black"/>
              </a:solidFill>
            </a:endParaRPr>
          </a:p>
        </p:txBody>
      </p:sp>
      <p:pic>
        <p:nvPicPr>
          <p:cNvPr id="7" name="Content Placeholder 14"/>
          <p:cNvPicPr>
            <a:picLocks noChangeAspect="1"/>
          </p:cNvPicPr>
          <p:nvPr/>
        </p:nvPicPr>
        <p:blipFill>
          <a:blip r:embed="rId3"/>
          <a:stretch>
            <a:fillRect/>
          </a:stretch>
        </p:blipFill>
        <p:spPr>
          <a:xfrm>
            <a:off x="4629150" y="3060091"/>
            <a:ext cx="3795951" cy="2292015"/>
          </a:xfrm>
          <a:prstGeom prst="rect">
            <a:avLst/>
          </a:prstGeom>
        </p:spPr>
      </p:pic>
      <p:graphicFrame>
        <p:nvGraphicFramePr>
          <p:cNvPr id="8" name="Content Placeholder 13"/>
          <p:cNvGraphicFramePr>
            <a:graphicFrameLocks/>
          </p:cNvGraphicFramePr>
          <p:nvPr>
            <p:extLst>
              <p:ext uri="{D42A27DB-BD31-4B8C-83A1-F6EECF244321}">
                <p14:modId xmlns:p14="http://schemas.microsoft.com/office/powerpoint/2010/main" val="62433589"/>
              </p:ext>
            </p:extLst>
          </p:nvPr>
        </p:nvGraphicFramePr>
        <p:xfrm>
          <a:off x="584123" y="3060091"/>
          <a:ext cx="3868339" cy="2249245"/>
        </p:xfrm>
        <a:graphic>
          <a:graphicData uri="http://schemas.openxmlformats.org/drawingml/2006/chart">
            <c:chart xmlns:c="http://schemas.openxmlformats.org/drawingml/2006/chart" xmlns:r="http://schemas.openxmlformats.org/officeDocument/2006/relationships" r:id="rId4"/>
          </a:graphicData>
        </a:graphic>
      </p:graphicFrame>
      <p:sp>
        <p:nvSpPr>
          <p:cNvPr id="9" name="Rounded Rectangle 8"/>
          <p:cNvSpPr/>
          <p:nvPr/>
        </p:nvSpPr>
        <p:spPr>
          <a:xfrm>
            <a:off x="453711" y="5455704"/>
            <a:ext cx="8206962" cy="10371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TW" dirty="0" smtClean="0">
                <a:solidFill>
                  <a:prstClr val="white"/>
                </a:solidFill>
              </a:rPr>
              <a:t>CAPEX /OPEX surges due to boosted data traffic demand and 4G investment</a:t>
            </a:r>
          </a:p>
          <a:p>
            <a:pPr marL="285750" indent="-285750">
              <a:buFont typeface="Arial" panose="020B0604020202020204" pitchFamily="34" charset="0"/>
              <a:buChar char="•"/>
            </a:pPr>
            <a:r>
              <a:rPr lang="en-US" altLang="zh-TW" dirty="0" smtClean="0">
                <a:solidFill>
                  <a:prstClr val="white"/>
                </a:solidFill>
              </a:rPr>
              <a:t>Need to control network cost while boosting new service revenue</a:t>
            </a:r>
            <a:endParaRPr lang="zh-TW" altLang="en-US" dirty="0">
              <a:solidFill>
                <a:prstClr val="white"/>
              </a:solidFill>
            </a:endParaRPr>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t>13</a:t>
            </a:fld>
            <a:endParaRPr lang="zh-TW" altLang="en-US"/>
          </a:p>
        </p:txBody>
      </p:sp>
      <p:sp>
        <p:nvSpPr>
          <p:cNvPr id="10" name="TextBox 7"/>
          <p:cNvSpPr txBox="1"/>
          <p:nvPr/>
        </p:nvSpPr>
        <p:spPr>
          <a:xfrm>
            <a:off x="709382" y="5178704"/>
            <a:ext cx="1499000" cy="276999"/>
          </a:xfrm>
          <a:prstGeom prst="rect">
            <a:avLst/>
          </a:prstGeom>
          <a:noFill/>
        </p:spPr>
        <p:txBody>
          <a:bodyPr wrap="none" rtlCol="0">
            <a:spAutoFit/>
          </a:bodyPr>
          <a:lstStyle/>
          <a:p>
            <a:r>
              <a:rPr lang="en-US" altLang="zh-TW" sz="1200" dirty="0" smtClean="0">
                <a:solidFill>
                  <a:prstClr val="black"/>
                </a:solidFill>
              </a:rPr>
              <a:t>S</a:t>
            </a:r>
            <a:r>
              <a:rPr lang="en-US" sz="1200" dirty="0" smtClean="0">
                <a:solidFill>
                  <a:prstClr val="black"/>
                </a:solidFill>
              </a:rPr>
              <a:t>ource:</a:t>
            </a:r>
            <a:r>
              <a:rPr lang="zh-TW" altLang="en-US" sz="1200" dirty="0" smtClean="0">
                <a:solidFill>
                  <a:prstClr val="black"/>
                </a:solidFill>
              </a:rPr>
              <a:t> </a:t>
            </a:r>
            <a:r>
              <a:rPr lang="en-US" altLang="zh-TW" sz="1200" dirty="0" smtClean="0">
                <a:solidFill>
                  <a:prstClr val="black"/>
                </a:solidFill>
              </a:rPr>
              <a:t>SNS</a:t>
            </a:r>
            <a:r>
              <a:rPr lang="zh-TW" altLang="en-US" sz="1200" dirty="0" smtClean="0">
                <a:solidFill>
                  <a:prstClr val="black"/>
                </a:solidFill>
              </a:rPr>
              <a:t> </a:t>
            </a:r>
            <a:r>
              <a:rPr lang="en-US" altLang="zh-TW" sz="1200" dirty="0" smtClean="0">
                <a:solidFill>
                  <a:prstClr val="black"/>
                </a:solidFill>
              </a:rPr>
              <a:t>research</a:t>
            </a:r>
            <a:endParaRPr lang="en-US" sz="1200" dirty="0">
              <a:solidFill>
                <a:prstClr val="black"/>
              </a:solidFill>
            </a:endParaRPr>
          </a:p>
        </p:txBody>
      </p:sp>
    </p:spTree>
    <p:extLst>
      <p:ext uri="{BB962C8B-B14F-4D97-AF65-F5344CB8AC3E}">
        <p14:creationId xmlns:p14="http://schemas.microsoft.com/office/powerpoint/2010/main" val="106112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4704"/>
            <a:ext cx="8229600" cy="560406"/>
          </a:xfrm>
        </p:spPr>
        <p:txBody>
          <a:bodyPr>
            <a:noAutofit/>
          </a:bodyPr>
          <a:lstStyle/>
          <a:p>
            <a:pPr algn="l">
              <a:defRPr/>
            </a:pPr>
            <a:r>
              <a:rPr lang="en-US" altLang="zh-TW" sz="2800" dirty="0">
                <a:solidFill>
                  <a:schemeClr val="tx2"/>
                </a:solidFill>
              </a:rPr>
              <a:t>Revenue Generation based on the Forecasted Fast-growing of  SDN-enabled Industry</a:t>
            </a:r>
            <a:endParaRPr lang="en-US" sz="2800" dirty="0">
              <a:solidFill>
                <a:schemeClr val="tx2"/>
              </a:solidFill>
            </a:endParaRPr>
          </a:p>
        </p:txBody>
      </p:sp>
      <p:sp>
        <p:nvSpPr>
          <p:cNvPr id="5" name="Content Placeholder 4"/>
          <p:cNvSpPr>
            <a:spLocks noGrp="1"/>
          </p:cNvSpPr>
          <p:nvPr>
            <p:ph sz="half" idx="1"/>
          </p:nvPr>
        </p:nvSpPr>
        <p:spPr/>
        <p:txBody>
          <a:bodyPr>
            <a:normAutofit fontScale="92500" lnSpcReduction="20000"/>
          </a:bodyPr>
          <a:lstStyle/>
          <a:p>
            <a:r>
              <a:rPr lang="en-US" dirty="0"/>
              <a:t>SDN market value will hit US$36.3B by 2018</a:t>
            </a:r>
            <a:r>
              <a:rPr lang="zh-TW" altLang="en-US" dirty="0"/>
              <a:t> </a:t>
            </a:r>
            <a:r>
              <a:rPr lang="en-US" altLang="zh-TW" dirty="0"/>
              <a:t>with a CAGR</a:t>
            </a:r>
            <a:r>
              <a:rPr lang="zh-TW" altLang="en-US" dirty="0"/>
              <a:t> </a:t>
            </a:r>
            <a:r>
              <a:rPr lang="en-US" altLang="zh-TW" dirty="0"/>
              <a:t>of 75%</a:t>
            </a:r>
            <a:r>
              <a:rPr lang="en-US" dirty="0"/>
              <a:t>.</a:t>
            </a:r>
          </a:p>
          <a:p>
            <a:r>
              <a:rPr lang="en-US" altLang="zh-TW" dirty="0"/>
              <a:t>A visible ceiling in hardware market is a huge threat to Taiwan ICT industry. </a:t>
            </a:r>
          </a:p>
          <a:p>
            <a:r>
              <a:rPr lang="en-US" altLang="zh-TW" dirty="0"/>
              <a:t>If TW</a:t>
            </a:r>
            <a:r>
              <a:rPr lang="zh-TW" altLang="en-US" dirty="0"/>
              <a:t> </a:t>
            </a:r>
            <a:r>
              <a:rPr lang="en-US" altLang="zh-TW" dirty="0"/>
              <a:t>can gain 10%</a:t>
            </a:r>
            <a:r>
              <a:rPr lang="zh-TW" altLang="en-US" dirty="0"/>
              <a:t> </a:t>
            </a:r>
            <a:r>
              <a:rPr lang="en-US" altLang="zh-TW" dirty="0"/>
              <a:t>of market share, the revenue generation will be US$3.63B (NT$108.8B), even 5% will be US$1.28B (NT$54.4B).</a:t>
            </a:r>
            <a:endParaRPr lang="en-US" dirty="0"/>
          </a:p>
          <a:p>
            <a:endParaRPr lang="en-US" dirty="0"/>
          </a:p>
        </p:txBody>
      </p:sp>
      <p:graphicFrame>
        <p:nvGraphicFramePr>
          <p:cNvPr id="7" name="Chart 6"/>
          <p:cNvGraphicFramePr>
            <a:graphicFrameLocks/>
          </p:cNvGraphicFramePr>
          <p:nvPr>
            <p:extLst>
              <p:ext uri="{D42A27DB-BD31-4B8C-83A1-F6EECF244321}">
                <p14:modId xmlns:p14="http://schemas.microsoft.com/office/powerpoint/2010/main" val="3191791635"/>
              </p:ext>
            </p:extLst>
          </p:nvPr>
        </p:nvGraphicFramePr>
        <p:xfrm>
          <a:off x="4403544" y="1714812"/>
          <a:ext cx="4571597" cy="4540451"/>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285750" y="6278406"/>
            <a:ext cx="1499000" cy="276999"/>
          </a:xfrm>
          <a:prstGeom prst="rect">
            <a:avLst/>
          </a:prstGeom>
          <a:noFill/>
        </p:spPr>
        <p:txBody>
          <a:bodyPr wrap="none" rtlCol="0">
            <a:spAutoFit/>
          </a:bodyPr>
          <a:lstStyle/>
          <a:p>
            <a:r>
              <a:rPr lang="en-US" altLang="zh-TW" sz="1200" dirty="0" smtClean="0">
                <a:solidFill>
                  <a:prstClr val="black"/>
                </a:solidFill>
              </a:rPr>
              <a:t>S</a:t>
            </a:r>
            <a:r>
              <a:rPr lang="en-US" sz="1200" dirty="0" smtClean="0">
                <a:solidFill>
                  <a:prstClr val="black"/>
                </a:solidFill>
              </a:rPr>
              <a:t>ource:</a:t>
            </a:r>
            <a:r>
              <a:rPr lang="zh-TW" altLang="en-US" sz="1200" dirty="0" smtClean="0">
                <a:solidFill>
                  <a:prstClr val="black"/>
                </a:solidFill>
              </a:rPr>
              <a:t> </a:t>
            </a:r>
            <a:r>
              <a:rPr lang="en-US" altLang="zh-TW" sz="1200" dirty="0" smtClean="0">
                <a:solidFill>
                  <a:prstClr val="black"/>
                </a:solidFill>
              </a:rPr>
              <a:t>SNS</a:t>
            </a:r>
            <a:r>
              <a:rPr lang="zh-TW" altLang="en-US" sz="1200" dirty="0" smtClean="0">
                <a:solidFill>
                  <a:prstClr val="black"/>
                </a:solidFill>
              </a:rPr>
              <a:t> </a:t>
            </a:r>
            <a:r>
              <a:rPr lang="en-US" altLang="zh-TW" sz="1200" dirty="0" smtClean="0">
                <a:solidFill>
                  <a:prstClr val="black"/>
                </a:solidFill>
              </a:rPr>
              <a:t>research</a:t>
            </a:r>
            <a:endParaRPr lang="en-US" sz="1200" dirty="0">
              <a:solidFill>
                <a:prstClr val="black"/>
              </a:solidFill>
            </a:endParaRPr>
          </a:p>
        </p:txBody>
      </p:sp>
      <p:sp>
        <p:nvSpPr>
          <p:cNvPr id="3" name="Slide Number Placeholder 2"/>
          <p:cNvSpPr>
            <a:spLocks noGrp="1"/>
          </p:cNvSpPr>
          <p:nvPr>
            <p:ph type="sldNum" sz="quarter" idx="12"/>
          </p:nvPr>
        </p:nvSpPr>
        <p:spPr/>
        <p:txBody>
          <a:bodyPr/>
          <a:lstStyle/>
          <a:p>
            <a:fld id="{73DA0BB7-265A-403C-9275-D587AB510EDC}" type="slidenum">
              <a:rPr lang="zh-TW" altLang="en-US" smtClean="0">
                <a:solidFill>
                  <a:schemeClr val="bg1"/>
                </a:solidFill>
              </a:rPr>
              <a:t>14</a:t>
            </a:fld>
            <a:endParaRPr lang="zh-TW" altLang="en-US" dirty="0">
              <a:solidFill>
                <a:schemeClr val="bg1"/>
              </a:solidFill>
            </a:endParaRPr>
          </a:p>
        </p:txBody>
      </p:sp>
    </p:spTree>
    <p:extLst>
      <p:ext uri="{BB962C8B-B14F-4D97-AF65-F5344CB8AC3E}">
        <p14:creationId xmlns:p14="http://schemas.microsoft.com/office/powerpoint/2010/main" val="40764862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dirty="0">
                <a:solidFill>
                  <a:schemeClr val="tx2"/>
                </a:solidFill>
                <a:latin typeface="+mj-lt"/>
                <a:ea typeface="+mj-ea"/>
              </a:rPr>
              <a:t>SDN Market Forecasts</a:t>
            </a:r>
          </a:p>
        </p:txBody>
      </p:sp>
      <p:sp>
        <p:nvSpPr>
          <p:cNvPr id="5" name="Text Placeholder 4"/>
          <p:cNvSpPr txBox="1">
            <a:spLocks/>
          </p:cNvSpPr>
          <p:nvPr/>
        </p:nvSpPr>
        <p:spPr>
          <a:xfrm>
            <a:off x="457200" y="1535113"/>
            <a:ext cx="4040188" cy="6397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mn-lt"/>
                <a:ea typeface="標楷體" panose="03000509000000000000" pitchFamily="65"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mn-lt"/>
                <a:ea typeface="標楷體" panose="03000509000000000000" pitchFamily="65"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標楷體" panose="03000509000000000000" pitchFamily="65"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標楷體" panose="03000509000000000000" pitchFamily="65"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標楷體" panose="03000509000000000000" pitchFamily="65"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TW" sz="1600" smtClean="0">
                <a:solidFill>
                  <a:prstClr val="black"/>
                </a:solidFill>
                <a:latin typeface="Verdana" panose="020B0604030504040204" pitchFamily="34" charset="0"/>
                <a:ea typeface="Verdana" panose="020B0604030504040204" pitchFamily="34" charset="0"/>
                <a:cs typeface="Verdana" panose="020B0604030504040204" pitchFamily="34" charset="0"/>
              </a:rPr>
              <a:t>Global SDN sales by user base (2010-2020)</a:t>
            </a:r>
            <a:endParaRPr lang="zh-TW" altLang="en-US" sz="1600" dirty="0">
              <a:solidFill>
                <a:prstClr val="black"/>
              </a:solidFill>
              <a:latin typeface="Verdana" panose="020B0604030504040204" pitchFamily="34" charset="0"/>
              <a:cs typeface="Verdana" panose="020B0604030504040204" pitchFamily="34" charset="0"/>
            </a:endParaRPr>
          </a:p>
        </p:txBody>
      </p:sp>
      <p:sp>
        <p:nvSpPr>
          <p:cNvPr id="6" name="Text Placeholder 6"/>
          <p:cNvSpPr txBox="1">
            <a:spLocks/>
          </p:cNvSpPr>
          <p:nvPr/>
        </p:nvSpPr>
        <p:spPr>
          <a:xfrm>
            <a:off x="4645026" y="1535113"/>
            <a:ext cx="4145013" cy="63976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500" smtClean="0">
                <a:solidFill>
                  <a:prstClr val="black">
                    <a:tint val="75000"/>
                  </a:prstClr>
                </a:solidFill>
                <a:latin typeface="Verdana" panose="020B0604030504040204" pitchFamily="34" charset="0"/>
                <a:ea typeface="Verdana" panose="020B0604030504040204" pitchFamily="34" charset="0"/>
                <a:cs typeface="Verdana" panose="020B0604030504040204" pitchFamily="34" charset="0"/>
              </a:rPr>
              <a:t>Global service provider SDN &amp; NFV revenue by functional area (2020)</a:t>
            </a:r>
            <a:endParaRPr lang="en-US" altLang="zh-TW" sz="1500" dirty="0">
              <a:solidFill>
                <a:prstClr val="black">
                  <a:tint val="75000"/>
                </a:prstClr>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Content Placeholder 8"/>
          <p:cNvGraphicFramePr>
            <a:graphicFrameLocks noGrp="1"/>
          </p:cNvGraphicFramePr>
          <p:nvPr>
            <p:ph sz="half" idx="4294967295"/>
            <p:extLst>
              <p:ext uri="{D42A27DB-BD31-4B8C-83A1-F6EECF244321}">
                <p14:modId xmlns:p14="http://schemas.microsoft.com/office/powerpoint/2010/main" val="1072799979"/>
              </p:ext>
            </p:extLst>
          </p:nvPr>
        </p:nvGraphicFramePr>
        <p:xfrm>
          <a:off x="162232" y="2174874"/>
          <a:ext cx="4335156" cy="3951289"/>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p:cNvSpPr/>
          <p:nvPr/>
        </p:nvSpPr>
        <p:spPr>
          <a:xfrm>
            <a:off x="107474" y="6291662"/>
            <a:ext cx="2369820" cy="28956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en-US" altLang="zh-TW" dirty="0" smtClean="0">
                <a:solidFill>
                  <a:prstClr val="black"/>
                </a:solidFill>
              </a:rPr>
              <a:t>Source: SNS Research</a:t>
            </a:r>
            <a:endParaRPr lang="zh-TW" altLang="en-US" dirty="0">
              <a:solidFill>
                <a:prstClr val="black"/>
              </a:solidFill>
            </a:endParaRPr>
          </a:p>
        </p:txBody>
      </p:sp>
      <p:graphicFrame>
        <p:nvGraphicFramePr>
          <p:cNvPr id="9" name="Content Placeholder 10"/>
          <p:cNvGraphicFramePr>
            <a:graphicFrameLocks noGrp="1"/>
          </p:cNvGraphicFramePr>
          <p:nvPr>
            <p:ph sz="quarter" idx="4294967295"/>
            <p:extLst>
              <p:ext uri="{D42A27DB-BD31-4B8C-83A1-F6EECF244321}">
                <p14:modId xmlns:p14="http://schemas.microsoft.com/office/powerpoint/2010/main" val="622636282"/>
              </p:ext>
            </p:extLst>
          </p:nvPr>
        </p:nvGraphicFramePr>
        <p:xfrm>
          <a:off x="4645025" y="2174874"/>
          <a:ext cx="4041775" cy="4004699"/>
        </p:xfrm>
        <a:graphic>
          <a:graphicData uri="http://schemas.openxmlformats.org/drawingml/2006/chart">
            <c:chart xmlns:c="http://schemas.openxmlformats.org/drawingml/2006/chart" xmlns:r="http://schemas.openxmlformats.org/officeDocument/2006/relationships" r:id="rId4"/>
          </a:graphicData>
        </a:graphic>
      </p:graphicFrame>
      <p:sp>
        <p:nvSpPr>
          <p:cNvPr id="3" name="Slide Number Placeholder 2"/>
          <p:cNvSpPr>
            <a:spLocks noGrp="1"/>
          </p:cNvSpPr>
          <p:nvPr>
            <p:ph type="sldNum" sz="quarter" idx="12"/>
          </p:nvPr>
        </p:nvSpPr>
        <p:spPr/>
        <p:txBody>
          <a:bodyPr/>
          <a:lstStyle/>
          <a:p>
            <a:fld id="{73DA0BB7-265A-403C-9275-D587AB510EDC}" type="slidenum">
              <a:rPr lang="zh-TW" altLang="en-US" smtClean="0"/>
              <a:t>15</a:t>
            </a:fld>
            <a:endParaRPr lang="zh-TW" altLang="en-US"/>
          </a:p>
        </p:txBody>
      </p:sp>
    </p:spTree>
    <p:extLst>
      <p:ext uri="{BB962C8B-B14F-4D97-AF65-F5344CB8AC3E}">
        <p14:creationId xmlns:p14="http://schemas.microsoft.com/office/powerpoint/2010/main" val="9557515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dirty="0">
                <a:solidFill>
                  <a:schemeClr val="tx2"/>
                </a:solidFill>
                <a:latin typeface="+mj-lt"/>
                <a:ea typeface="+mj-ea"/>
              </a:rPr>
              <a:t>SDN in Taiwan – SNS Forecast </a:t>
            </a:r>
          </a:p>
        </p:txBody>
      </p:sp>
      <p:sp>
        <p:nvSpPr>
          <p:cNvPr id="3" name="Content Placeholder 2"/>
          <p:cNvSpPr>
            <a:spLocks noGrp="1"/>
          </p:cNvSpPr>
          <p:nvPr>
            <p:ph idx="1"/>
          </p:nvPr>
        </p:nvSpPr>
        <p:spPr/>
        <p:txBody>
          <a:bodyPr>
            <a:normAutofit fontScale="92500" lnSpcReduction="20000"/>
          </a:bodyPr>
          <a:lstStyle/>
          <a:p>
            <a:endParaRPr lang="en-US" altLang="zh-TW" sz="1800" dirty="0" smtClean="0">
              <a:ea typeface="Verdana" panose="020B0604030504040204" pitchFamily="34" charset="0"/>
              <a:cs typeface="Verdana" panose="020B0604030504040204" pitchFamily="34" charset="0"/>
            </a:endParaRPr>
          </a:p>
          <a:p>
            <a:endParaRPr lang="en-US" altLang="zh-TW" sz="1800" dirty="0">
              <a:ea typeface="Verdana" panose="020B0604030504040204" pitchFamily="34" charset="0"/>
              <a:cs typeface="Verdana" panose="020B0604030504040204" pitchFamily="34" charset="0"/>
            </a:endParaRPr>
          </a:p>
          <a:p>
            <a:endParaRPr lang="en-US" altLang="zh-TW" sz="1800" dirty="0" smtClean="0">
              <a:ea typeface="Verdana" panose="020B0604030504040204" pitchFamily="34" charset="0"/>
              <a:cs typeface="Verdana" panose="020B0604030504040204" pitchFamily="34" charset="0"/>
            </a:endParaRPr>
          </a:p>
          <a:p>
            <a:endParaRPr lang="en-US" altLang="zh-TW" sz="1800" dirty="0">
              <a:ea typeface="Verdana" panose="020B0604030504040204" pitchFamily="34" charset="0"/>
              <a:cs typeface="Verdana" panose="020B0604030504040204" pitchFamily="34" charset="0"/>
            </a:endParaRPr>
          </a:p>
          <a:p>
            <a:endParaRPr lang="en-US" altLang="zh-TW" sz="1800" dirty="0" smtClean="0">
              <a:ea typeface="Verdana" panose="020B0604030504040204" pitchFamily="34" charset="0"/>
              <a:cs typeface="Verdana" panose="020B0604030504040204" pitchFamily="34" charset="0"/>
            </a:endParaRPr>
          </a:p>
          <a:p>
            <a:endParaRPr lang="en-US" altLang="zh-TW" sz="1800" dirty="0">
              <a:ea typeface="Verdana" panose="020B0604030504040204" pitchFamily="34" charset="0"/>
              <a:cs typeface="Verdana" panose="020B0604030504040204" pitchFamily="34" charset="0"/>
            </a:endParaRPr>
          </a:p>
          <a:p>
            <a:endParaRPr lang="en-US" altLang="zh-TW" sz="1800" dirty="0" smtClean="0">
              <a:ea typeface="Verdana" panose="020B0604030504040204" pitchFamily="34" charset="0"/>
              <a:cs typeface="Verdana" panose="020B0604030504040204" pitchFamily="34" charset="0"/>
            </a:endParaRPr>
          </a:p>
          <a:p>
            <a:endParaRPr lang="en-US" altLang="zh-TW" sz="1800" dirty="0">
              <a:ea typeface="Verdana" panose="020B0604030504040204" pitchFamily="34" charset="0"/>
              <a:cs typeface="Verdana" panose="020B0604030504040204" pitchFamily="34" charset="0"/>
            </a:endParaRPr>
          </a:p>
          <a:p>
            <a:endParaRPr lang="en-US" altLang="zh-TW" sz="1800" dirty="0" smtClean="0">
              <a:ea typeface="Verdana" panose="020B0604030504040204" pitchFamily="34" charset="0"/>
              <a:cs typeface="Verdana" panose="020B0604030504040204" pitchFamily="34" charset="0"/>
            </a:endParaRPr>
          </a:p>
          <a:p>
            <a:endParaRPr lang="en-US" altLang="zh-TW" sz="1800" dirty="0">
              <a:ea typeface="Verdana" panose="020B0604030504040204" pitchFamily="34" charset="0"/>
              <a:cs typeface="Verdana" panose="020B0604030504040204" pitchFamily="34" charset="0"/>
            </a:endParaRPr>
          </a:p>
          <a:p>
            <a:endParaRPr lang="en-US" altLang="zh-TW" sz="1800" dirty="0" smtClean="0">
              <a:ea typeface="Verdana" panose="020B0604030504040204" pitchFamily="34" charset="0"/>
              <a:cs typeface="Verdana" panose="020B0604030504040204" pitchFamily="34" charset="0"/>
            </a:endParaRPr>
          </a:p>
          <a:p>
            <a:endParaRPr lang="en-US" altLang="zh-TW" sz="1800" dirty="0">
              <a:ea typeface="Verdana" panose="020B0604030504040204" pitchFamily="34" charset="0"/>
              <a:cs typeface="Verdana" panose="020B0604030504040204" pitchFamily="34" charset="0"/>
            </a:endParaRPr>
          </a:p>
          <a:p>
            <a:endParaRPr lang="en-US" altLang="zh-TW" sz="2400" dirty="0" smtClean="0">
              <a:ea typeface="Verdana" panose="020B0604030504040204" pitchFamily="34" charset="0"/>
              <a:cs typeface="Verdana" panose="020B0604030504040204" pitchFamily="34" charset="0"/>
            </a:endParaRPr>
          </a:p>
          <a:p>
            <a:r>
              <a:rPr lang="en-US" altLang="zh-TW" sz="2400" dirty="0" smtClean="0">
                <a:ea typeface="Verdana" panose="020B0604030504040204" pitchFamily="34" charset="0"/>
                <a:cs typeface="Verdana" panose="020B0604030504040204" pitchFamily="34" charset="0"/>
              </a:rPr>
              <a:t>Asia </a:t>
            </a:r>
            <a:r>
              <a:rPr lang="en-US" altLang="zh-TW" sz="2400" dirty="0">
                <a:ea typeface="Verdana" panose="020B0604030504040204" pitchFamily="34" charset="0"/>
                <a:cs typeface="Verdana" panose="020B0604030504040204" pitchFamily="34" charset="0"/>
              </a:rPr>
              <a:t>Pacific is the biggest market driver for SDN growth</a:t>
            </a:r>
          </a:p>
          <a:p>
            <a:r>
              <a:rPr lang="en-US" altLang="zh-TW" sz="2400" dirty="0" smtClean="0">
                <a:cs typeface="Verdana" panose="020B0604030504040204" pitchFamily="34" charset="0"/>
              </a:rPr>
              <a:t>SNS </a:t>
            </a:r>
            <a:r>
              <a:rPr lang="en-US" altLang="zh-TW" sz="2400" dirty="0">
                <a:cs typeface="Verdana" panose="020B0604030504040204" pitchFamily="34" charset="0"/>
              </a:rPr>
              <a:t>forecasts Taiwan SDN &amp; NFV sales to enjoy a similar growth pattern as other Asian countries does as Pakistan, Thailand, Indonesia, Philippines and Singapore. </a:t>
            </a:r>
            <a:endParaRPr lang="zh-TW" altLang="en-US" sz="2400" dirty="0">
              <a:cs typeface="Verdana" panose="020B0604030504040204" pitchFamily="34" charset="0"/>
            </a:endParaRPr>
          </a:p>
        </p:txBody>
      </p:sp>
      <p:graphicFrame>
        <p:nvGraphicFramePr>
          <p:cNvPr id="5" name="Content Placeholder 29"/>
          <p:cNvGraphicFramePr>
            <a:graphicFrameLocks/>
          </p:cNvGraphicFramePr>
          <p:nvPr>
            <p:extLst>
              <p:ext uri="{D42A27DB-BD31-4B8C-83A1-F6EECF244321}">
                <p14:modId xmlns:p14="http://schemas.microsoft.com/office/powerpoint/2010/main" val="842105391"/>
              </p:ext>
            </p:extLst>
          </p:nvPr>
        </p:nvGraphicFramePr>
        <p:xfrm>
          <a:off x="757646" y="1530530"/>
          <a:ext cx="4038600" cy="32178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ontent Placeholder 31"/>
          <p:cNvGraphicFramePr>
            <a:graphicFrameLocks/>
          </p:cNvGraphicFramePr>
          <p:nvPr>
            <p:extLst>
              <p:ext uri="{D42A27DB-BD31-4B8C-83A1-F6EECF244321}">
                <p14:modId xmlns:p14="http://schemas.microsoft.com/office/powerpoint/2010/main" val="441957944"/>
              </p:ext>
            </p:extLst>
          </p:nvPr>
        </p:nvGraphicFramePr>
        <p:xfrm>
          <a:off x="4711700" y="1518153"/>
          <a:ext cx="4216400" cy="3217861"/>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73DA0BB7-265A-403C-9275-D587AB510EDC}" type="slidenum">
              <a:rPr lang="zh-TW" altLang="en-US" smtClean="0"/>
              <a:t>16</a:t>
            </a:fld>
            <a:endParaRPr lang="zh-TW" altLang="en-US"/>
          </a:p>
        </p:txBody>
      </p:sp>
    </p:spTree>
    <p:extLst>
      <p:ext uri="{BB962C8B-B14F-4D97-AF65-F5344CB8AC3E}">
        <p14:creationId xmlns:p14="http://schemas.microsoft.com/office/powerpoint/2010/main" val="26976824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normAutofit/>
          </a:bodyPr>
          <a:lstStyle/>
          <a:p>
            <a:pPr marL="0" indent="0" algn="ctr">
              <a:buNone/>
            </a:pPr>
            <a:endParaRPr lang="en-US" altLang="zh-TW" sz="6000" dirty="0" smtClean="0">
              <a:solidFill>
                <a:schemeClr val="tx2"/>
              </a:solidFill>
            </a:endParaRPr>
          </a:p>
          <a:p>
            <a:pPr marL="0" indent="0" algn="ctr">
              <a:buNone/>
            </a:pPr>
            <a:r>
              <a:rPr lang="en-US" altLang="zh-TW" sz="6000" dirty="0" smtClean="0">
                <a:solidFill>
                  <a:schemeClr val="tx2"/>
                </a:solidFill>
              </a:rPr>
              <a:t>Research</a:t>
            </a:r>
            <a:endParaRPr lang="zh-TW" altLang="en-US" sz="6000"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17</a:t>
            </a:fld>
            <a:endParaRPr lang="zh-TW" altLang="en-US"/>
          </a:p>
        </p:txBody>
      </p:sp>
    </p:spTree>
    <p:extLst>
      <p:ext uri="{BB962C8B-B14F-4D97-AF65-F5344CB8AC3E}">
        <p14:creationId xmlns:p14="http://schemas.microsoft.com/office/powerpoint/2010/main" val="38345272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en-US" altLang="zh-TW" sz="3200" dirty="0" smtClean="0">
                <a:solidFill>
                  <a:schemeClr val="tx2"/>
                </a:solidFill>
              </a:rPr>
              <a:t>Survey: Correctness and Conformance</a:t>
            </a:r>
            <a:endParaRPr lang="zh-TW" altLang="en-US" sz="3200"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2995508094"/>
              </p:ext>
            </p:extLst>
          </p:nvPr>
        </p:nvGraphicFramePr>
        <p:xfrm>
          <a:off x="214312" y="1357313"/>
          <a:ext cx="8750176" cy="4394200"/>
        </p:xfrm>
        <a:graphic>
          <a:graphicData uri="http://schemas.openxmlformats.org/drawingml/2006/table">
            <a:tbl>
              <a:tblPr firstRow="1" bandRow="1">
                <a:tableStyleId>{5C22544A-7EE6-4342-B048-85BDC9FD1C3A}</a:tableStyleId>
              </a:tblPr>
              <a:tblGrid>
                <a:gridCol w="1621762"/>
                <a:gridCol w="2159623"/>
                <a:gridCol w="3744655"/>
                <a:gridCol w="1224136"/>
              </a:tblGrid>
              <a:tr h="370840">
                <a:tc>
                  <a:txBody>
                    <a:bodyPr/>
                    <a:lstStyle/>
                    <a:p>
                      <a:r>
                        <a:rPr lang="en-US" altLang="zh-TW" dirty="0" smtClean="0"/>
                        <a:t>Issue</a:t>
                      </a:r>
                    </a:p>
                  </a:txBody>
                  <a:tcPr/>
                </a:tc>
                <a:tc>
                  <a:txBody>
                    <a:bodyPr/>
                    <a:lstStyle/>
                    <a:p>
                      <a:r>
                        <a:rPr lang="en-US" altLang="zh-TW" dirty="0" smtClean="0"/>
                        <a:t>Layer </a:t>
                      </a:r>
                      <a:endParaRPr lang="zh-TW" altLang="en-US" dirty="0"/>
                    </a:p>
                  </a:txBody>
                  <a:tcPr/>
                </a:tc>
                <a:tc>
                  <a:txBody>
                    <a:bodyPr/>
                    <a:lstStyle/>
                    <a:p>
                      <a:r>
                        <a:rPr lang="en-US" altLang="zh-TW" dirty="0" smtClean="0"/>
                        <a:t>Type of verification</a:t>
                      </a:r>
                      <a:endParaRPr lang="zh-TW" altLang="en-US" dirty="0"/>
                    </a:p>
                  </a:txBody>
                  <a:tcPr/>
                </a:tc>
                <a:tc>
                  <a:txBody>
                    <a:bodyPr/>
                    <a:lstStyle/>
                    <a:p>
                      <a:r>
                        <a:rPr lang="en-US" altLang="zh-TW" dirty="0" smtClean="0"/>
                        <a:t>Ref</a:t>
                      </a:r>
                      <a:endParaRPr lang="zh-TW" altLang="en-US" dirty="0"/>
                    </a:p>
                  </a:txBody>
                  <a:tcPr/>
                </a:tc>
              </a:tr>
              <a:tr h="457200">
                <a:tc rowSpan="2">
                  <a:txBody>
                    <a:bodyPr/>
                    <a:lstStyle/>
                    <a:p>
                      <a:r>
                        <a:rPr lang="en-US" altLang="zh-TW" dirty="0" smtClean="0"/>
                        <a:t>Correct</a:t>
                      </a:r>
                      <a:r>
                        <a:rPr lang="en-US" altLang="zh-TW" baseline="0" dirty="0" smtClean="0"/>
                        <a:t>ness of flow entry</a:t>
                      </a:r>
                      <a:endParaRPr lang="zh-TW" altLang="en-US" dirty="0"/>
                    </a:p>
                  </a:txBody>
                  <a:tcPr/>
                </a:tc>
                <a:tc rowSpan="2">
                  <a:txBody>
                    <a:bodyPr/>
                    <a:lstStyle/>
                    <a:p>
                      <a:r>
                        <a:rPr lang="en-US" altLang="zh-TW" dirty="0" smtClean="0"/>
                        <a:t>Infrastructure layer</a:t>
                      </a:r>
                      <a:endParaRPr lang="zh-TW" altLang="en-US" dirty="0"/>
                    </a:p>
                  </a:txBody>
                  <a:tcPr/>
                </a:tc>
                <a:tc>
                  <a:txBody>
                    <a:bodyPr/>
                    <a:lstStyle/>
                    <a:p>
                      <a:r>
                        <a:rPr lang="en-US" altLang="zh-TW" dirty="0" smtClean="0"/>
                        <a:t>Run time verification</a:t>
                      </a:r>
                    </a:p>
                    <a:p>
                      <a:endParaRPr lang="zh-TW" altLang="en-US" dirty="0"/>
                    </a:p>
                  </a:txBody>
                  <a:tcPr/>
                </a:tc>
                <a:tc>
                  <a:txBody>
                    <a:bodyPr/>
                    <a:lstStyle/>
                    <a:p>
                      <a:r>
                        <a:rPr lang="en-US" altLang="zh-TW" dirty="0" smtClean="0"/>
                        <a:t>[1]</a:t>
                      </a:r>
                    </a:p>
                  </a:txBody>
                  <a:tcPr/>
                </a:tc>
              </a:tr>
              <a:tr h="457200">
                <a:tc vMerge="1">
                  <a:txBody>
                    <a:bodyPr/>
                    <a:lstStyle/>
                    <a:p>
                      <a:endParaRPr lang="en-US"/>
                    </a:p>
                  </a:txBody>
                  <a:tcPr/>
                </a:tc>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Offline  verification</a:t>
                      </a:r>
                      <a:endParaRPr lang="zh-TW" altLang="en-US" dirty="0" smtClean="0"/>
                    </a:p>
                    <a:p>
                      <a:endParaRPr lang="zh-TW"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[2],[3]</a:t>
                      </a:r>
                      <a:endParaRPr lang="zh-TW" altLang="en-US" dirty="0" smtClean="0"/>
                    </a:p>
                  </a:txBody>
                  <a:tcPr/>
                </a:tc>
              </a:tr>
              <a:tr h="457200">
                <a:tc rowSpan="2">
                  <a:txBody>
                    <a:bodyPr/>
                    <a:lstStyle/>
                    <a:p>
                      <a:r>
                        <a:rPr lang="en-US" altLang="zh-TW" dirty="0" smtClean="0"/>
                        <a:t>Network correctness</a:t>
                      </a:r>
                      <a:endParaRPr lang="zh-TW" altLang="en-US" dirty="0"/>
                    </a:p>
                  </a:txBody>
                  <a:tcPr/>
                </a:tc>
                <a:tc rowSpan="2">
                  <a:txBody>
                    <a:bodyPr/>
                    <a:lstStyle/>
                    <a:p>
                      <a:r>
                        <a:rPr lang="en-US" altLang="zh-TW" dirty="0" smtClean="0"/>
                        <a:t>Control and Infrastructure layer</a:t>
                      </a:r>
                      <a:endParaRPr lang="zh-TW"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Algorithm for</a:t>
                      </a:r>
                      <a:r>
                        <a:rPr lang="en-US" altLang="zh-TW" baseline="0" dirty="0" smtClean="0"/>
                        <a:t> </a:t>
                      </a:r>
                      <a:r>
                        <a:rPr lang="en-US" altLang="zh-TW" dirty="0" smtClean="0"/>
                        <a:t>verification</a:t>
                      </a:r>
                    </a:p>
                  </a:txBody>
                  <a:tcPr/>
                </a:tc>
                <a:tc>
                  <a:txBody>
                    <a:bodyPr/>
                    <a:lstStyle/>
                    <a:p>
                      <a:r>
                        <a:rPr lang="en-US" altLang="zh-TW" dirty="0" smtClean="0"/>
                        <a:t>[4],[5]</a:t>
                      </a:r>
                    </a:p>
                  </a:txBody>
                  <a:tcPr/>
                </a:tc>
              </a:tr>
              <a:tr h="457200">
                <a:tc vMerge="1">
                  <a:txBody>
                    <a:bodyPr/>
                    <a:lstStyle/>
                    <a:p>
                      <a:endParaRPr lang="en-US"/>
                    </a:p>
                  </a:txBody>
                  <a:tcPr/>
                </a:tc>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Offline test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[6],[7]</a:t>
                      </a:r>
                      <a:endParaRPr lang="zh-TW" altLang="en-US" dirty="0" smtClean="0"/>
                    </a:p>
                  </a:txBody>
                  <a:tcPr/>
                </a:tc>
              </a:tr>
              <a:tr h="457200">
                <a:tc rowSpan="2">
                  <a:txBody>
                    <a:bodyPr/>
                    <a:lstStyle/>
                    <a:p>
                      <a:r>
                        <a:rPr lang="en-US" altLang="zh-TW" dirty="0" smtClean="0"/>
                        <a:t>Policy</a:t>
                      </a:r>
                      <a:r>
                        <a:rPr lang="en-US" altLang="zh-TW" baseline="0" dirty="0" smtClean="0"/>
                        <a:t> </a:t>
                      </a:r>
                      <a:r>
                        <a:rPr lang="en-US" altLang="zh-TW" dirty="0" smtClean="0"/>
                        <a:t>correctness</a:t>
                      </a:r>
                      <a:endParaRPr lang="zh-TW" altLang="en-US" dirty="0"/>
                    </a:p>
                  </a:txBody>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Application</a:t>
                      </a:r>
                      <a:r>
                        <a:rPr lang="en-US" altLang="zh-TW" baseline="0" dirty="0" smtClean="0"/>
                        <a:t> </a:t>
                      </a:r>
                      <a:r>
                        <a:rPr lang="en-US" altLang="zh-TW" dirty="0" smtClean="0"/>
                        <a:t>and control layer</a:t>
                      </a:r>
                      <a:endParaRPr lang="zh-TW"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Algorithm for</a:t>
                      </a:r>
                      <a:r>
                        <a:rPr lang="en-US" altLang="zh-TW" baseline="0" dirty="0" smtClean="0"/>
                        <a:t> </a:t>
                      </a:r>
                      <a:r>
                        <a:rPr lang="en-US" altLang="zh-TW" dirty="0" smtClean="0"/>
                        <a:t>verification</a:t>
                      </a:r>
                    </a:p>
                  </a:txBody>
                  <a:tcPr/>
                </a:tc>
                <a:tc>
                  <a:txBody>
                    <a:bodyPr/>
                    <a:lstStyle/>
                    <a:p>
                      <a:r>
                        <a:rPr lang="en-US" altLang="zh-TW" dirty="0" smtClean="0"/>
                        <a:t>[8],[9]</a:t>
                      </a:r>
                    </a:p>
                  </a:txBody>
                  <a:tcPr/>
                </a:tc>
              </a:tr>
              <a:tr h="457200">
                <a:tc vMerge="1">
                  <a:txBody>
                    <a:bodyPr/>
                    <a:lstStyle/>
                    <a:p>
                      <a:endParaRPr lang="en-US"/>
                    </a:p>
                  </a:txBody>
                  <a:tcPr/>
                </a:tc>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Run time verification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[10]</a:t>
                      </a:r>
                      <a:endParaRPr lang="zh-TW" altLang="en-US" dirty="0" smtClean="0"/>
                    </a:p>
                  </a:txBody>
                  <a:tcPr/>
                </a:tc>
              </a:tr>
              <a:tr h="370840">
                <a:tc>
                  <a:txBody>
                    <a:bodyPr/>
                    <a:lstStyle/>
                    <a:p>
                      <a:r>
                        <a:rPr lang="en-US" altLang="zh-TW" dirty="0" smtClean="0"/>
                        <a:t>Policy update correctness</a:t>
                      </a:r>
                      <a:endParaRPr lang="zh-TW"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Application</a:t>
                      </a:r>
                      <a:r>
                        <a:rPr lang="en-US" altLang="zh-TW" baseline="0" dirty="0" smtClean="0"/>
                        <a:t>, </a:t>
                      </a:r>
                      <a:r>
                        <a:rPr lang="en-US" altLang="zh-TW" dirty="0" smtClean="0"/>
                        <a:t>control and Infrastructure layer</a:t>
                      </a:r>
                      <a:endParaRPr lang="zh-TW" altLang="en-US" dirty="0" smtClean="0"/>
                    </a:p>
                  </a:txBody>
                  <a:tcPr/>
                </a:tc>
                <a:tc>
                  <a:txBody>
                    <a:bodyPr/>
                    <a:lstStyle/>
                    <a:p>
                      <a:r>
                        <a:rPr lang="en-US" altLang="zh-TW" dirty="0" smtClean="0"/>
                        <a:t>Verification of updates</a:t>
                      </a:r>
                      <a:endParaRPr lang="zh-TW" altLang="en-US" dirty="0"/>
                    </a:p>
                  </a:txBody>
                  <a:tcPr/>
                </a:tc>
                <a:tc>
                  <a:txBody>
                    <a:bodyPr/>
                    <a:lstStyle/>
                    <a:p>
                      <a:r>
                        <a:rPr lang="en-US" altLang="zh-TW" dirty="0" smtClean="0"/>
                        <a:t>[11],[12]</a:t>
                      </a:r>
                      <a:endParaRPr lang="zh-TW" altLang="en-US" dirty="0"/>
                    </a:p>
                  </a:txBody>
                  <a:tcPr/>
                </a:tc>
              </a:tr>
            </a:tbl>
          </a:graphicData>
        </a:graphic>
      </p:graphicFrame>
      <p:sp>
        <p:nvSpPr>
          <p:cNvPr id="4" name="投影片編號版面配置區 3"/>
          <p:cNvSpPr>
            <a:spLocks noGrp="1"/>
          </p:cNvSpPr>
          <p:nvPr>
            <p:ph type="sldNum" sz="quarter" idx="12"/>
          </p:nvPr>
        </p:nvSpPr>
        <p:spPr/>
        <p:txBody>
          <a:bodyPr/>
          <a:lstStyle/>
          <a:p>
            <a:fld id="{73DA0BB7-265A-403C-9275-D587AB510EDC}" type="slidenum">
              <a:rPr lang="zh-TW" altLang="en-US" smtClean="0"/>
              <a:t>18</a:t>
            </a:fld>
            <a:endParaRPr lang="zh-TW" altLang="en-US"/>
          </a:p>
        </p:txBody>
      </p:sp>
    </p:spTree>
    <p:extLst>
      <p:ext uri="{BB962C8B-B14F-4D97-AF65-F5344CB8AC3E}">
        <p14:creationId xmlns:p14="http://schemas.microsoft.com/office/powerpoint/2010/main" val="1445051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620688"/>
            <a:ext cx="8229600" cy="560406"/>
          </a:xfrm>
        </p:spPr>
        <p:txBody>
          <a:bodyPr>
            <a:normAutofit fontScale="90000"/>
          </a:bodyPr>
          <a:lstStyle/>
          <a:p>
            <a:pPr marL="0" marR="0" indent="0" algn="l" defTabSz="914400" rtl="0" eaLnBrk="1" fontAlgn="auto" latinLnBrk="0" hangingPunct="1">
              <a:lnSpc>
                <a:spcPct val="100000"/>
              </a:lnSpc>
              <a:spcBef>
                <a:spcPct val="0"/>
              </a:spcBef>
              <a:spcAft>
                <a:spcPts val="0"/>
              </a:spcAft>
              <a:buClrTx/>
              <a:buSzTx/>
              <a:buFontTx/>
              <a:buNone/>
              <a:tabLst/>
              <a:defRPr/>
            </a:pPr>
            <a:r>
              <a:rPr kumimoji="0" lang="en-US" altLang="zh-TW" sz="4000" kern="1200" dirty="0" smtClean="0">
                <a:solidFill>
                  <a:schemeClr val="tx2"/>
                </a:solidFill>
                <a:effectLst/>
                <a:latin typeface="+mj-lt"/>
                <a:ea typeface="+mj-ea"/>
                <a:cs typeface="+mj-cs"/>
              </a:rPr>
              <a:t>Survey: Performance and </a:t>
            </a:r>
            <a:r>
              <a:rPr lang="en-US" altLang="zh-TW" dirty="0">
                <a:solidFill>
                  <a:schemeClr val="tx2"/>
                </a:solidFill>
                <a:latin typeface="+mj-lt"/>
                <a:ea typeface="+mj-ea"/>
              </a:rPr>
              <a:t>S</a:t>
            </a:r>
            <a:r>
              <a:rPr kumimoji="0" lang="en-US" altLang="zh-TW" sz="4000" kern="1200" dirty="0" smtClean="0">
                <a:solidFill>
                  <a:schemeClr val="tx2"/>
                </a:solidFill>
                <a:effectLst/>
                <a:latin typeface="+mj-lt"/>
                <a:ea typeface="+mj-ea"/>
                <a:cs typeface="+mj-cs"/>
              </a:rPr>
              <a:t>calability</a:t>
            </a:r>
            <a:endParaRPr lang="zh-TW" altLang="zh-TW" sz="4000" dirty="0" smtClean="0">
              <a:solidFill>
                <a:srgbClr val="FF0000"/>
              </a:solidFill>
              <a:effectLst/>
            </a:endParaRP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19</a:t>
            </a:fld>
            <a:endParaRPr lang="zh-TW" altLang="en-US"/>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784647075"/>
              </p:ext>
            </p:extLst>
          </p:nvPr>
        </p:nvGraphicFramePr>
        <p:xfrm>
          <a:off x="214313" y="1357313"/>
          <a:ext cx="8822183" cy="4754880"/>
        </p:xfrm>
        <a:graphic>
          <a:graphicData uri="http://schemas.openxmlformats.org/drawingml/2006/table">
            <a:tbl>
              <a:tblPr firstRow="1" bandRow="1">
                <a:tableStyleId>{5C22544A-7EE6-4342-B048-85BDC9FD1C3A}</a:tableStyleId>
              </a:tblPr>
              <a:tblGrid>
                <a:gridCol w="1405359"/>
                <a:gridCol w="2088232"/>
                <a:gridCol w="2880320"/>
                <a:gridCol w="1944216"/>
                <a:gridCol w="504056"/>
              </a:tblGrid>
              <a:tr h="370840">
                <a:tc>
                  <a:txBody>
                    <a:bodyPr/>
                    <a:lstStyle/>
                    <a:p>
                      <a:r>
                        <a:rPr lang="en-US" altLang="zh-TW" dirty="0" smtClean="0"/>
                        <a:t>Issue </a:t>
                      </a:r>
                      <a:endParaRPr lang="zh-TW" altLang="en-US" dirty="0"/>
                    </a:p>
                  </a:txBody>
                  <a:tcPr/>
                </a:tc>
                <a:tc>
                  <a:txBody>
                    <a:bodyPr/>
                    <a:lstStyle/>
                    <a:p>
                      <a:r>
                        <a:rPr lang="en-US" altLang="zh-TW" dirty="0" smtClean="0"/>
                        <a:t>Sub issue</a:t>
                      </a:r>
                      <a:endParaRPr lang="zh-TW" altLang="en-US" dirty="0"/>
                    </a:p>
                  </a:txBody>
                  <a:tcPr/>
                </a:tc>
                <a:tc>
                  <a:txBody>
                    <a:bodyPr/>
                    <a:lstStyle/>
                    <a:p>
                      <a:r>
                        <a:rPr lang="en-US" altLang="zh-TW" dirty="0" smtClean="0"/>
                        <a:t>Solution </a:t>
                      </a:r>
                      <a:endParaRPr lang="zh-TW" altLang="en-US" dirty="0"/>
                    </a:p>
                  </a:txBody>
                  <a:tcPr/>
                </a:tc>
                <a:tc>
                  <a:txBody>
                    <a:bodyPr/>
                    <a:lstStyle/>
                    <a:p>
                      <a:r>
                        <a:rPr lang="en-US" altLang="zh-TW" dirty="0" smtClean="0"/>
                        <a:t>Require modification</a:t>
                      </a:r>
                      <a:endParaRPr lang="zh-TW" altLang="en-US" dirty="0"/>
                    </a:p>
                  </a:txBody>
                  <a:tcPr/>
                </a:tc>
                <a:tc>
                  <a:txBody>
                    <a:bodyPr/>
                    <a:lstStyle/>
                    <a:p>
                      <a:r>
                        <a:rPr lang="en-US" altLang="zh-TW" dirty="0" smtClean="0"/>
                        <a:t>Ref</a:t>
                      </a:r>
                      <a:endParaRPr lang="zh-TW" altLang="en-US" dirty="0"/>
                    </a:p>
                  </a:txBody>
                  <a:tcPr/>
                </a:tc>
              </a:tr>
              <a:tr h="370840">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Lookup</a:t>
                      </a:r>
                      <a:r>
                        <a:rPr lang="en-US" altLang="zh-TW" baseline="0" dirty="0" smtClean="0"/>
                        <a:t> procedure</a:t>
                      </a:r>
                      <a:endParaRPr lang="zh-TW"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smtClean="0"/>
                    </a:p>
                  </a:txBody>
                  <a:tcPr/>
                </a:tc>
                <a:tc>
                  <a:txBody>
                    <a:bodyPr/>
                    <a:lstStyle/>
                    <a:p>
                      <a:r>
                        <a:rPr lang="en-US" altLang="zh-TW" dirty="0" smtClean="0"/>
                        <a:t>Flow</a:t>
                      </a:r>
                      <a:r>
                        <a:rPr lang="en-US" altLang="zh-TW" baseline="0" dirty="0" smtClean="0"/>
                        <a:t> table size</a:t>
                      </a:r>
                    </a:p>
                    <a:p>
                      <a:r>
                        <a:rPr lang="en-US" altLang="zh-TW" baseline="0" dirty="0" smtClean="0"/>
                        <a:t>Lookup procedure</a:t>
                      </a:r>
                    </a:p>
                    <a:p>
                      <a:r>
                        <a:rPr lang="en-US" altLang="zh-TW" baseline="0" dirty="0" smtClean="0"/>
                        <a:t>CPU power</a:t>
                      </a:r>
                    </a:p>
                  </a:txBody>
                  <a:tcPr/>
                </a:tc>
                <a:tc>
                  <a:txBody>
                    <a:bodyPr/>
                    <a:lstStyle/>
                    <a:p>
                      <a:r>
                        <a:rPr lang="en-US" altLang="zh-TW" dirty="0" smtClean="0"/>
                        <a:t>Implement Full line-rate switch on </a:t>
                      </a:r>
                      <a:r>
                        <a:rPr lang="en-US" altLang="zh-TW" dirty="0" err="1" smtClean="0"/>
                        <a:t>NetFPGA</a:t>
                      </a:r>
                      <a:endParaRPr lang="zh-TW"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Switch hardware</a:t>
                      </a:r>
                      <a:endParaRPr lang="zh-TW" altLang="en-US" dirty="0" smtClean="0"/>
                    </a:p>
                  </a:txBody>
                  <a:tcPr/>
                </a:tc>
                <a:tc>
                  <a:txBody>
                    <a:bodyPr/>
                    <a:lstStyle/>
                    <a:p>
                      <a:r>
                        <a:rPr lang="en-US" altLang="zh-TW" dirty="0" smtClean="0"/>
                        <a:t>[13]</a:t>
                      </a:r>
                      <a:endParaRPr lang="zh-TW" altLang="en-US" dirty="0"/>
                    </a:p>
                  </a:txBody>
                  <a:tcPr/>
                </a:tc>
              </a:tr>
              <a:tr h="37084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smtClean="0"/>
                    </a:p>
                  </a:txBody>
                  <a:tcPr/>
                </a:tc>
                <a:tc>
                  <a:txBody>
                    <a:bodyPr/>
                    <a:lstStyle/>
                    <a:p>
                      <a:r>
                        <a:rPr lang="en-US" altLang="zh-TW" dirty="0" smtClean="0"/>
                        <a:t>CPU</a:t>
                      </a:r>
                      <a:r>
                        <a:rPr lang="en-US" altLang="zh-TW" baseline="0" dirty="0" smtClean="0"/>
                        <a:t> power</a:t>
                      </a:r>
                      <a:endParaRPr lang="zh-TW" altLang="en-US" dirty="0"/>
                    </a:p>
                  </a:txBody>
                  <a:tcPr/>
                </a:tc>
                <a:tc>
                  <a:txBody>
                    <a:bodyPr/>
                    <a:lstStyle/>
                    <a:p>
                      <a:r>
                        <a:rPr lang="en-US" altLang="zh-TW" dirty="0" smtClean="0"/>
                        <a:t>Network processor acceleration card</a:t>
                      </a:r>
                      <a:endParaRPr lang="zh-TW"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Switch hardware</a:t>
                      </a:r>
                      <a:endParaRPr lang="zh-TW" altLang="en-US" dirty="0" smtClean="0"/>
                    </a:p>
                  </a:txBody>
                  <a:tcPr/>
                </a:tc>
                <a:tc>
                  <a:txBody>
                    <a:bodyPr/>
                    <a:lstStyle/>
                    <a:p>
                      <a:r>
                        <a:rPr lang="en-US" altLang="zh-TW" dirty="0" smtClean="0"/>
                        <a:t>[14]</a:t>
                      </a:r>
                      <a:endParaRPr lang="zh-TW" altLang="en-US" dirty="0"/>
                    </a:p>
                  </a:txBody>
                  <a:tcPr/>
                </a:tc>
              </a:tr>
              <a:tr h="37084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smtClean="0"/>
                    </a:p>
                  </a:txBody>
                  <a:tcPr/>
                </a:tc>
                <a:tc>
                  <a:txBody>
                    <a:bodyPr/>
                    <a:lstStyle/>
                    <a:p>
                      <a:r>
                        <a:rPr lang="en-US" altLang="zh-TW" dirty="0" smtClean="0"/>
                        <a:t>Software</a:t>
                      </a:r>
                      <a:r>
                        <a:rPr lang="en-US" altLang="zh-TW" baseline="0" dirty="0" smtClean="0"/>
                        <a:t> base lookup procedure</a:t>
                      </a:r>
                      <a:endParaRPr lang="zh-TW" altLang="en-US" dirty="0"/>
                    </a:p>
                  </a:txBody>
                  <a:tcPr/>
                </a:tc>
                <a:tc>
                  <a:txBody>
                    <a:bodyPr/>
                    <a:lstStyle/>
                    <a:p>
                      <a:r>
                        <a:rPr lang="en-US" altLang="zh-TW" dirty="0" smtClean="0"/>
                        <a:t>By caching</a:t>
                      </a:r>
                      <a:r>
                        <a:rPr lang="en-US" altLang="zh-TW" baseline="0" dirty="0" smtClean="0"/>
                        <a:t> table entry on </a:t>
                      </a:r>
                      <a:r>
                        <a:rPr lang="en-US" altLang="zh-TW" dirty="0" smtClean="0"/>
                        <a:t>network interface card</a:t>
                      </a:r>
                      <a:endParaRPr lang="zh-TW"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Switch hardware</a:t>
                      </a:r>
                      <a:endParaRPr lang="zh-TW" altLang="en-US" dirty="0" smtClean="0"/>
                    </a:p>
                  </a:txBody>
                  <a:tcPr/>
                </a:tc>
                <a:tc>
                  <a:txBody>
                    <a:bodyPr/>
                    <a:lstStyle/>
                    <a:p>
                      <a:r>
                        <a:rPr lang="en-US" altLang="zh-TW" dirty="0" smtClean="0"/>
                        <a:t>[15]</a:t>
                      </a:r>
                      <a:endParaRPr lang="zh-TW" altLang="en-US" dirty="0"/>
                    </a:p>
                  </a:txBody>
                  <a:tcPr/>
                </a:tc>
              </a:tr>
              <a:tr h="370840">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Switch resources utilization </a:t>
                      </a:r>
                    </a:p>
                    <a:p>
                      <a:endParaRPr lang="zh-TW" altLang="en-US" dirty="0"/>
                    </a:p>
                  </a:txBody>
                  <a:tcPr/>
                </a:tc>
                <a:tc>
                  <a:txBody>
                    <a:bodyPr/>
                    <a:lstStyle/>
                    <a:p>
                      <a:r>
                        <a:rPr lang="en-US" altLang="zh-TW" dirty="0" smtClean="0"/>
                        <a:t>Flow table size</a:t>
                      </a:r>
                    </a:p>
                    <a:p>
                      <a:r>
                        <a:rPr lang="en-US" altLang="zh-TW" dirty="0" smtClean="0"/>
                        <a:t>CPU power</a:t>
                      </a:r>
                      <a:endParaRPr lang="zh-TW" altLang="en-US" dirty="0"/>
                    </a:p>
                  </a:txBody>
                  <a:tcPr/>
                </a:tc>
                <a:tc>
                  <a:txBody>
                    <a:bodyPr/>
                    <a:lstStyle/>
                    <a:p>
                      <a:r>
                        <a:rPr lang="en-US" altLang="zh-TW" dirty="0" smtClean="0"/>
                        <a:t>Multi-core</a:t>
                      </a:r>
                      <a:endParaRPr lang="zh-TW" altLang="en-US" dirty="0"/>
                    </a:p>
                  </a:txBody>
                  <a:tcPr/>
                </a:tc>
                <a:tc>
                  <a:txBody>
                    <a:bodyPr/>
                    <a:lstStyle/>
                    <a:p>
                      <a:r>
                        <a:rPr lang="en-US" altLang="zh-TW" dirty="0" smtClean="0"/>
                        <a:t>Switch hardware</a:t>
                      </a:r>
                      <a:endParaRPr lang="zh-TW" altLang="en-US" dirty="0"/>
                    </a:p>
                  </a:txBody>
                  <a:tcPr/>
                </a:tc>
                <a:tc>
                  <a:txBody>
                    <a:bodyPr/>
                    <a:lstStyle/>
                    <a:p>
                      <a:r>
                        <a:rPr lang="en-US" altLang="zh-TW" dirty="0" smtClean="0"/>
                        <a:t>[16]</a:t>
                      </a:r>
                      <a:endParaRPr lang="zh-TW" altLang="en-US" dirty="0"/>
                    </a:p>
                  </a:txBody>
                  <a:tcPr/>
                </a:tc>
              </a:tr>
              <a:tr h="370840">
                <a:tc vMerge="1">
                  <a:txBody>
                    <a:bodyPr/>
                    <a:lstStyle/>
                    <a:p>
                      <a:endParaRPr lang="zh-TW" altLang="en-US" dirty="0"/>
                    </a:p>
                  </a:txBody>
                  <a:tcPr/>
                </a:tc>
                <a:tc>
                  <a:txBody>
                    <a:bodyPr/>
                    <a:lstStyle/>
                    <a:p>
                      <a:r>
                        <a:rPr lang="en-US" altLang="zh-TW" dirty="0" smtClean="0"/>
                        <a:t>Buffer size</a:t>
                      </a:r>
                    </a:p>
                    <a:p>
                      <a:r>
                        <a:rPr lang="en-US" altLang="zh-TW" dirty="0" smtClean="0"/>
                        <a:t>CPU power</a:t>
                      </a:r>
                      <a:endParaRPr lang="zh-TW" altLang="en-US" dirty="0"/>
                    </a:p>
                  </a:txBody>
                  <a:tcPr/>
                </a:tc>
                <a:tc>
                  <a:txBody>
                    <a:bodyPr/>
                    <a:lstStyle/>
                    <a:p>
                      <a:r>
                        <a:rPr lang="en-US" altLang="zh-TW" dirty="0" smtClean="0"/>
                        <a:t>High-bandwidth internal link</a:t>
                      </a:r>
                      <a:endParaRPr lang="zh-TW"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Switch hardware</a:t>
                      </a:r>
                      <a:endParaRPr lang="zh-TW" altLang="en-US" dirty="0" smtClean="0"/>
                    </a:p>
                    <a:p>
                      <a:endParaRPr lang="zh-TW" altLang="en-US" dirty="0"/>
                    </a:p>
                  </a:txBody>
                  <a:tcPr/>
                </a:tc>
                <a:tc>
                  <a:txBody>
                    <a:bodyPr/>
                    <a:lstStyle/>
                    <a:p>
                      <a:r>
                        <a:rPr lang="en-US" altLang="zh-TW" dirty="0" smtClean="0"/>
                        <a:t>[17]</a:t>
                      </a:r>
                      <a:endParaRPr lang="zh-TW" altLang="en-US" dirty="0"/>
                    </a:p>
                  </a:txBody>
                  <a:tcPr/>
                </a:tc>
              </a:tr>
              <a:tr h="370840">
                <a:tc vMerge="1">
                  <a:txBody>
                    <a:bodyPr/>
                    <a:lstStyle/>
                    <a:p>
                      <a:endParaRPr lang="zh-TW" altLang="en-US" dirty="0"/>
                    </a:p>
                  </a:txBody>
                  <a:tcPr/>
                </a:tc>
                <a:tc>
                  <a:txBody>
                    <a:bodyPr/>
                    <a:lstStyle/>
                    <a:p>
                      <a:r>
                        <a:rPr lang="en-US" altLang="zh-TW" dirty="0" smtClean="0"/>
                        <a:t>Flow table size</a:t>
                      </a:r>
                      <a:endParaRPr lang="zh-TW" altLang="en-US" dirty="0"/>
                    </a:p>
                  </a:txBody>
                  <a:tcPr/>
                </a:tc>
                <a:tc>
                  <a:txBody>
                    <a:bodyPr/>
                    <a:lstStyle/>
                    <a:p>
                      <a:r>
                        <a:rPr lang="en-US" altLang="zh-TW" dirty="0" smtClean="0"/>
                        <a:t>Algorithm for rules placement</a:t>
                      </a:r>
                      <a:endParaRPr lang="zh-TW" altLang="en-US" dirty="0"/>
                    </a:p>
                  </a:txBody>
                  <a:tcPr/>
                </a:tc>
                <a:tc>
                  <a:txBody>
                    <a:bodyPr/>
                    <a:lstStyle/>
                    <a:p>
                      <a:r>
                        <a:rPr lang="en-US" altLang="zh-TW" dirty="0" smtClean="0"/>
                        <a:t>Rule</a:t>
                      </a:r>
                      <a:r>
                        <a:rPr lang="en-US" altLang="zh-TW" baseline="0" dirty="0" smtClean="0"/>
                        <a:t> placement algorithm</a:t>
                      </a:r>
                      <a:endParaRPr lang="zh-TW" altLang="en-US" dirty="0"/>
                    </a:p>
                  </a:txBody>
                  <a:tcPr/>
                </a:tc>
                <a:tc>
                  <a:txBody>
                    <a:bodyPr/>
                    <a:lstStyle/>
                    <a:p>
                      <a:r>
                        <a:rPr lang="en-US" altLang="zh-TW" dirty="0" smtClean="0"/>
                        <a:t>[18]</a:t>
                      </a:r>
                      <a:endParaRPr lang="zh-TW" altLang="en-US" dirty="0"/>
                    </a:p>
                  </a:txBody>
                  <a:tcPr/>
                </a:tc>
              </a:tr>
            </a:tbl>
          </a:graphicData>
        </a:graphic>
      </p:graphicFrame>
    </p:spTree>
    <p:extLst>
      <p:ext uri="{BB962C8B-B14F-4D97-AF65-F5344CB8AC3E}">
        <p14:creationId xmlns:p14="http://schemas.microsoft.com/office/powerpoint/2010/main" val="10295416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投影片編號版面配置區 3"/>
          <p:cNvSpPr>
            <a:spLocks noGrp="1"/>
          </p:cNvSpPr>
          <p:nvPr>
            <p:ph type="sldNum" sz="quarter" idx="12"/>
          </p:nvPr>
        </p:nvSpPr>
        <p:spPr>
          <a:noFill/>
        </p:spPr>
        <p:txBody>
          <a:bodyPr/>
          <a:lstStyle/>
          <a:p>
            <a:fld id="{17607F36-3C4B-4586-A1B8-5182AE4818DB}" type="slidenum">
              <a:rPr lang="en-US" altLang="zh-TW" smtClean="0"/>
              <a:pPr/>
              <a:t>2</a:t>
            </a:fld>
            <a:endParaRPr lang="en-US" altLang="zh-TW" smtClean="0"/>
          </a:p>
        </p:txBody>
      </p:sp>
      <p:sp>
        <p:nvSpPr>
          <p:cNvPr id="18437" name="Rectangle 5"/>
          <p:cNvSpPr>
            <a:spLocks noChangeArrowheads="1"/>
          </p:cNvSpPr>
          <p:nvPr/>
        </p:nvSpPr>
        <p:spPr bwMode="auto">
          <a:xfrm>
            <a:off x="4800056" y="613784"/>
            <a:ext cx="4343400" cy="5513342"/>
          </a:xfrm>
          <a:prstGeom prst="rect">
            <a:avLst/>
          </a:prstGeom>
          <a:noFill/>
          <a:ln w="9525">
            <a:noFill/>
            <a:miter lim="800000"/>
            <a:headEnd/>
            <a:tailEnd/>
          </a:ln>
        </p:spPr>
        <p:txBody>
          <a:bodyPr/>
          <a:lstStyle/>
          <a:p>
            <a:pPr marL="342900" indent="-342900">
              <a:spcBef>
                <a:spcPct val="20000"/>
              </a:spcBef>
              <a:buClr>
                <a:schemeClr val="accent1"/>
              </a:buClr>
              <a:buSzPts val="1300"/>
              <a:buFont typeface="Wingdings" pitchFamily="2" charset="2"/>
              <a:buChar char="n"/>
            </a:pPr>
            <a:r>
              <a:rPr lang="en-US" altLang="zh-TW" sz="1350" b="1" dirty="0"/>
              <a:t>Areas of research interests</a:t>
            </a:r>
          </a:p>
          <a:p>
            <a:pPr marL="692150" lvl="1" indent="-347663">
              <a:spcBef>
                <a:spcPct val="20000"/>
              </a:spcBef>
              <a:buClr>
                <a:schemeClr val="accent2"/>
              </a:buClr>
              <a:buSzPts val="1100"/>
              <a:buFont typeface="Wingdings" pitchFamily="2" charset="2"/>
              <a:buChar char="q"/>
            </a:pPr>
            <a:r>
              <a:rPr lang="en-US" altLang="zh-TW" sz="1350" b="1" dirty="0" smtClean="0"/>
              <a:t>Software Defined Networking (SDN) &amp; Network Function Virtualization (NFV)</a:t>
            </a:r>
          </a:p>
          <a:p>
            <a:pPr marL="692150" lvl="1" indent="-347663">
              <a:spcBef>
                <a:spcPct val="20000"/>
              </a:spcBef>
              <a:buClr>
                <a:schemeClr val="accent2"/>
              </a:buClr>
              <a:buSzPts val="1100"/>
              <a:buFont typeface="Wingdings" pitchFamily="2" charset="2"/>
              <a:buChar char="q"/>
            </a:pPr>
            <a:r>
              <a:rPr lang="en-US" altLang="zh-TW" sz="1350" b="1" dirty="0" smtClean="0"/>
              <a:t>Wireless communications: 5G, MEC, RAN sharing</a:t>
            </a:r>
          </a:p>
          <a:p>
            <a:pPr marL="692150" lvl="1" indent="-347663">
              <a:spcBef>
                <a:spcPct val="20000"/>
              </a:spcBef>
              <a:buClr>
                <a:schemeClr val="accent2"/>
              </a:buClr>
              <a:buSzPts val="1100"/>
              <a:buFont typeface="Wingdings" pitchFamily="2" charset="2"/>
              <a:buChar char="q"/>
            </a:pPr>
            <a:r>
              <a:rPr lang="en-US" altLang="zh-TW" sz="1350" b="1" dirty="0" smtClean="0"/>
              <a:t>Deep </a:t>
            </a:r>
            <a:r>
              <a:rPr lang="en-US" altLang="zh-TW" sz="1350" b="1" dirty="0"/>
              <a:t>Packet Inspection</a:t>
            </a:r>
          </a:p>
          <a:p>
            <a:pPr marL="987425" lvl="2" indent="-293688">
              <a:spcBef>
                <a:spcPct val="20000"/>
              </a:spcBef>
              <a:buClr>
                <a:schemeClr val="accent1"/>
              </a:buClr>
              <a:buSzPts val="1100"/>
              <a:buFont typeface="Wingdings" pitchFamily="2" charset="2"/>
              <a:buChar char="q"/>
            </a:pPr>
            <a:r>
              <a:rPr lang="en-US" altLang="zh-TW" sz="1350" b="1" dirty="0"/>
              <a:t>Attack, virus, </a:t>
            </a:r>
            <a:r>
              <a:rPr lang="en-US" altLang="zh-TW" sz="1350" b="1" dirty="0" smtClean="0"/>
              <a:t>bot, spam</a:t>
            </a:r>
            <a:r>
              <a:rPr lang="en-US" altLang="zh-TW" sz="1350" b="1" dirty="0"/>
              <a:t>, porno, P2P</a:t>
            </a:r>
          </a:p>
          <a:p>
            <a:pPr marL="987425" lvl="2" indent="-293688">
              <a:spcBef>
                <a:spcPct val="20000"/>
              </a:spcBef>
              <a:buClr>
                <a:schemeClr val="accent1"/>
              </a:buClr>
              <a:buSzPts val="1100"/>
              <a:buFont typeface="Wingdings" pitchFamily="2" charset="2"/>
              <a:buChar char="q"/>
            </a:pPr>
            <a:r>
              <a:rPr lang="en-US" altLang="zh-TW" sz="1350" b="1" dirty="0"/>
              <a:t>Software, algorithm, hardware, </a:t>
            </a:r>
            <a:r>
              <a:rPr lang="en-US" altLang="zh-TW" sz="1350" b="1" dirty="0" err="1" smtClean="0"/>
              <a:t>SoC</a:t>
            </a:r>
            <a:endParaRPr lang="en-US" altLang="zh-TW" sz="1350" b="1" dirty="0"/>
          </a:p>
          <a:p>
            <a:pPr marL="692150" lvl="1" indent="-347663">
              <a:spcBef>
                <a:spcPct val="20000"/>
              </a:spcBef>
              <a:buClr>
                <a:schemeClr val="accent2"/>
              </a:buClr>
              <a:buSzPts val="1100"/>
              <a:buFont typeface="Wingdings" pitchFamily="2" charset="2"/>
              <a:buChar char="q"/>
            </a:pPr>
            <a:r>
              <a:rPr lang="en-US" altLang="zh-TW" sz="1350" b="1" dirty="0"/>
              <a:t>Internet security and </a:t>
            </a:r>
            <a:r>
              <a:rPr lang="en-US" altLang="zh-TW" sz="1350" b="1" dirty="0" err="1"/>
              <a:t>QoS</a:t>
            </a:r>
            <a:endParaRPr lang="en-US" altLang="zh-TW" sz="1350" b="1" dirty="0"/>
          </a:p>
          <a:p>
            <a:pPr marL="692150" lvl="1" indent="-347663">
              <a:spcBef>
                <a:spcPct val="20000"/>
              </a:spcBef>
              <a:buClr>
                <a:schemeClr val="accent2"/>
              </a:buClr>
              <a:buSzPts val="1100"/>
              <a:buFont typeface="Wingdings" pitchFamily="2" charset="2"/>
              <a:buChar char="q"/>
            </a:pPr>
            <a:r>
              <a:rPr lang="en-US" altLang="zh-TW" sz="1350" b="1" dirty="0" smtClean="0"/>
              <a:t>Test </a:t>
            </a:r>
            <a:r>
              <a:rPr lang="en-US" altLang="zh-TW" sz="1350" b="1" dirty="0"/>
              <a:t>technologies of switch, router, WLAN, security, VoIP, </a:t>
            </a:r>
            <a:r>
              <a:rPr lang="en-US" altLang="zh-TW" sz="1350" b="1" dirty="0" smtClean="0"/>
              <a:t>4G/LTE, SDN, and smartphones</a:t>
            </a:r>
            <a:endParaRPr lang="en-US" altLang="zh-TW" sz="1350" b="1" dirty="0"/>
          </a:p>
          <a:p>
            <a:pPr marL="342900" indent="-342900">
              <a:spcBef>
                <a:spcPct val="20000"/>
              </a:spcBef>
              <a:buClr>
                <a:schemeClr val="accent1"/>
              </a:buClr>
              <a:buSzPts val="1300"/>
              <a:buFont typeface="Wingdings" pitchFamily="2" charset="2"/>
              <a:buChar char="n"/>
            </a:pPr>
            <a:r>
              <a:rPr lang="en-US" altLang="zh-TW" sz="1350" b="1" dirty="0"/>
              <a:t>Publications</a:t>
            </a:r>
          </a:p>
          <a:p>
            <a:pPr marL="692150" lvl="1" indent="-347663">
              <a:spcBef>
                <a:spcPct val="20000"/>
              </a:spcBef>
              <a:buClr>
                <a:schemeClr val="accent2"/>
              </a:buClr>
              <a:buSzPts val="1100"/>
              <a:buFont typeface="Wingdings" pitchFamily="2" charset="2"/>
              <a:buChar char="q"/>
            </a:pPr>
            <a:r>
              <a:rPr lang="en-US" altLang="zh-TW" sz="1350" b="1" dirty="0"/>
              <a:t>International journal: </a:t>
            </a:r>
            <a:r>
              <a:rPr lang="en-US" altLang="zh-TW" sz="1350" b="1" dirty="0" smtClean="0"/>
              <a:t>112</a:t>
            </a:r>
            <a:endParaRPr lang="en-US" altLang="zh-TW" sz="1350" b="1" dirty="0"/>
          </a:p>
          <a:p>
            <a:pPr marL="692150" lvl="1" indent="-347663">
              <a:spcBef>
                <a:spcPct val="20000"/>
              </a:spcBef>
              <a:buClr>
                <a:schemeClr val="accent2"/>
              </a:buClr>
              <a:buSzPts val="1100"/>
              <a:buFont typeface="Wingdings" pitchFamily="2" charset="2"/>
              <a:buChar char="q"/>
            </a:pPr>
            <a:r>
              <a:rPr lang="en-US" altLang="zh-TW" sz="1350" b="1" dirty="0"/>
              <a:t>International conference: </a:t>
            </a:r>
            <a:r>
              <a:rPr lang="en-US" altLang="zh-TW" sz="1350" b="1" dirty="0" smtClean="0"/>
              <a:t>54</a:t>
            </a:r>
            <a:endParaRPr lang="en-US" altLang="zh-TW" sz="1350" b="1" dirty="0"/>
          </a:p>
          <a:p>
            <a:pPr marL="692150" lvl="1" indent="-347663">
              <a:spcBef>
                <a:spcPct val="20000"/>
              </a:spcBef>
              <a:buClr>
                <a:schemeClr val="accent2"/>
              </a:buClr>
              <a:buSzPts val="1100"/>
              <a:buFont typeface="Wingdings" pitchFamily="2" charset="2"/>
              <a:buChar char="q"/>
            </a:pPr>
            <a:r>
              <a:rPr lang="en-US" altLang="zh-TW" sz="1350" b="1" dirty="0"/>
              <a:t>IETF Internet Draft: 1</a:t>
            </a:r>
          </a:p>
          <a:p>
            <a:pPr marL="692150" lvl="1" indent="-347663">
              <a:spcBef>
                <a:spcPct val="20000"/>
              </a:spcBef>
              <a:buClr>
                <a:schemeClr val="accent2"/>
              </a:buClr>
              <a:buSzPts val="1100"/>
              <a:buFont typeface="Wingdings" pitchFamily="2" charset="2"/>
              <a:buChar char="q"/>
            </a:pPr>
            <a:r>
              <a:rPr lang="en-US" altLang="zh-TW" sz="1350" b="1" dirty="0"/>
              <a:t>Industrial articles: </a:t>
            </a:r>
            <a:r>
              <a:rPr lang="en-US" altLang="zh-TW" sz="1350" b="1" dirty="0" smtClean="0"/>
              <a:t>170</a:t>
            </a:r>
            <a:endParaRPr lang="en-US" altLang="zh-TW" sz="1350" b="1" dirty="0"/>
          </a:p>
          <a:p>
            <a:pPr marL="692150" lvl="1" indent="-347663">
              <a:spcBef>
                <a:spcPct val="20000"/>
              </a:spcBef>
              <a:buClr>
                <a:schemeClr val="accent2"/>
              </a:buClr>
              <a:buSzPts val="1100"/>
              <a:buFont typeface="Wingdings" pitchFamily="2" charset="2"/>
              <a:buChar char="q"/>
            </a:pPr>
            <a:r>
              <a:rPr lang="en-US" altLang="zh-TW" sz="1350" b="1" dirty="0" smtClean="0"/>
              <a:t>Textbooks</a:t>
            </a:r>
            <a:r>
              <a:rPr lang="en-US" altLang="zh-TW" sz="1350" b="1" dirty="0"/>
              <a:t>: 3</a:t>
            </a:r>
            <a:r>
              <a:rPr lang="en-US" altLang="zh-TW" sz="1350" b="1" dirty="0" smtClean="0"/>
              <a:t> (Ying-Dar Lin, </a:t>
            </a:r>
            <a:r>
              <a:rPr lang="en-US" altLang="zh-TW" sz="1350" b="1" dirty="0" err="1" smtClean="0"/>
              <a:t>Ren</a:t>
            </a:r>
            <a:r>
              <a:rPr lang="en-US" altLang="zh-TW" sz="1350" b="1" dirty="0" smtClean="0"/>
              <a:t>-Hung Hwang, Fred Baker, </a:t>
            </a:r>
            <a:r>
              <a:rPr lang="en-US" altLang="zh-TW" sz="1350" b="1" i="1" dirty="0" smtClean="0"/>
              <a:t>Computer </a:t>
            </a:r>
            <a:r>
              <a:rPr lang="en-US" altLang="zh-TW" sz="1350" b="1" i="1" dirty="0"/>
              <a:t>Networks: An Open Source Approach, </a:t>
            </a:r>
            <a:r>
              <a:rPr lang="en-US" altLang="zh-TW" sz="1350" b="1" i="1" dirty="0" smtClean="0"/>
              <a:t>McGraw-Hill, Feb </a:t>
            </a:r>
            <a:r>
              <a:rPr lang="en-US" altLang="zh-TW" sz="1350" b="1" i="1" dirty="0"/>
              <a:t>2011</a:t>
            </a:r>
            <a:r>
              <a:rPr lang="en-US" altLang="zh-TW" sz="1350" b="1" dirty="0"/>
              <a:t>)</a:t>
            </a:r>
          </a:p>
          <a:p>
            <a:pPr marL="692150" lvl="1" indent="-347663">
              <a:spcBef>
                <a:spcPct val="20000"/>
              </a:spcBef>
              <a:buClr>
                <a:schemeClr val="accent2"/>
              </a:buClr>
              <a:buSzPts val="1100"/>
              <a:buFont typeface="Wingdings" pitchFamily="2" charset="2"/>
              <a:buChar char="q"/>
            </a:pPr>
            <a:r>
              <a:rPr lang="en-US" altLang="zh-TW" sz="1350" b="1" dirty="0"/>
              <a:t>Patents: </a:t>
            </a:r>
            <a:r>
              <a:rPr lang="en-US" altLang="zh-TW" sz="1350" b="1" dirty="0" smtClean="0"/>
              <a:t>31</a:t>
            </a:r>
            <a:endParaRPr lang="en-US" altLang="zh-TW" sz="1350" b="1" dirty="0"/>
          </a:p>
          <a:p>
            <a:pPr marL="692150" lvl="1" indent="-347663">
              <a:spcBef>
                <a:spcPct val="20000"/>
              </a:spcBef>
              <a:buClr>
                <a:schemeClr val="accent2"/>
              </a:buClr>
              <a:buSzPts val="1100"/>
              <a:buFont typeface="Wingdings" pitchFamily="2" charset="2"/>
              <a:buChar char="q"/>
            </a:pPr>
            <a:r>
              <a:rPr lang="en-US" altLang="zh-TW" sz="1350" b="1" dirty="0"/>
              <a:t>Tech transfers: </a:t>
            </a:r>
            <a:r>
              <a:rPr lang="en-US" altLang="zh-TW" sz="1350" b="1" dirty="0" smtClean="0"/>
              <a:t>8</a:t>
            </a:r>
          </a:p>
          <a:p>
            <a:pPr marL="234950" indent="-347663">
              <a:spcBef>
                <a:spcPct val="20000"/>
              </a:spcBef>
              <a:buClr>
                <a:schemeClr val="accent2"/>
              </a:buClr>
              <a:buSzPts val="1100"/>
              <a:buFont typeface="Wingdings" pitchFamily="2" charset="2"/>
              <a:buChar char="q"/>
            </a:pPr>
            <a:r>
              <a:rPr lang="en-US" altLang="zh-TW" sz="1350" b="1" dirty="0" smtClean="0"/>
              <a:t>Well-cited paper: </a:t>
            </a:r>
            <a:r>
              <a:rPr lang="en-US" altLang="zh-TW" sz="1350" b="1" dirty="0" err="1" smtClean="0"/>
              <a:t>Multihop</a:t>
            </a:r>
            <a:r>
              <a:rPr lang="en-US" altLang="zh-TW" sz="1350" b="1" dirty="0" smtClean="0"/>
              <a:t> Cellular: A New Architecture for Wireless Communications, INFOCOM 2000, YD Lin and YC Hsu; #citations: 700+; standardized into IEEE 802.11s, Bluetooth, WiMAX, and LTE</a:t>
            </a:r>
          </a:p>
        </p:txBody>
      </p:sp>
      <p:sp>
        <p:nvSpPr>
          <p:cNvPr id="18438" name="Rectangle 6"/>
          <p:cNvSpPr>
            <a:spLocks noChangeArrowheads="1"/>
          </p:cNvSpPr>
          <p:nvPr/>
        </p:nvSpPr>
        <p:spPr bwMode="auto">
          <a:xfrm>
            <a:off x="0" y="665871"/>
            <a:ext cx="5148064" cy="5751673"/>
          </a:xfrm>
          <a:prstGeom prst="rect">
            <a:avLst/>
          </a:prstGeom>
          <a:noFill/>
          <a:ln w="9525">
            <a:noFill/>
            <a:miter lim="800000"/>
            <a:headEnd/>
            <a:tailEnd/>
          </a:ln>
        </p:spPr>
        <p:txBody>
          <a:bodyPr/>
          <a:lstStyle/>
          <a:p>
            <a:pPr marL="342900" indent="-342900">
              <a:lnSpc>
                <a:spcPts val="1400"/>
              </a:lnSpc>
              <a:spcBef>
                <a:spcPct val="20000"/>
              </a:spcBef>
              <a:buClr>
                <a:schemeClr val="accent1"/>
              </a:buClr>
              <a:buSzPts val="1300"/>
              <a:buFont typeface="Wingdings" pitchFamily="2" charset="2"/>
              <a:buChar char="n"/>
            </a:pPr>
            <a:r>
              <a:rPr lang="en-US" altLang="zh-TW" sz="1350" b="1" dirty="0">
                <a:latin typeface="Times New Roman" pitchFamily="18" charset="0"/>
              </a:rPr>
              <a:t>B.S., NTU-CSIE, </a:t>
            </a:r>
            <a:r>
              <a:rPr lang="en-US" altLang="zh-TW" sz="1350" b="1" dirty="0" smtClean="0">
                <a:latin typeface="Times New Roman" pitchFamily="18" charset="0"/>
              </a:rPr>
              <a:t>1988; Ph.D</a:t>
            </a:r>
            <a:r>
              <a:rPr lang="en-US" altLang="zh-TW" sz="1350" b="1" dirty="0">
                <a:latin typeface="Times New Roman" pitchFamily="18" charset="0"/>
              </a:rPr>
              <a:t>., UCLA-CS, 1993</a:t>
            </a:r>
          </a:p>
          <a:p>
            <a:pPr marL="342900" indent="-342900">
              <a:lnSpc>
                <a:spcPts val="1400"/>
              </a:lnSpc>
              <a:spcBef>
                <a:spcPct val="20000"/>
              </a:spcBef>
              <a:buClr>
                <a:schemeClr val="accent1"/>
              </a:buClr>
              <a:buSzPts val="1300"/>
              <a:buFont typeface="Wingdings" pitchFamily="2" charset="2"/>
              <a:buChar char="n"/>
            </a:pPr>
            <a:r>
              <a:rPr lang="en-US" altLang="zh-TW" sz="1350" b="1" dirty="0" smtClean="0">
                <a:latin typeface="Times New Roman" pitchFamily="18" charset="0"/>
              </a:rPr>
              <a:t>Distinguished Professor (2014~)/Professor (1999~2013)/Associate Professor (1993~1999), NCTU-CS; IEEE Fellow (2013~); IEEE</a:t>
            </a:r>
            <a:r>
              <a:rPr lang="zh-TW" altLang="en-US" sz="1350" b="1" dirty="0">
                <a:latin typeface="Times New Roman" pitchFamily="18" charset="0"/>
              </a:rPr>
              <a:t> </a:t>
            </a:r>
            <a:r>
              <a:rPr lang="en-US" altLang="zh-TW" sz="1350" b="1" dirty="0" err="1" smtClean="0">
                <a:latin typeface="Times New Roman" pitchFamily="18" charset="0"/>
              </a:rPr>
              <a:t>ComSoC</a:t>
            </a:r>
            <a:r>
              <a:rPr lang="en-US" altLang="zh-TW" sz="1350" b="1" dirty="0" smtClean="0">
                <a:latin typeface="Times New Roman" pitchFamily="18" charset="0"/>
              </a:rPr>
              <a:t> Distinguished Lecturer (2014&amp;2015), ONF Research Associate (6/2014~)</a:t>
            </a:r>
          </a:p>
          <a:p>
            <a:pPr marL="342900" indent="-342900">
              <a:lnSpc>
                <a:spcPts val="1400"/>
              </a:lnSpc>
              <a:spcBef>
                <a:spcPct val="20000"/>
              </a:spcBef>
              <a:buClr>
                <a:schemeClr val="accent1"/>
              </a:buClr>
              <a:buSzPts val="1300"/>
              <a:buFont typeface="Wingdings" pitchFamily="2" charset="2"/>
              <a:buChar char="n"/>
            </a:pPr>
            <a:r>
              <a:rPr lang="en-US" altLang="zh-TW" sz="1350" b="1" dirty="0" smtClean="0">
                <a:latin typeface="Times New Roman" pitchFamily="18" charset="0"/>
              </a:rPr>
              <a:t>Founder </a:t>
            </a:r>
            <a:r>
              <a:rPr lang="en-US" altLang="zh-TW" sz="1350" b="1" dirty="0">
                <a:latin typeface="Times New Roman" pitchFamily="18" charset="0"/>
              </a:rPr>
              <a:t>and Director, </a:t>
            </a:r>
            <a:r>
              <a:rPr lang="en-US" altLang="zh-TW" sz="1350" b="1" dirty="0" smtClean="0">
                <a:latin typeface="Times New Roman" pitchFamily="18" charset="0"/>
              </a:rPr>
              <a:t>NCTU </a:t>
            </a:r>
            <a:r>
              <a:rPr lang="en-US" altLang="zh-TW" sz="1350" b="1" i="1" dirty="0">
                <a:latin typeface="Times New Roman" pitchFamily="18" charset="0"/>
              </a:rPr>
              <a:t>Network Benchmarking Lab</a:t>
            </a:r>
            <a:r>
              <a:rPr lang="en-US" altLang="zh-TW" sz="1350" b="1" dirty="0">
                <a:latin typeface="Times New Roman" pitchFamily="18" charset="0"/>
              </a:rPr>
              <a:t> (</a:t>
            </a:r>
            <a:r>
              <a:rPr lang="en-US" altLang="zh-TW" sz="1350" b="1" i="1" dirty="0">
                <a:latin typeface="Times New Roman" pitchFamily="18" charset="0"/>
              </a:rPr>
              <a:t>NBL</a:t>
            </a:r>
            <a:r>
              <a:rPr lang="en-US" altLang="zh-TW" sz="1350" b="1" dirty="0">
                <a:latin typeface="Times New Roman" pitchFamily="18" charset="0"/>
              </a:rPr>
              <a:t>; </a:t>
            </a:r>
            <a:r>
              <a:rPr lang="en-US" altLang="zh-TW" sz="1350" b="1" dirty="0" smtClean="0">
                <a:latin typeface="Times New Roman" pitchFamily="18" charset="0"/>
                <a:hlinkClick r:id="rId3"/>
              </a:rPr>
              <a:t>www.nbl.org.tw</a:t>
            </a:r>
            <a:r>
              <a:rPr lang="en-US" altLang="zh-TW" sz="1350" b="1" dirty="0" smtClean="0">
                <a:latin typeface="Times New Roman" pitchFamily="18" charset="0"/>
              </a:rPr>
              <a:t>, ONF Approved Lab), </a:t>
            </a:r>
            <a:r>
              <a:rPr lang="en-US" altLang="zh-TW" sz="1350" b="1" dirty="0">
                <a:latin typeface="Times New Roman" pitchFamily="18" charset="0"/>
              </a:rPr>
              <a:t>2002~</a:t>
            </a:r>
          </a:p>
          <a:p>
            <a:pPr marL="342900" indent="-342900">
              <a:lnSpc>
                <a:spcPts val="1400"/>
              </a:lnSpc>
              <a:spcBef>
                <a:spcPct val="20000"/>
              </a:spcBef>
              <a:buClr>
                <a:schemeClr val="accent1"/>
              </a:buClr>
              <a:buSzPts val="1300"/>
              <a:buFont typeface="Wingdings" pitchFamily="2" charset="2"/>
              <a:buChar char="n"/>
            </a:pPr>
            <a:r>
              <a:rPr lang="en-US" altLang="zh-TW" sz="1350" b="1" dirty="0" smtClean="0">
                <a:latin typeface="Times New Roman" pitchFamily="18" charset="0"/>
              </a:rPr>
              <a:t>Editorial Boards: Associate </a:t>
            </a:r>
            <a:r>
              <a:rPr lang="en-US" altLang="zh-TW" sz="1350" b="1" dirty="0" err="1" smtClean="0">
                <a:latin typeface="Times New Roman" pitchFamily="18" charset="0"/>
              </a:rPr>
              <a:t>EiC</a:t>
            </a:r>
            <a:r>
              <a:rPr lang="en-US" altLang="zh-TW" sz="1350" b="1" dirty="0" smtClean="0">
                <a:latin typeface="Times New Roman" pitchFamily="18" charset="0"/>
              </a:rPr>
              <a:t> of IEEE Computer (2015~), IEEE Wireless Comm. (2013~), IEEE Transactions on Computers (2011~2015), IEEE Computer (2012~), IEEE Network (2011~), IEEE </a:t>
            </a:r>
            <a:r>
              <a:rPr lang="en-US" altLang="zh-TW" sz="1350" b="1" dirty="0">
                <a:latin typeface="Times New Roman" pitchFamily="18" charset="0"/>
              </a:rPr>
              <a:t>Communications </a:t>
            </a:r>
            <a:r>
              <a:rPr lang="en-US" altLang="zh-TW" sz="1350" b="1" dirty="0" smtClean="0">
                <a:latin typeface="Times New Roman" pitchFamily="18" charset="0"/>
              </a:rPr>
              <a:t>Magazine – Network Testing Series (2010~), IEEE Communications Letters (2010~), Computer Communications (2010~), Computer Networks (2010~) , IEEE </a:t>
            </a:r>
            <a:r>
              <a:rPr lang="en-US" altLang="zh-TW" sz="1350" b="1" dirty="0">
                <a:latin typeface="Times New Roman" pitchFamily="18" charset="0"/>
              </a:rPr>
              <a:t>Communications Surveys and </a:t>
            </a:r>
            <a:r>
              <a:rPr lang="en-US" altLang="zh-TW" sz="1350" b="1" dirty="0" smtClean="0">
                <a:latin typeface="Times New Roman" pitchFamily="18" charset="0"/>
              </a:rPr>
              <a:t>Tutorials (2008~), IEICE Transactions on Information and Systems (11/2011~)</a:t>
            </a:r>
          </a:p>
          <a:p>
            <a:pPr marL="342900" indent="-342900">
              <a:lnSpc>
                <a:spcPts val="1400"/>
              </a:lnSpc>
              <a:spcBef>
                <a:spcPct val="20000"/>
              </a:spcBef>
              <a:buClr>
                <a:schemeClr val="accent1"/>
              </a:buClr>
              <a:buSzPts val="1300"/>
              <a:buFont typeface="Wingdings" pitchFamily="2" charset="2"/>
              <a:buChar char="n"/>
            </a:pPr>
            <a:r>
              <a:rPr lang="en-US" altLang="zh-TW" sz="1350" b="1" dirty="0" smtClean="0">
                <a:latin typeface="Times New Roman" pitchFamily="18" charset="0"/>
              </a:rPr>
              <a:t>Guest Editors of Special </a:t>
            </a:r>
            <a:r>
              <a:rPr lang="en-US" altLang="zh-TW" sz="1350" b="1" dirty="0">
                <a:latin typeface="Times New Roman" pitchFamily="18" charset="0"/>
              </a:rPr>
              <a:t>Issues: </a:t>
            </a:r>
            <a:r>
              <a:rPr lang="en-US" altLang="zh-TW" sz="1350" b="1" dirty="0" smtClean="0">
                <a:latin typeface="Times New Roman" pitchFamily="18" charset="0"/>
              </a:rPr>
              <a:t>Traffic Forensics, </a:t>
            </a:r>
            <a:r>
              <a:rPr lang="en-US" altLang="zh-TW" sz="1350" b="1" dirty="0">
                <a:latin typeface="Times New Roman" pitchFamily="18" charset="0"/>
              </a:rPr>
              <a:t>IEEE Systems Journal, </a:t>
            </a:r>
            <a:r>
              <a:rPr lang="en-US" altLang="zh-TW" sz="1350" b="1" dirty="0" smtClean="0">
                <a:latin typeface="Times New Roman" pitchFamily="18" charset="0"/>
              </a:rPr>
              <a:t>May 2015; SDN, IEEE Computer, Nov </a:t>
            </a:r>
            <a:r>
              <a:rPr lang="en-US" altLang="zh-TW" sz="1350" b="1" dirty="0">
                <a:latin typeface="Times New Roman" pitchFamily="18" charset="0"/>
              </a:rPr>
              <a:t>2014; Multi-Hop Cellular, IEEE Wireless Communications, Oct 2014; Deep Packet Inspection, IEEE JSAC, Oct 2014; Mobile Application Security, IEEE Computer, June 2014; Open Source for Networking, IEEE Network, </a:t>
            </a:r>
            <a:r>
              <a:rPr lang="en-US" altLang="zh-TW" sz="1350" b="1" dirty="0" err="1">
                <a:latin typeface="Times New Roman" pitchFamily="18" charset="0"/>
              </a:rPr>
              <a:t>Mar&amp;Sept</a:t>
            </a:r>
            <a:r>
              <a:rPr lang="en-US" altLang="zh-TW" sz="1350" b="1" dirty="0">
                <a:latin typeface="Times New Roman" pitchFamily="18" charset="0"/>
              </a:rPr>
              <a:t> </a:t>
            </a:r>
            <a:r>
              <a:rPr lang="en-US" altLang="zh-TW" sz="1350" b="1" dirty="0" smtClean="0">
                <a:latin typeface="Times New Roman" pitchFamily="18" charset="0"/>
              </a:rPr>
              <a:t>2014.</a:t>
            </a:r>
            <a:endParaRPr lang="en-US" altLang="zh-TW" sz="1350" b="1" dirty="0">
              <a:latin typeface="Times New Roman" pitchFamily="18" charset="0"/>
            </a:endParaRPr>
          </a:p>
          <a:p>
            <a:pPr marL="342900" indent="-342900">
              <a:lnSpc>
                <a:spcPts val="1400"/>
              </a:lnSpc>
              <a:spcBef>
                <a:spcPct val="20000"/>
              </a:spcBef>
              <a:buClr>
                <a:schemeClr val="accent1"/>
              </a:buClr>
              <a:buSzPts val="1300"/>
              <a:buFont typeface="Wingdings" pitchFamily="2" charset="2"/>
              <a:buChar char="n"/>
            </a:pPr>
            <a:r>
              <a:rPr lang="en-US" altLang="zh-TW" sz="1350" b="1" dirty="0" smtClean="0">
                <a:solidFill>
                  <a:schemeClr val="bg1">
                    <a:lumMod val="50000"/>
                  </a:schemeClr>
                </a:solidFill>
                <a:latin typeface="Times New Roman" pitchFamily="18" charset="0"/>
              </a:rPr>
              <a:t>Founder and Director, III-NCTU </a:t>
            </a:r>
            <a:r>
              <a:rPr lang="en-US" altLang="zh-TW" sz="1350" b="1" i="1" dirty="0" smtClean="0">
                <a:solidFill>
                  <a:schemeClr val="bg1">
                    <a:lumMod val="50000"/>
                  </a:schemeClr>
                </a:solidFill>
                <a:latin typeface="Times New Roman" pitchFamily="18" charset="0"/>
              </a:rPr>
              <a:t>Embedded Benchmarking Lab</a:t>
            </a:r>
            <a:r>
              <a:rPr lang="en-US" altLang="zh-TW" sz="1350" b="1" dirty="0" smtClean="0">
                <a:solidFill>
                  <a:schemeClr val="bg1">
                    <a:lumMod val="50000"/>
                  </a:schemeClr>
                </a:solidFill>
                <a:latin typeface="Times New Roman" pitchFamily="18" charset="0"/>
              </a:rPr>
              <a:t> (</a:t>
            </a:r>
            <a:r>
              <a:rPr lang="en-US" altLang="zh-TW" sz="1350" b="1" i="1" dirty="0" smtClean="0">
                <a:solidFill>
                  <a:schemeClr val="bg1">
                    <a:lumMod val="50000"/>
                  </a:schemeClr>
                </a:solidFill>
                <a:latin typeface="Times New Roman" pitchFamily="18" charset="0"/>
              </a:rPr>
              <a:t>EBL</a:t>
            </a:r>
            <a:r>
              <a:rPr lang="en-US" altLang="zh-TW" sz="1350" b="1" dirty="0" smtClean="0">
                <a:solidFill>
                  <a:schemeClr val="bg1">
                    <a:lumMod val="50000"/>
                  </a:schemeClr>
                </a:solidFill>
                <a:latin typeface="Times New Roman" pitchFamily="18" charset="0"/>
              </a:rPr>
              <a:t>; </a:t>
            </a:r>
            <a:r>
              <a:rPr lang="en-US" altLang="zh-TW" sz="1350" b="1" dirty="0" smtClean="0">
                <a:solidFill>
                  <a:schemeClr val="bg1">
                    <a:lumMod val="50000"/>
                  </a:schemeClr>
                </a:solidFill>
                <a:latin typeface="Times New Roman" pitchFamily="18" charset="0"/>
                <a:hlinkClick r:id="rId3"/>
              </a:rPr>
              <a:t>www.ebl.org.tw</a:t>
            </a:r>
            <a:r>
              <a:rPr lang="en-US" altLang="zh-TW" sz="1350" b="1" dirty="0" smtClean="0">
                <a:solidFill>
                  <a:schemeClr val="bg1">
                    <a:lumMod val="50000"/>
                  </a:schemeClr>
                </a:solidFill>
                <a:latin typeface="Times New Roman" pitchFamily="18" charset="0"/>
              </a:rPr>
              <a:t>), 2011~2015</a:t>
            </a:r>
          </a:p>
          <a:p>
            <a:pPr marL="342900" indent="-342900">
              <a:lnSpc>
                <a:spcPts val="1400"/>
              </a:lnSpc>
              <a:spcBef>
                <a:spcPct val="20000"/>
              </a:spcBef>
              <a:buClr>
                <a:schemeClr val="accent1"/>
              </a:buClr>
              <a:buSzPts val="1300"/>
              <a:buFont typeface="Wingdings" pitchFamily="2" charset="2"/>
              <a:buChar char="n"/>
            </a:pPr>
            <a:r>
              <a:rPr lang="en-US" altLang="zh-TW" sz="1350" b="1" dirty="0" smtClean="0">
                <a:solidFill>
                  <a:schemeClr val="bg1">
                    <a:lumMod val="50000"/>
                  </a:schemeClr>
                </a:solidFill>
                <a:latin typeface="Times New Roman" pitchFamily="18" charset="0"/>
              </a:rPr>
              <a:t>CEO, </a:t>
            </a:r>
            <a:r>
              <a:rPr lang="en-US" altLang="zh-TW" sz="1350" b="1" i="1" dirty="0" smtClean="0">
                <a:solidFill>
                  <a:schemeClr val="bg1">
                    <a:lumMod val="50000"/>
                  </a:schemeClr>
                </a:solidFill>
                <a:latin typeface="Times New Roman" pitchFamily="18" charset="0"/>
              </a:rPr>
              <a:t>Telecom Technology Center </a:t>
            </a:r>
            <a:r>
              <a:rPr lang="en-US" altLang="zh-TW" sz="1350" b="1" dirty="0" smtClean="0">
                <a:solidFill>
                  <a:schemeClr val="bg1">
                    <a:lumMod val="50000"/>
                  </a:schemeClr>
                </a:solidFill>
                <a:latin typeface="Times New Roman" pitchFamily="18" charset="0"/>
              </a:rPr>
              <a:t>(</a:t>
            </a:r>
            <a:r>
              <a:rPr lang="en-US" altLang="zh-TW" sz="1350" b="1" dirty="0" smtClean="0">
                <a:solidFill>
                  <a:schemeClr val="bg1">
                    <a:lumMod val="50000"/>
                  </a:schemeClr>
                </a:solidFill>
                <a:latin typeface="Times New Roman" pitchFamily="18" charset="0"/>
                <a:hlinkClick r:id="rId4"/>
              </a:rPr>
              <a:t>www.ttc.org.tw</a:t>
            </a:r>
            <a:r>
              <a:rPr lang="en-US" altLang="zh-TW" sz="1350" b="1" dirty="0" smtClean="0">
                <a:solidFill>
                  <a:schemeClr val="bg1">
                    <a:lumMod val="50000"/>
                  </a:schemeClr>
                </a:solidFill>
                <a:latin typeface="Times New Roman" pitchFamily="18" charset="0"/>
              </a:rPr>
              <a:t>), 7/2010~5/2011</a:t>
            </a:r>
          </a:p>
          <a:p>
            <a:pPr marL="342900" indent="-342900">
              <a:lnSpc>
                <a:spcPts val="1400"/>
              </a:lnSpc>
              <a:spcBef>
                <a:spcPct val="20000"/>
              </a:spcBef>
              <a:buClr>
                <a:schemeClr val="accent1"/>
              </a:buClr>
              <a:buSzPts val="1300"/>
              <a:buFont typeface="Wingdings" pitchFamily="2" charset="2"/>
              <a:buChar char="n"/>
            </a:pPr>
            <a:r>
              <a:rPr lang="en-US" altLang="zh-TW" sz="1350" b="1" dirty="0" smtClean="0">
                <a:solidFill>
                  <a:srgbClr val="808080"/>
                </a:solidFill>
                <a:latin typeface="Times New Roman" pitchFamily="18" charset="0"/>
              </a:rPr>
              <a:t>Director, </a:t>
            </a:r>
            <a:r>
              <a:rPr lang="en-US" altLang="zh-TW" sz="1350" b="1" i="1" dirty="0" smtClean="0">
                <a:solidFill>
                  <a:srgbClr val="808080"/>
                </a:solidFill>
                <a:latin typeface="Times New Roman" pitchFamily="18" charset="0"/>
              </a:rPr>
              <a:t>Computer and Network Center</a:t>
            </a:r>
            <a:r>
              <a:rPr lang="en-US" altLang="zh-TW" sz="1350" b="1" dirty="0" smtClean="0">
                <a:solidFill>
                  <a:srgbClr val="808080"/>
                </a:solidFill>
                <a:latin typeface="Times New Roman" pitchFamily="18" charset="0"/>
              </a:rPr>
              <a:t>, NCTU, 2007~2010</a:t>
            </a:r>
          </a:p>
          <a:p>
            <a:pPr marL="342900" indent="-342900">
              <a:lnSpc>
                <a:spcPts val="1400"/>
              </a:lnSpc>
              <a:spcBef>
                <a:spcPct val="20000"/>
              </a:spcBef>
              <a:buClr>
                <a:schemeClr val="accent1"/>
              </a:buClr>
              <a:buSzPts val="1300"/>
              <a:buFont typeface="Wingdings" pitchFamily="2" charset="2"/>
              <a:buChar char="n"/>
            </a:pPr>
            <a:r>
              <a:rPr lang="en-US" altLang="zh-TW" sz="1350" b="1" dirty="0" smtClean="0">
                <a:solidFill>
                  <a:schemeClr val="bg1">
                    <a:lumMod val="50000"/>
                  </a:schemeClr>
                </a:solidFill>
                <a:latin typeface="Times New Roman" pitchFamily="18" charset="0"/>
              </a:rPr>
              <a:t>Consultant, </a:t>
            </a:r>
            <a:r>
              <a:rPr lang="en-US" altLang="zh-TW" sz="1350" b="1" i="1" dirty="0" smtClean="0">
                <a:solidFill>
                  <a:schemeClr val="bg1">
                    <a:lumMod val="50000"/>
                  </a:schemeClr>
                </a:solidFill>
                <a:latin typeface="Times New Roman" pitchFamily="18" charset="0"/>
              </a:rPr>
              <a:t>ICL/ITRI</a:t>
            </a:r>
            <a:r>
              <a:rPr lang="en-US" altLang="zh-TW" sz="1350" b="1" dirty="0" smtClean="0">
                <a:solidFill>
                  <a:schemeClr val="bg1">
                    <a:lumMod val="50000"/>
                  </a:schemeClr>
                </a:solidFill>
                <a:latin typeface="Times New Roman" pitchFamily="18" charset="0"/>
              </a:rPr>
              <a:t>, 2002~2010</a:t>
            </a:r>
          </a:p>
          <a:p>
            <a:pPr marL="342900" indent="-342900">
              <a:lnSpc>
                <a:spcPts val="1400"/>
              </a:lnSpc>
              <a:spcBef>
                <a:spcPct val="20000"/>
              </a:spcBef>
              <a:buClr>
                <a:schemeClr val="accent1"/>
              </a:buClr>
              <a:buSzPts val="1300"/>
              <a:buFont typeface="Wingdings" pitchFamily="2" charset="2"/>
              <a:buChar char="n"/>
            </a:pPr>
            <a:r>
              <a:rPr lang="en-US" altLang="zh-TW" sz="1350" b="1" dirty="0" smtClean="0">
                <a:solidFill>
                  <a:srgbClr val="808080"/>
                </a:solidFill>
                <a:latin typeface="Times New Roman" pitchFamily="18" charset="0"/>
              </a:rPr>
              <a:t>Visiting </a:t>
            </a:r>
            <a:r>
              <a:rPr lang="en-US" altLang="zh-TW" sz="1350" b="1" dirty="0">
                <a:solidFill>
                  <a:srgbClr val="808080"/>
                </a:solidFill>
                <a:latin typeface="Times New Roman" pitchFamily="18" charset="0"/>
              </a:rPr>
              <a:t>Scholar, </a:t>
            </a:r>
            <a:r>
              <a:rPr lang="en-US" altLang="zh-TW" sz="1350" b="1" i="1" dirty="0">
                <a:solidFill>
                  <a:srgbClr val="808080"/>
                </a:solidFill>
                <a:latin typeface="Times New Roman" pitchFamily="18" charset="0"/>
              </a:rPr>
              <a:t>Cisco</a:t>
            </a:r>
            <a:r>
              <a:rPr lang="en-US" altLang="zh-TW" sz="1350" b="1" dirty="0">
                <a:solidFill>
                  <a:srgbClr val="808080"/>
                </a:solidFill>
                <a:latin typeface="Times New Roman" pitchFamily="18" charset="0"/>
              </a:rPr>
              <a:t>, San Jose, 7/2007-7/2008</a:t>
            </a:r>
          </a:p>
          <a:p>
            <a:pPr marL="342900" indent="-342900">
              <a:lnSpc>
                <a:spcPts val="1400"/>
              </a:lnSpc>
              <a:spcBef>
                <a:spcPct val="20000"/>
              </a:spcBef>
              <a:buClr>
                <a:schemeClr val="accent1"/>
              </a:buClr>
              <a:buSzPts val="1300"/>
              <a:buFont typeface="Wingdings" pitchFamily="2" charset="2"/>
              <a:buChar char="n"/>
            </a:pPr>
            <a:r>
              <a:rPr lang="en-US" altLang="zh-TW" sz="1350" b="1" dirty="0">
                <a:solidFill>
                  <a:srgbClr val="808080"/>
                </a:solidFill>
                <a:latin typeface="Times New Roman" pitchFamily="18" charset="0"/>
              </a:rPr>
              <a:t>Director, </a:t>
            </a:r>
            <a:r>
              <a:rPr lang="en-US" altLang="zh-TW" sz="1350" b="1" i="1" dirty="0">
                <a:solidFill>
                  <a:srgbClr val="808080"/>
                </a:solidFill>
                <a:latin typeface="Times New Roman" pitchFamily="18" charset="0"/>
              </a:rPr>
              <a:t>Institute of Network Engineering</a:t>
            </a:r>
            <a:r>
              <a:rPr lang="en-US" altLang="zh-TW" sz="1350" b="1" dirty="0">
                <a:solidFill>
                  <a:srgbClr val="808080"/>
                </a:solidFill>
                <a:latin typeface="Times New Roman" pitchFamily="18" charset="0"/>
              </a:rPr>
              <a:t>, NCTU, </a:t>
            </a:r>
            <a:r>
              <a:rPr lang="en-US" altLang="zh-TW" sz="1350" b="1" dirty="0" smtClean="0">
                <a:solidFill>
                  <a:srgbClr val="808080"/>
                </a:solidFill>
                <a:latin typeface="Times New Roman" pitchFamily="18" charset="0"/>
              </a:rPr>
              <a:t>2005~2007</a:t>
            </a:r>
          </a:p>
          <a:p>
            <a:pPr marL="342900" indent="-342900">
              <a:lnSpc>
                <a:spcPts val="1400"/>
              </a:lnSpc>
              <a:spcBef>
                <a:spcPct val="20000"/>
              </a:spcBef>
              <a:buClr>
                <a:schemeClr val="accent1"/>
              </a:buClr>
              <a:buSzPts val="1300"/>
              <a:buFont typeface="Wingdings" pitchFamily="2" charset="2"/>
              <a:buChar char="n"/>
            </a:pPr>
            <a:r>
              <a:rPr lang="en-US" altLang="zh-TW" sz="1350" b="1" dirty="0" smtClean="0">
                <a:solidFill>
                  <a:srgbClr val="808080"/>
                </a:solidFill>
                <a:latin typeface="Times New Roman" pitchFamily="18" charset="0"/>
              </a:rPr>
              <a:t>Co-Founder</a:t>
            </a:r>
            <a:r>
              <a:rPr lang="en-US" altLang="zh-TW" sz="1350" b="1" dirty="0">
                <a:solidFill>
                  <a:srgbClr val="808080"/>
                </a:solidFill>
                <a:latin typeface="Times New Roman" pitchFamily="18" charset="0"/>
              </a:rPr>
              <a:t>, </a:t>
            </a:r>
            <a:r>
              <a:rPr lang="en-US" altLang="zh-TW" sz="1350" b="1" i="1" dirty="0">
                <a:solidFill>
                  <a:srgbClr val="808080"/>
                </a:solidFill>
                <a:latin typeface="Times New Roman" pitchFamily="18" charset="0"/>
              </a:rPr>
              <a:t>L7</a:t>
            </a:r>
            <a:r>
              <a:rPr lang="en-US" altLang="zh-TW" sz="1350" b="1" dirty="0">
                <a:solidFill>
                  <a:srgbClr val="808080"/>
                </a:solidFill>
                <a:latin typeface="Times New Roman" pitchFamily="18" charset="0"/>
              </a:rPr>
              <a:t> </a:t>
            </a:r>
            <a:r>
              <a:rPr lang="en-US" altLang="zh-TW" sz="1350" b="1" i="1" dirty="0">
                <a:solidFill>
                  <a:srgbClr val="808080"/>
                </a:solidFill>
                <a:latin typeface="Times New Roman" pitchFamily="18" charset="0"/>
              </a:rPr>
              <a:t>Networks Inc.</a:t>
            </a:r>
            <a:r>
              <a:rPr lang="en-US" altLang="zh-TW" sz="1350" b="1" dirty="0">
                <a:solidFill>
                  <a:srgbClr val="808080"/>
                </a:solidFill>
                <a:latin typeface="Times New Roman" pitchFamily="18" charset="0"/>
              </a:rPr>
              <a:t> (</a:t>
            </a:r>
            <a:r>
              <a:rPr lang="en-US" altLang="zh-TW" sz="1350" b="1" dirty="0">
                <a:solidFill>
                  <a:srgbClr val="808080"/>
                </a:solidFill>
                <a:latin typeface="Times New Roman" pitchFamily="18" charset="0"/>
                <a:hlinkClick r:id="rId5"/>
              </a:rPr>
              <a:t>www.L7.com.tw</a:t>
            </a:r>
            <a:r>
              <a:rPr lang="en-US" altLang="zh-TW" sz="1350" b="1" dirty="0" smtClean="0">
                <a:solidFill>
                  <a:srgbClr val="808080"/>
                </a:solidFill>
                <a:latin typeface="Times New Roman" pitchFamily="18" charset="0"/>
              </a:rPr>
              <a:t>), 2002</a:t>
            </a:r>
            <a:endParaRPr lang="en-US" altLang="zh-TW" sz="1350" b="1" dirty="0">
              <a:solidFill>
                <a:srgbClr val="808080"/>
              </a:solidFill>
              <a:latin typeface="Times New Roman" pitchFamily="18" charset="0"/>
            </a:endParaRPr>
          </a:p>
        </p:txBody>
      </p:sp>
      <p:sp>
        <p:nvSpPr>
          <p:cNvPr id="2" name="文字方塊 1"/>
          <p:cNvSpPr txBox="1"/>
          <p:nvPr/>
        </p:nvSpPr>
        <p:spPr>
          <a:xfrm>
            <a:off x="1331640" y="204206"/>
            <a:ext cx="2776850" cy="461665"/>
          </a:xfrm>
          <a:prstGeom prst="rect">
            <a:avLst/>
          </a:prstGeom>
          <a:noFill/>
        </p:spPr>
        <p:txBody>
          <a:bodyPr wrap="none" rtlCol="0">
            <a:spAutoFit/>
          </a:bodyPr>
          <a:lstStyle/>
          <a:p>
            <a:r>
              <a:rPr lang="zh-TW" altLang="en-US" sz="2400" b="1" dirty="0" smtClean="0"/>
              <a:t>林盈達  </a:t>
            </a:r>
            <a:r>
              <a:rPr lang="en-US" altLang="zh-TW" sz="2400" b="1" dirty="0" smtClean="0"/>
              <a:t>Ying-Dar Lin</a:t>
            </a:r>
            <a:endParaRPr lang="zh-TW" altLang="en-US" sz="2400" b="1" dirty="0"/>
          </a:p>
        </p:txBody>
      </p:sp>
    </p:spTree>
    <p:extLst>
      <p:ext uri="{BB962C8B-B14F-4D97-AF65-F5344CB8AC3E}">
        <p14:creationId xmlns:p14="http://schemas.microsoft.com/office/powerpoint/2010/main" val="27006374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en-US" altLang="zh-TW" dirty="0">
                <a:solidFill>
                  <a:schemeClr val="tx2"/>
                </a:solidFill>
              </a:rPr>
              <a:t>Survey: </a:t>
            </a:r>
            <a:r>
              <a:rPr lang="en-US" altLang="zh-TW" dirty="0" smtClean="0">
                <a:solidFill>
                  <a:schemeClr val="tx2"/>
                </a:solidFill>
              </a:rPr>
              <a:t>Security </a:t>
            </a:r>
            <a:r>
              <a:rPr lang="en-US" altLang="zh-TW" sz="2400" dirty="0" smtClean="0">
                <a:solidFill>
                  <a:schemeClr val="tx2"/>
                </a:solidFill>
              </a:rPr>
              <a:t>[19]</a:t>
            </a:r>
            <a:endParaRPr lang="zh-TW" altLang="en-US" sz="2400" dirty="0"/>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1124977150"/>
              </p:ext>
            </p:extLst>
          </p:nvPr>
        </p:nvGraphicFramePr>
        <p:xfrm>
          <a:off x="107504" y="1196752"/>
          <a:ext cx="8064896" cy="5491480"/>
        </p:xfrm>
        <a:graphic>
          <a:graphicData uri="http://schemas.openxmlformats.org/drawingml/2006/table">
            <a:tbl>
              <a:tblPr firstRow="1" bandRow="1">
                <a:tableStyleId>{5C22544A-7EE6-4342-B048-85BDC9FD1C3A}</a:tableStyleId>
              </a:tblPr>
              <a:tblGrid>
                <a:gridCol w="3024336"/>
                <a:gridCol w="1152128"/>
                <a:gridCol w="1296144"/>
                <a:gridCol w="1008112"/>
                <a:gridCol w="1584176"/>
              </a:tblGrid>
              <a:tr h="320040">
                <a:tc rowSpan="2">
                  <a:txBody>
                    <a:bodyPr/>
                    <a:lstStyle/>
                    <a:p>
                      <a:r>
                        <a:rPr lang="en-US" altLang="zh-TW" dirty="0" smtClean="0"/>
                        <a:t>Solution to Security issue</a:t>
                      </a:r>
                      <a:endParaRPr lang="zh-TW" altLang="en-US" dirty="0"/>
                    </a:p>
                  </a:txBody>
                  <a:tcPr/>
                </a:tc>
                <a:tc gridSpan="3">
                  <a:txBody>
                    <a:bodyPr/>
                    <a:lstStyle/>
                    <a:p>
                      <a:r>
                        <a:rPr lang="en-US" altLang="zh-TW" dirty="0" smtClean="0"/>
                        <a:t>SDN layer</a:t>
                      </a:r>
                      <a:endParaRPr lang="zh-TW" altLang="en-US" dirty="0"/>
                    </a:p>
                  </a:txBody>
                  <a:tcPr/>
                </a:tc>
                <a:tc hMerge="1">
                  <a:txBody>
                    <a:bodyPr/>
                    <a:lstStyle/>
                    <a:p>
                      <a:endParaRPr lang="zh-TW" altLang="en-US" dirty="0"/>
                    </a:p>
                  </a:txBody>
                  <a:tcPr/>
                </a:tc>
                <a:tc hMerge="1">
                  <a:txBody>
                    <a:bodyPr/>
                    <a:lstStyle/>
                    <a:p>
                      <a:endParaRPr lang="zh-TW" altLang="en-US" dirty="0"/>
                    </a:p>
                  </a:txBody>
                  <a:tcPr/>
                </a:tc>
                <a:tc rowSpan="2">
                  <a:txBody>
                    <a:bodyPr/>
                    <a:lstStyle/>
                    <a:p>
                      <a:r>
                        <a:rPr lang="en-US" altLang="zh-TW" dirty="0" smtClean="0"/>
                        <a:t>Ref</a:t>
                      </a:r>
                      <a:endParaRPr lang="zh-TW" altLang="en-US" dirty="0"/>
                    </a:p>
                  </a:txBody>
                  <a:tcPr/>
                </a:tc>
              </a:tr>
              <a:tr h="320040">
                <a:tc vMerge="1">
                  <a:txBody>
                    <a:bodyPr/>
                    <a:lstStyle/>
                    <a:p>
                      <a:endParaRPr lang="zh-TW" altLang="en-US"/>
                    </a:p>
                  </a:txBody>
                  <a:tcPr/>
                </a:tc>
                <a:tc>
                  <a:txBody>
                    <a:bodyPr/>
                    <a:lstStyle/>
                    <a:p>
                      <a:r>
                        <a:rPr lang="en-US" altLang="zh-TW" dirty="0" smtClean="0"/>
                        <a:t>App</a:t>
                      </a:r>
                      <a:endParaRPr lang="zh-TW" altLang="en-US" dirty="0"/>
                    </a:p>
                  </a:txBody>
                  <a:tcPr/>
                </a:tc>
                <a:tc>
                  <a:txBody>
                    <a:bodyPr/>
                    <a:lstStyle/>
                    <a:p>
                      <a:r>
                        <a:rPr lang="en-US" altLang="zh-TW" dirty="0" smtClean="0"/>
                        <a:t>Control</a:t>
                      </a:r>
                      <a:endParaRPr lang="zh-TW" altLang="en-US" dirty="0"/>
                    </a:p>
                  </a:txBody>
                  <a:tcPr/>
                </a:tc>
                <a:tc>
                  <a:txBody>
                    <a:bodyPr/>
                    <a:lstStyle/>
                    <a:p>
                      <a:r>
                        <a:rPr lang="en-US" altLang="zh-TW" dirty="0" smtClean="0"/>
                        <a:t>Data</a:t>
                      </a:r>
                      <a:endParaRPr lang="zh-TW" altLang="en-US" dirty="0"/>
                    </a:p>
                  </a:txBody>
                  <a:tcPr/>
                </a:tc>
                <a:tc vMerge="1">
                  <a:txBody>
                    <a:bodyPr/>
                    <a:lstStyle/>
                    <a:p>
                      <a:endParaRPr lang="zh-TW" altLang="en-US"/>
                    </a:p>
                  </a:txBody>
                  <a:tcPr/>
                </a:tc>
              </a:tr>
              <a:tr h="160020">
                <a:tc rowSpan="4">
                  <a:txBody>
                    <a:bodyPr/>
                    <a:lstStyle/>
                    <a:p>
                      <a:r>
                        <a:rPr lang="en-US" altLang="zh-TW" dirty="0" smtClean="0"/>
                        <a:t>Unauthorized Access</a:t>
                      </a:r>
                      <a:endParaRPr lang="zh-TW" altLang="en-US" dirty="0"/>
                    </a:p>
                  </a:txBody>
                  <a:tcPr/>
                </a:tc>
                <a:tc>
                  <a:txBody>
                    <a:bodyPr/>
                    <a:lstStyle/>
                    <a:p>
                      <a:endParaRPr lang="zh-TW" altLang="en-US" dirty="0"/>
                    </a:p>
                  </a:txBody>
                  <a:tcPr/>
                </a:tc>
                <a:tc>
                  <a:txBody>
                    <a:bodyPr/>
                    <a:lstStyle/>
                    <a:p>
                      <a:r>
                        <a:rPr lang="en-US" altLang="zh-TW" dirty="0" smtClean="0"/>
                        <a:t>O</a:t>
                      </a:r>
                      <a:endParaRPr lang="zh-TW" altLang="en-US" dirty="0"/>
                    </a:p>
                  </a:txBody>
                  <a:tcPr/>
                </a:tc>
                <a:tc>
                  <a:txBody>
                    <a:bodyPr/>
                    <a:lstStyle/>
                    <a:p>
                      <a:endParaRPr lang="zh-TW" altLang="en-US" dirty="0"/>
                    </a:p>
                  </a:txBody>
                  <a:tcPr/>
                </a:tc>
                <a:tc>
                  <a:txBody>
                    <a:bodyPr/>
                    <a:lstStyle/>
                    <a:p>
                      <a:r>
                        <a:rPr lang="en-US" altLang="zh-TW" dirty="0" smtClean="0"/>
                        <a:t>[20]</a:t>
                      </a:r>
                      <a:endParaRPr lang="zh-TW" altLang="en-US" dirty="0"/>
                    </a:p>
                  </a:txBody>
                  <a:tcPr/>
                </a:tc>
              </a:tr>
              <a:tr h="205740">
                <a:tc vMerge="1">
                  <a:txBody>
                    <a:bodyPr/>
                    <a:lstStyle/>
                    <a:p>
                      <a:endParaRPr lang="zh-TW" altLang="en-US"/>
                    </a:p>
                  </a:txBody>
                  <a:tcPr/>
                </a:tc>
                <a:tc>
                  <a:txBody>
                    <a:bodyPr/>
                    <a:lstStyle/>
                    <a:p>
                      <a:r>
                        <a:rPr lang="en-US" altLang="zh-TW" dirty="0" smtClean="0"/>
                        <a:t>O</a:t>
                      </a:r>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r>
                        <a:rPr lang="en-US" altLang="zh-TW" dirty="0" smtClean="0"/>
                        <a:t>[21]</a:t>
                      </a:r>
                      <a:endParaRPr lang="zh-TW" altLang="en-US" dirty="0"/>
                    </a:p>
                  </a:txBody>
                  <a:tcPr/>
                </a:tc>
              </a:tr>
              <a:tr h="160020">
                <a:tc vMerge="1">
                  <a:txBody>
                    <a:bodyPr/>
                    <a:lstStyle/>
                    <a:p>
                      <a:endParaRPr lang="zh-TW" altLang="en-US"/>
                    </a:p>
                  </a:txBody>
                  <a:tcPr/>
                </a:tc>
                <a:tc>
                  <a:txBody>
                    <a:bodyPr/>
                    <a:lstStyle/>
                    <a:p>
                      <a:r>
                        <a:rPr lang="en-US" altLang="zh-TW" dirty="0" smtClean="0"/>
                        <a:t>O</a:t>
                      </a:r>
                      <a:endParaRPr lang="zh-TW" altLang="en-US" dirty="0"/>
                    </a:p>
                  </a:txBody>
                  <a:tcPr/>
                </a:tc>
                <a:tc>
                  <a:txBody>
                    <a:bodyPr/>
                    <a:lstStyle/>
                    <a:p>
                      <a:r>
                        <a:rPr lang="en-US" altLang="zh-TW" dirty="0" smtClean="0"/>
                        <a:t>O</a:t>
                      </a:r>
                      <a:endParaRPr lang="zh-TW" altLang="en-US" dirty="0"/>
                    </a:p>
                  </a:txBody>
                  <a:tcPr/>
                </a:tc>
                <a:tc>
                  <a:txBody>
                    <a:bodyPr/>
                    <a:lstStyle/>
                    <a:p>
                      <a:endParaRPr lang="zh-TW" altLang="en-US" dirty="0"/>
                    </a:p>
                  </a:txBody>
                  <a:tcPr/>
                </a:tc>
                <a:tc>
                  <a:txBody>
                    <a:bodyPr/>
                    <a:lstStyle/>
                    <a:p>
                      <a:r>
                        <a:rPr lang="en-US" altLang="zh-TW" dirty="0" smtClean="0"/>
                        <a:t>[22]</a:t>
                      </a:r>
                      <a:endParaRPr lang="zh-TW" altLang="en-US" dirty="0"/>
                    </a:p>
                  </a:txBody>
                  <a:tcPr/>
                </a:tc>
              </a:tr>
              <a:tr h="160020">
                <a:tc vMerge="1">
                  <a:txBody>
                    <a:bodyPr/>
                    <a:lstStyle/>
                    <a:p>
                      <a:endParaRPr lang="zh-TW" altLang="en-US"/>
                    </a:p>
                  </a:txBody>
                  <a:tcPr/>
                </a:tc>
                <a:tc>
                  <a:txBody>
                    <a:bodyPr/>
                    <a:lstStyle/>
                    <a:p>
                      <a:r>
                        <a:rPr lang="en-US" altLang="zh-TW" dirty="0" smtClean="0"/>
                        <a:t>O</a:t>
                      </a:r>
                      <a:endParaRPr lang="zh-TW" altLang="en-US" dirty="0"/>
                    </a:p>
                  </a:txBody>
                  <a:tcPr/>
                </a:tc>
                <a:tc>
                  <a:txBody>
                    <a:bodyPr/>
                    <a:lstStyle/>
                    <a:p>
                      <a:r>
                        <a:rPr lang="en-US" altLang="zh-TW" dirty="0" smtClean="0"/>
                        <a:t>O</a:t>
                      </a:r>
                      <a:endParaRPr lang="zh-TW" altLang="en-US" dirty="0"/>
                    </a:p>
                  </a:txBody>
                  <a:tcPr/>
                </a:tc>
                <a:tc>
                  <a:txBody>
                    <a:bodyPr/>
                    <a:lstStyle/>
                    <a:p>
                      <a:r>
                        <a:rPr lang="en-US" altLang="zh-TW" dirty="0" smtClean="0"/>
                        <a:t>O</a:t>
                      </a:r>
                      <a:endParaRPr lang="zh-TW" altLang="en-US" dirty="0"/>
                    </a:p>
                  </a:txBody>
                  <a:tcPr/>
                </a:tc>
                <a:tc>
                  <a:txBody>
                    <a:bodyPr/>
                    <a:lstStyle/>
                    <a:p>
                      <a:r>
                        <a:rPr lang="en-US" altLang="zh-TW" dirty="0" smtClean="0"/>
                        <a:t>[23]</a:t>
                      </a:r>
                      <a:endParaRPr lang="zh-TW" altLang="en-US" dirty="0"/>
                    </a:p>
                  </a:txBody>
                  <a:tcPr/>
                </a:tc>
              </a:tr>
              <a:tr h="370840">
                <a:tc>
                  <a:txBody>
                    <a:bodyPr/>
                    <a:lstStyle/>
                    <a:p>
                      <a:r>
                        <a:rPr lang="en-US" altLang="zh-TW" dirty="0" smtClean="0"/>
                        <a:t>Malicious Applications</a:t>
                      </a:r>
                      <a:endParaRPr lang="zh-TW" altLang="en-US" dirty="0"/>
                    </a:p>
                  </a:txBody>
                  <a:tcPr/>
                </a:tc>
                <a:tc>
                  <a:txBody>
                    <a:bodyPr/>
                    <a:lstStyle/>
                    <a:p>
                      <a:r>
                        <a:rPr lang="en-US" altLang="zh-TW" dirty="0" smtClean="0"/>
                        <a:t>O</a:t>
                      </a:r>
                      <a:endParaRPr lang="zh-TW" altLang="en-US" dirty="0"/>
                    </a:p>
                  </a:txBody>
                  <a:tcPr/>
                </a:tc>
                <a:tc>
                  <a:txBody>
                    <a:bodyPr/>
                    <a:lstStyle/>
                    <a:p>
                      <a:r>
                        <a:rPr lang="en-US" altLang="zh-TW" dirty="0" smtClean="0"/>
                        <a:t>O</a:t>
                      </a:r>
                      <a:endParaRPr lang="zh-TW" altLang="en-US" dirty="0"/>
                    </a:p>
                  </a:txBody>
                  <a:tcPr/>
                </a:tc>
                <a:tc>
                  <a:txBody>
                    <a:bodyPr/>
                    <a:lstStyle/>
                    <a:p>
                      <a:endParaRPr lang="zh-TW" altLang="en-US"/>
                    </a:p>
                  </a:txBody>
                  <a:tcPr/>
                </a:tc>
                <a:tc>
                  <a:txBody>
                    <a:bodyPr/>
                    <a:lstStyle/>
                    <a:p>
                      <a:r>
                        <a:rPr lang="en-US" altLang="zh-TW" dirty="0" smtClean="0"/>
                        <a:t>[24] [25]</a:t>
                      </a:r>
                      <a:endParaRPr lang="zh-TW" altLang="en-US" dirty="0"/>
                    </a:p>
                  </a:txBody>
                  <a:tcPr/>
                </a:tc>
              </a:tr>
              <a:tr h="185420">
                <a:tc rowSpan="2">
                  <a:txBody>
                    <a:bodyPr/>
                    <a:lstStyle/>
                    <a:p>
                      <a:r>
                        <a:rPr lang="en-US" altLang="zh-TW" dirty="0" smtClean="0"/>
                        <a:t>Denial of Service</a:t>
                      </a:r>
                      <a:endParaRPr lang="zh-TW" altLang="en-US" dirty="0"/>
                    </a:p>
                  </a:txBody>
                  <a:tcPr/>
                </a:tc>
                <a:tc>
                  <a:txBody>
                    <a:bodyPr/>
                    <a:lstStyle/>
                    <a:p>
                      <a:endParaRPr lang="zh-TW" altLang="en-US" dirty="0"/>
                    </a:p>
                  </a:txBody>
                  <a:tcPr/>
                </a:tc>
                <a:tc>
                  <a:txBody>
                    <a:bodyPr/>
                    <a:lstStyle/>
                    <a:p>
                      <a:r>
                        <a:rPr lang="en-US" altLang="zh-TW" dirty="0" smtClean="0"/>
                        <a:t>O</a:t>
                      </a:r>
                      <a:endParaRPr lang="zh-TW" altLang="en-US" dirty="0"/>
                    </a:p>
                  </a:txBody>
                  <a:tcPr/>
                </a:tc>
                <a:tc>
                  <a:txBody>
                    <a:bodyPr/>
                    <a:lstStyle/>
                    <a:p>
                      <a:r>
                        <a:rPr lang="en-US" altLang="zh-TW" dirty="0" smtClean="0"/>
                        <a:t>O</a:t>
                      </a:r>
                      <a:endParaRPr lang="zh-TW" altLang="en-US" dirty="0"/>
                    </a:p>
                  </a:txBody>
                  <a:tcPr/>
                </a:tc>
                <a:tc>
                  <a:txBody>
                    <a:bodyPr/>
                    <a:lstStyle/>
                    <a:p>
                      <a:r>
                        <a:rPr lang="en-US" altLang="zh-TW" dirty="0" smtClean="0"/>
                        <a:t>[26]</a:t>
                      </a:r>
                      <a:endParaRPr lang="zh-TW" altLang="en-US" dirty="0"/>
                    </a:p>
                  </a:txBody>
                  <a:tcPr/>
                </a:tc>
              </a:tr>
              <a:tr h="185420">
                <a:tc vMerge="1">
                  <a:txBody>
                    <a:bodyPr/>
                    <a:lstStyle/>
                    <a:p>
                      <a:endParaRPr lang="zh-TW" altLang="en-US"/>
                    </a:p>
                  </a:txBody>
                  <a:tcPr/>
                </a:tc>
                <a:tc>
                  <a:txBody>
                    <a:bodyPr/>
                    <a:lstStyle/>
                    <a:p>
                      <a:r>
                        <a:rPr lang="en-US" altLang="zh-TW" dirty="0" smtClean="0"/>
                        <a:t>O</a:t>
                      </a:r>
                      <a:endParaRPr lang="zh-TW" altLang="en-US" dirty="0"/>
                    </a:p>
                  </a:txBody>
                  <a:tcPr/>
                </a:tc>
                <a:tc>
                  <a:txBody>
                    <a:bodyPr/>
                    <a:lstStyle/>
                    <a:p>
                      <a:r>
                        <a:rPr lang="en-US" altLang="zh-TW" dirty="0" smtClean="0"/>
                        <a:t>O</a:t>
                      </a:r>
                      <a:endParaRPr lang="zh-TW" altLang="en-US" dirty="0"/>
                    </a:p>
                  </a:txBody>
                  <a:tcPr/>
                </a:tc>
                <a:tc>
                  <a:txBody>
                    <a:bodyPr/>
                    <a:lstStyle/>
                    <a:p>
                      <a:r>
                        <a:rPr lang="en-US" altLang="zh-TW" dirty="0" smtClean="0"/>
                        <a:t>O</a:t>
                      </a:r>
                      <a:endParaRPr lang="zh-TW" altLang="en-US" dirty="0"/>
                    </a:p>
                  </a:txBody>
                  <a:tcPr/>
                </a:tc>
                <a:tc>
                  <a:txBody>
                    <a:bodyPr/>
                    <a:lstStyle/>
                    <a:p>
                      <a:r>
                        <a:rPr lang="en-US" altLang="zh-TW" dirty="0" smtClean="0"/>
                        <a:t>[27] [28]</a:t>
                      </a:r>
                      <a:endParaRPr lang="zh-TW" altLang="en-US" dirty="0"/>
                    </a:p>
                  </a:txBody>
                  <a:tcPr/>
                </a:tc>
              </a:tr>
              <a:tr h="0">
                <a:tc rowSpan="4">
                  <a:txBody>
                    <a:bodyPr/>
                    <a:lstStyle/>
                    <a:p>
                      <a:r>
                        <a:rPr lang="en-US" altLang="zh-TW" dirty="0" smtClean="0"/>
                        <a:t>Conﬁguration Issues</a:t>
                      </a:r>
                      <a:endParaRPr lang="zh-TW" altLang="en-US" dirty="0"/>
                    </a:p>
                  </a:txBody>
                  <a:tcPr/>
                </a:tc>
                <a:tc>
                  <a:txBody>
                    <a:bodyPr/>
                    <a:lstStyle/>
                    <a:p>
                      <a:r>
                        <a:rPr lang="en-US" altLang="zh-TW" dirty="0" smtClean="0"/>
                        <a:t>O</a:t>
                      </a:r>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r>
                        <a:rPr lang="en-US" altLang="zh-TW" dirty="0" smtClean="0"/>
                        <a:t>[29]</a:t>
                      </a:r>
                      <a:endParaRPr lang="zh-TW" altLang="en-US" dirty="0"/>
                    </a:p>
                  </a:txBody>
                  <a:tcPr/>
                </a:tc>
              </a:tr>
              <a:tr h="273050">
                <a:tc vMerge="1">
                  <a:txBody>
                    <a:bodyPr/>
                    <a:lstStyle/>
                    <a:p>
                      <a:endParaRPr lang="zh-TW" altLang="en-US"/>
                    </a:p>
                  </a:txBody>
                  <a:tcPr/>
                </a:tc>
                <a:tc>
                  <a:txBody>
                    <a:bodyPr/>
                    <a:lstStyle/>
                    <a:p>
                      <a:r>
                        <a:rPr lang="en-US" altLang="zh-TW" dirty="0" smtClean="0"/>
                        <a:t>O</a:t>
                      </a:r>
                      <a:endParaRPr lang="zh-TW" altLang="en-US" dirty="0"/>
                    </a:p>
                  </a:txBody>
                  <a:tcPr/>
                </a:tc>
                <a:tc>
                  <a:txBody>
                    <a:bodyPr/>
                    <a:lstStyle/>
                    <a:p>
                      <a:r>
                        <a:rPr lang="en-US" altLang="zh-TW" dirty="0" smtClean="0"/>
                        <a:t>O</a:t>
                      </a:r>
                      <a:endParaRPr lang="zh-TW" altLang="en-US" dirty="0"/>
                    </a:p>
                  </a:txBody>
                  <a:tcPr/>
                </a:tc>
                <a:tc>
                  <a:txBody>
                    <a:bodyPr/>
                    <a:lstStyle/>
                    <a:p>
                      <a:endParaRPr lang="zh-TW" altLang="en-US" dirty="0"/>
                    </a:p>
                  </a:txBody>
                  <a:tcPr/>
                </a:tc>
                <a:tc>
                  <a:txBody>
                    <a:bodyPr/>
                    <a:lstStyle/>
                    <a:p>
                      <a:r>
                        <a:rPr lang="en-US" altLang="zh-TW" dirty="0" smtClean="0"/>
                        <a:t>[30] [31] [32]</a:t>
                      </a:r>
                      <a:endParaRPr lang="zh-TW" altLang="en-US" dirty="0"/>
                    </a:p>
                  </a:txBody>
                  <a:tcPr/>
                </a:tc>
              </a:tr>
              <a:tr h="180340">
                <a:tc vMerge="1">
                  <a:txBody>
                    <a:bodyPr/>
                    <a:lstStyle/>
                    <a:p>
                      <a:endParaRPr lang="zh-TW" altLang="en-US"/>
                    </a:p>
                  </a:txBody>
                  <a:tcPr/>
                </a:tc>
                <a:tc>
                  <a:txBody>
                    <a:bodyPr/>
                    <a:lstStyle/>
                    <a:p>
                      <a:r>
                        <a:rPr lang="en-US" altLang="zh-TW" dirty="0" smtClean="0"/>
                        <a:t>O</a:t>
                      </a:r>
                      <a:endParaRPr lang="zh-TW" altLang="en-US" dirty="0"/>
                    </a:p>
                  </a:txBody>
                  <a:tcPr/>
                </a:tc>
                <a:tc>
                  <a:txBody>
                    <a:bodyPr/>
                    <a:lstStyle/>
                    <a:p>
                      <a:r>
                        <a:rPr lang="en-US" altLang="zh-TW" dirty="0" smtClean="0"/>
                        <a:t>O</a:t>
                      </a:r>
                      <a:endParaRPr lang="zh-TW" altLang="en-US" dirty="0"/>
                    </a:p>
                  </a:txBody>
                  <a:tcPr/>
                </a:tc>
                <a:tc>
                  <a:txBody>
                    <a:bodyPr/>
                    <a:lstStyle/>
                    <a:p>
                      <a:r>
                        <a:rPr lang="en-US" altLang="zh-TW" dirty="0" smtClean="0"/>
                        <a:t>O</a:t>
                      </a:r>
                      <a:endParaRPr lang="zh-TW" altLang="en-US" dirty="0"/>
                    </a:p>
                  </a:txBody>
                  <a:tcPr/>
                </a:tc>
                <a:tc>
                  <a:txBody>
                    <a:bodyPr/>
                    <a:lstStyle/>
                    <a:p>
                      <a:r>
                        <a:rPr lang="en-US" altLang="zh-TW" dirty="0" smtClean="0"/>
                        <a:t>[33]</a:t>
                      </a:r>
                      <a:r>
                        <a:rPr lang="en-US" altLang="zh-TW" baseline="0" dirty="0" smtClean="0"/>
                        <a:t> [34] [35]</a:t>
                      </a:r>
                      <a:endParaRPr lang="zh-TW" altLang="en-US" dirty="0"/>
                    </a:p>
                  </a:txBody>
                  <a:tcPr/>
                </a:tc>
              </a:tr>
              <a:tr h="0">
                <a:tc vMerge="1">
                  <a:txBody>
                    <a:bodyPr/>
                    <a:lstStyle/>
                    <a:p>
                      <a:endParaRPr lang="zh-TW" altLang="en-US"/>
                    </a:p>
                  </a:txBody>
                  <a:tcPr/>
                </a:tc>
                <a:tc>
                  <a:txBody>
                    <a:bodyPr/>
                    <a:lstStyle/>
                    <a:p>
                      <a:endParaRPr lang="zh-TW" altLang="en-US" dirty="0"/>
                    </a:p>
                  </a:txBody>
                  <a:tcPr/>
                </a:tc>
                <a:tc>
                  <a:txBody>
                    <a:bodyPr/>
                    <a:lstStyle/>
                    <a:p>
                      <a:r>
                        <a:rPr lang="en-US" altLang="zh-TW" dirty="0" smtClean="0"/>
                        <a:t>O</a:t>
                      </a:r>
                      <a:endParaRPr lang="zh-TW" altLang="en-US" dirty="0"/>
                    </a:p>
                  </a:txBody>
                  <a:tcPr/>
                </a:tc>
                <a:tc>
                  <a:txBody>
                    <a:bodyPr/>
                    <a:lstStyle/>
                    <a:p>
                      <a:endParaRPr lang="zh-TW" altLang="en-US" dirty="0"/>
                    </a:p>
                  </a:txBody>
                  <a:tcPr/>
                </a:tc>
                <a:tc>
                  <a:txBody>
                    <a:bodyPr/>
                    <a:lstStyle/>
                    <a:p>
                      <a:r>
                        <a:rPr lang="en-US" altLang="zh-TW" dirty="0" smtClean="0"/>
                        <a:t>[36]</a:t>
                      </a:r>
                      <a:endParaRPr lang="zh-TW" altLang="en-US" dirty="0"/>
                    </a:p>
                  </a:txBody>
                  <a:tcPr/>
                </a:tc>
              </a:tr>
              <a:tr h="185420">
                <a:tc rowSpan="2">
                  <a:txBody>
                    <a:bodyPr/>
                    <a:lstStyle/>
                    <a:p>
                      <a:r>
                        <a:rPr lang="en-US" altLang="zh-TW" dirty="0" smtClean="0"/>
                        <a:t>System Level SDN Security</a:t>
                      </a:r>
                      <a:endParaRPr lang="zh-TW" altLang="en-US" dirty="0"/>
                    </a:p>
                  </a:txBody>
                  <a:tcPr/>
                </a:tc>
                <a:tc>
                  <a:txBody>
                    <a:bodyPr/>
                    <a:lstStyle/>
                    <a:p>
                      <a:r>
                        <a:rPr lang="en-US" altLang="zh-TW" dirty="0" smtClean="0"/>
                        <a:t>O</a:t>
                      </a:r>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r>
                        <a:rPr lang="en-US" altLang="zh-TW" dirty="0" smtClean="0"/>
                        <a:t>[37]</a:t>
                      </a:r>
                      <a:endParaRPr lang="zh-TW" altLang="en-US" dirty="0"/>
                    </a:p>
                  </a:txBody>
                  <a:tcPr/>
                </a:tc>
              </a:tr>
              <a:tr h="185420">
                <a:tc vMerge="1">
                  <a:txBody>
                    <a:bodyPr/>
                    <a:lstStyle/>
                    <a:p>
                      <a:endParaRPr lang="zh-TW" altLang="en-US"/>
                    </a:p>
                  </a:txBody>
                  <a:tcPr/>
                </a:tc>
                <a:tc>
                  <a:txBody>
                    <a:bodyPr/>
                    <a:lstStyle/>
                    <a:p>
                      <a:r>
                        <a:rPr lang="en-US" altLang="zh-TW" dirty="0" smtClean="0"/>
                        <a:t>O</a:t>
                      </a:r>
                      <a:endParaRPr lang="zh-TW" altLang="en-US" dirty="0"/>
                    </a:p>
                  </a:txBody>
                  <a:tcPr/>
                </a:tc>
                <a:tc>
                  <a:txBody>
                    <a:bodyPr/>
                    <a:lstStyle/>
                    <a:p>
                      <a:r>
                        <a:rPr lang="en-US" altLang="zh-TW" dirty="0" smtClean="0"/>
                        <a:t>O</a:t>
                      </a:r>
                      <a:endParaRPr lang="zh-TW" altLang="en-US" dirty="0"/>
                    </a:p>
                  </a:txBody>
                  <a:tcPr/>
                </a:tc>
                <a:tc>
                  <a:txBody>
                    <a:bodyPr/>
                    <a:lstStyle/>
                    <a:p>
                      <a:endParaRPr lang="zh-TW" altLang="en-US" dirty="0"/>
                    </a:p>
                  </a:txBody>
                  <a:tcPr/>
                </a:tc>
                <a:tc>
                  <a:txBody>
                    <a:bodyPr/>
                    <a:lstStyle/>
                    <a:p>
                      <a:r>
                        <a:rPr lang="en-US" altLang="zh-TW" dirty="0" smtClean="0"/>
                        <a:t>[38]</a:t>
                      </a:r>
                      <a:endParaRPr lang="zh-TW" altLang="en-US" dirty="0"/>
                    </a:p>
                  </a:txBody>
                  <a:tcPr/>
                </a:tc>
              </a:tr>
            </a:tbl>
          </a:graphicData>
        </a:graphic>
      </p:graphicFrame>
      <p:sp>
        <p:nvSpPr>
          <p:cNvPr id="4" name="投影片編號版面配置區 3"/>
          <p:cNvSpPr>
            <a:spLocks noGrp="1"/>
          </p:cNvSpPr>
          <p:nvPr>
            <p:ph type="sldNum" sz="quarter" idx="12"/>
          </p:nvPr>
        </p:nvSpPr>
        <p:spPr>
          <a:xfrm>
            <a:off x="8458224" y="6492875"/>
            <a:ext cx="685776" cy="365125"/>
          </a:xfrm>
        </p:spPr>
        <p:txBody>
          <a:bodyPr/>
          <a:lstStyle/>
          <a:p>
            <a:fld id="{73DA0BB7-265A-403C-9275-D587AB510EDC}" type="slidenum">
              <a:rPr lang="zh-TW" altLang="en-US" smtClean="0"/>
              <a:t>20</a:t>
            </a:fld>
            <a:endParaRPr lang="zh-TW" altLang="en-US"/>
          </a:p>
        </p:txBody>
      </p:sp>
    </p:spTree>
    <p:extLst>
      <p:ext uri="{BB962C8B-B14F-4D97-AF65-F5344CB8AC3E}">
        <p14:creationId xmlns:p14="http://schemas.microsoft.com/office/powerpoint/2010/main" val="654014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764704"/>
            <a:ext cx="8229600" cy="830198"/>
          </a:xfrm>
        </p:spPr>
        <p:txBody>
          <a:bodyPr>
            <a:normAutofit fontScale="90000"/>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zh-TW" dirty="0" smtClean="0">
                <a:solidFill>
                  <a:schemeClr val="tx2"/>
                </a:solidFill>
                <a:latin typeface="+mj-lt"/>
                <a:ea typeface="+mj-ea"/>
              </a:rPr>
              <a:t>Survey: Use Cases</a:t>
            </a:r>
            <a:br>
              <a:rPr lang="en-US" altLang="zh-TW" dirty="0" smtClean="0">
                <a:solidFill>
                  <a:schemeClr val="tx2"/>
                </a:solidFill>
                <a:latin typeface="+mj-lt"/>
                <a:ea typeface="+mj-ea"/>
              </a:rPr>
            </a:br>
            <a:endParaRPr lang="zh-TW" altLang="zh-TW" sz="4000" dirty="0" smtClean="0">
              <a:effectLst/>
            </a:endParaRP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1704871948"/>
              </p:ext>
            </p:extLst>
          </p:nvPr>
        </p:nvGraphicFramePr>
        <p:xfrm>
          <a:off x="381000" y="1371600"/>
          <a:ext cx="8382000" cy="4802128"/>
        </p:xfrm>
        <a:graphic>
          <a:graphicData uri="http://schemas.openxmlformats.org/drawingml/2006/table">
            <a:tbl>
              <a:tblPr firstRow="1" bandRow="1">
                <a:tableStyleId>{5C22544A-7EE6-4342-B048-85BDC9FD1C3A}</a:tableStyleId>
              </a:tblPr>
              <a:tblGrid>
                <a:gridCol w="3398912"/>
                <a:gridCol w="3816424"/>
                <a:gridCol w="1166664"/>
              </a:tblGrid>
              <a:tr h="516384">
                <a:tc>
                  <a:txBody>
                    <a:bodyPr/>
                    <a:lstStyle/>
                    <a:p>
                      <a:pPr marL="0" algn="l" defTabSz="914400" rtl="0" eaLnBrk="1" latinLnBrk="0" hangingPunct="1"/>
                      <a:r>
                        <a:rPr lang="en-US" altLang="zh-TW" sz="1800" b="1" kern="1200" dirty="0" smtClean="0">
                          <a:solidFill>
                            <a:schemeClr val="lt1"/>
                          </a:solidFill>
                          <a:latin typeface="+mn-lt"/>
                          <a:ea typeface="+mn-ea"/>
                          <a:cs typeface="+mn-cs"/>
                        </a:rPr>
                        <a:t>Case</a:t>
                      </a:r>
                      <a:endParaRPr lang="zh-TW" altLang="en-US" sz="1800" b="1" kern="1200" dirty="0">
                        <a:solidFill>
                          <a:schemeClr val="lt1"/>
                        </a:solidFill>
                        <a:latin typeface="+mn-lt"/>
                        <a:ea typeface="+mn-ea"/>
                        <a:cs typeface="+mn-cs"/>
                      </a:endParaRPr>
                    </a:p>
                  </a:txBody>
                  <a:tcPr/>
                </a:tc>
                <a:tc>
                  <a:txBody>
                    <a:bodyPr/>
                    <a:lstStyle/>
                    <a:p>
                      <a:pPr marL="0" algn="l" defTabSz="914400" rtl="0" eaLnBrk="1" latinLnBrk="0" hangingPunct="1"/>
                      <a:r>
                        <a:rPr lang="en-US" altLang="zh-TW" sz="1800" b="1" kern="1200" dirty="0" smtClean="0">
                          <a:solidFill>
                            <a:schemeClr val="lt1"/>
                          </a:solidFill>
                          <a:latin typeface="+mn-lt"/>
                          <a:ea typeface="+mn-ea"/>
                          <a:cs typeface="+mn-cs"/>
                        </a:rPr>
                        <a:t>Benefits</a:t>
                      </a:r>
                      <a:endParaRPr lang="zh-TW" altLang="en-US" sz="1800" b="1" kern="1200" dirty="0">
                        <a:solidFill>
                          <a:schemeClr val="lt1"/>
                        </a:solidFill>
                        <a:latin typeface="+mn-lt"/>
                        <a:ea typeface="+mn-ea"/>
                        <a:cs typeface="+mn-cs"/>
                      </a:endParaRPr>
                    </a:p>
                  </a:txBody>
                  <a:tcPr/>
                </a:tc>
                <a:tc>
                  <a:txBody>
                    <a:bodyPr/>
                    <a:lstStyle/>
                    <a:p>
                      <a:pPr marL="0" algn="l" defTabSz="914400" rtl="0" eaLnBrk="1" latinLnBrk="0" hangingPunct="1"/>
                      <a:r>
                        <a:rPr lang="en-US" altLang="zh-TW" sz="1800" b="1" kern="1200" dirty="0" smtClean="0">
                          <a:solidFill>
                            <a:schemeClr val="lt1"/>
                          </a:solidFill>
                          <a:latin typeface="+mn-lt"/>
                          <a:ea typeface="+mn-ea"/>
                          <a:cs typeface="+mn-cs"/>
                        </a:rPr>
                        <a:t>Ref</a:t>
                      </a:r>
                      <a:endParaRPr lang="zh-TW" altLang="en-US" sz="1800" b="1" kern="1200" dirty="0">
                        <a:solidFill>
                          <a:schemeClr val="lt1"/>
                        </a:solidFill>
                        <a:latin typeface="+mn-lt"/>
                        <a:ea typeface="+mn-ea"/>
                        <a:cs typeface="+mn-cs"/>
                      </a:endParaRPr>
                    </a:p>
                  </a:txBody>
                  <a:tcPr/>
                </a:tc>
              </a:tr>
              <a:tr h="588392">
                <a:tc>
                  <a:txBody>
                    <a:bodyPr/>
                    <a:lstStyle/>
                    <a:p>
                      <a:r>
                        <a:rPr lang="en-US" altLang="zh-TW" baseline="0" dirty="0" smtClean="0"/>
                        <a:t>Cloud</a:t>
                      </a:r>
                      <a:endParaRPr lang="zh-TW" altLang="en-US" dirty="0"/>
                    </a:p>
                  </a:txBody>
                  <a:tcPr/>
                </a:tc>
                <a:tc>
                  <a:txBody>
                    <a:bodyPr/>
                    <a:lstStyle/>
                    <a:p>
                      <a:pPr marL="285750" indent="-285750">
                        <a:buFont typeface="Arial" pitchFamily="34" charset="0"/>
                        <a:buChar char="•"/>
                      </a:pPr>
                      <a:r>
                        <a:rPr kumimoji="0" lang="en-US" altLang="zh-TW" kern="1200" dirty="0" smtClean="0">
                          <a:solidFill>
                            <a:schemeClr val="dk1"/>
                          </a:solidFill>
                          <a:latin typeface="+mn-lt"/>
                          <a:ea typeface="+mn-ea"/>
                          <a:cs typeface="+mn-cs"/>
                        </a:rPr>
                        <a:t>Large in scale</a:t>
                      </a:r>
                    </a:p>
                    <a:p>
                      <a:pPr marL="285750" indent="-285750">
                        <a:buFont typeface="Arial" pitchFamily="34" charset="0"/>
                        <a:buChar char="•"/>
                      </a:pPr>
                      <a:r>
                        <a:rPr kumimoji="0" lang="en-US" altLang="zh-TW" kern="1200" dirty="0" smtClean="0">
                          <a:solidFill>
                            <a:schemeClr val="dk1"/>
                          </a:solidFill>
                          <a:latin typeface="+mn-lt"/>
                          <a:ea typeface="+mn-ea"/>
                          <a:cs typeface="+mn-cs"/>
                        </a:rPr>
                        <a:t>Cost-effective</a:t>
                      </a:r>
                    </a:p>
                    <a:p>
                      <a:pPr marL="285750" indent="-285750">
                        <a:buFont typeface="Arial" pitchFamily="34" charset="0"/>
                        <a:buChar char="•"/>
                      </a:pPr>
                      <a:r>
                        <a:rPr kumimoji="0" lang="en-US" altLang="zh-TW" kern="1200" dirty="0" smtClean="0">
                          <a:solidFill>
                            <a:schemeClr val="dk1"/>
                          </a:solidFill>
                          <a:latin typeface="+mn-lt"/>
                          <a:ea typeface="+mn-ea"/>
                          <a:cs typeface="+mn-cs"/>
                        </a:rPr>
                        <a:t>Easy to operate</a:t>
                      </a:r>
                      <a:endParaRPr kumimoji="0" lang="zh-TW" altLang="en-US" kern="1200" dirty="0">
                        <a:solidFill>
                          <a:schemeClr val="dk1"/>
                        </a:solidFill>
                        <a:latin typeface="+mn-lt"/>
                        <a:ea typeface="+mn-ea"/>
                        <a:cs typeface="+mn-cs"/>
                      </a:endParaRPr>
                    </a:p>
                  </a:txBody>
                  <a:tcPr/>
                </a:tc>
                <a:tc>
                  <a:txBody>
                    <a:bodyPr/>
                    <a:lstStyle/>
                    <a:p>
                      <a:r>
                        <a:rPr kumimoji="0" lang="en-US" altLang="zh-TW" kern="1200" dirty="0" smtClean="0">
                          <a:solidFill>
                            <a:schemeClr val="dk1"/>
                          </a:solidFill>
                          <a:latin typeface="+mn-lt"/>
                          <a:ea typeface="+mn-ea"/>
                          <a:cs typeface="+mn-cs"/>
                        </a:rPr>
                        <a:t>[39] [40]</a:t>
                      </a:r>
                      <a:endParaRPr kumimoji="0" lang="zh-TW" altLang="en-US" kern="1200" dirty="0">
                        <a:solidFill>
                          <a:schemeClr val="dk1"/>
                        </a:solidFill>
                        <a:latin typeface="+mn-lt"/>
                        <a:ea typeface="+mn-ea"/>
                        <a:cs typeface="+mn-cs"/>
                      </a:endParaRPr>
                    </a:p>
                  </a:txBody>
                  <a:tcPr/>
                </a:tc>
              </a:tr>
              <a:tr h="588392">
                <a:tc>
                  <a:txBody>
                    <a:bodyPr/>
                    <a:lstStyle/>
                    <a:p>
                      <a:r>
                        <a:rPr lang="en-US" altLang="zh-TW" dirty="0" smtClean="0"/>
                        <a:t>Mobile</a:t>
                      </a:r>
                      <a:endParaRPr lang="zh-TW" altLang="en-US" dirty="0"/>
                    </a:p>
                  </a:txBody>
                  <a:tcPr/>
                </a:tc>
                <a:tc>
                  <a:txBody>
                    <a:bodyPr/>
                    <a:lstStyle/>
                    <a:p>
                      <a:pPr marL="285750" indent="-285750">
                        <a:buFont typeface="Arial" pitchFamily="34" charset="0"/>
                        <a:buChar char="•"/>
                      </a:pPr>
                      <a:r>
                        <a:rPr lang="en-US" altLang="zh-TW" b="0" dirty="0" smtClean="0"/>
                        <a:t>Speed up the deployment of new solutions</a:t>
                      </a:r>
                      <a:endParaRPr lang="zh-TW" altLang="en-US" b="0" dirty="0"/>
                    </a:p>
                  </a:txBody>
                  <a:tcPr/>
                </a:tc>
                <a:tc>
                  <a:txBody>
                    <a:bodyPr/>
                    <a:lstStyle/>
                    <a:p>
                      <a:r>
                        <a:rPr lang="en-US" altLang="zh-TW" b="0" dirty="0" smtClean="0"/>
                        <a:t>[41][42]</a:t>
                      </a:r>
                      <a:endParaRPr lang="zh-TW" altLang="en-US" b="0" dirty="0"/>
                    </a:p>
                  </a:txBody>
                  <a:tcPr/>
                </a:tc>
              </a:tr>
              <a:tr h="588392">
                <a:tc>
                  <a:txBody>
                    <a:bodyPr/>
                    <a:lstStyle/>
                    <a:p>
                      <a:r>
                        <a:rPr lang="en-US" altLang="zh-TW" dirty="0" smtClean="0"/>
                        <a:t>ICN  (Information content network)</a:t>
                      </a:r>
                      <a:endParaRPr lang="zh-TW" altLang="en-US" dirty="0"/>
                    </a:p>
                  </a:txBody>
                  <a:tcPr/>
                </a:tc>
                <a:tc>
                  <a:txBody>
                    <a:bodyPr/>
                    <a:lstStyle/>
                    <a:p>
                      <a:pPr marL="285750" indent="-285750">
                        <a:buFont typeface="Arial" pitchFamily="34" charset="0"/>
                        <a:buChar char="•"/>
                      </a:pPr>
                      <a:r>
                        <a:rPr lang="en-US" altLang="zh-TW" b="0" dirty="0" smtClean="0"/>
                        <a:t>Easy to deploy</a:t>
                      </a:r>
                      <a:endParaRPr lang="zh-TW" altLang="en-US" b="0" dirty="0"/>
                    </a:p>
                  </a:txBody>
                  <a:tcPr/>
                </a:tc>
                <a:tc>
                  <a:txBody>
                    <a:bodyPr/>
                    <a:lstStyle/>
                    <a:p>
                      <a:r>
                        <a:rPr lang="en-US" altLang="zh-TW" b="0" dirty="0" smtClean="0"/>
                        <a:t>[43][44]</a:t>
                      </a:r>
                      <a:endParaRPr lang="zh-TW" altLang="en-US" b="0" dirty="0"/>
                    </a:p>
                  </a:txBody>
                  <a:tcPr/>
                </a:tc>
              </a:tr>
              <a:tr h="588392">
                <a:tc>
                  <a:txBody>
                    <a:bodyPr/>
                    <a:lstStyle/>
                    <a:p>
                      <a:r>
                        <a:rPr lang="en-US" altLang="zh-TW" dirty="0" smtClean="0"/>
                        <a:t>Network function virtualization</a:t>
                      </a:r>
                      <a:endParaRPr lang="zh-TW" altLang="en-US" dirty="0"/>
                    </a:p>
                  </a:txBody>
                  <a:tcPr/>
                </a:tc>
                <a:tc>
                  <a:txBody>
                    <a:bodyPr/>
                    <a:lstStyle/>
                    <a:p>
                      <a:pPr marL="285750" indent="-285750">
                        <a:buFont typeface="Arial" pitchFamily="34" charset="0"/>
                        <a:buChar char="•"/>
                      </a:pPr>
                      <a:r>
                        <a:rPr lang="en-US" altLang="zh-TW" b="0" dirty="0" smtClean="0"/>
                        <a:t>Reduce deployment time</a:t>
                      </a:r>
                    </a:p>
                    <a:p>
                      <a:pPr marL="285750" indent="-285750">
                        <a:buFont typeface="Arial" pitchFamily="34" charset="0"/>
                        <a:buChar char="•"/>
                      </a:pPr>
                      <a:r>
                        <a:rPr lang="en-US" altLang="zh-TW" b="0" dirty="0" smtClean="0"/>
                        <a:t>Allow service scale up and</a:t>
                      </a:r>
                      <a:r>
                        <a:rPr lang="en-US" altLang="zh-TW" b="0" baseline="0" dirty="0" smtClean="0"/>
                        <a:t> down</a:t>
                      </a:r>
                    </a:p>
                    <a:p>
                      <a:pPr marL="285750" indent="-285750">
                        <a:buFont typeface="Arial" pitchFamily="34" charset="0"/>
                        <a:buChar char="•"/>
                      </a:pPr>
                      <a:r>
                        <a:rPr lang="en-US" altLang="zh-TW" b="0" baseline="0" dirty="0" smtClean="0"/>
                        <a:t>Create new virtual applications</a:t>
                      </a:r>
                      <a:endParaRPr lang="zh-TW" altLang="en-US" b="0" dirty="0"/>
                    </a:p>
                  </a:txBody>
                  <a:tcPr/>
                </a:tc>
                <a:tc>
                  <a:txBody>
                    <a:bodyPr/>
                    <a:lstStyle/>
                    <a:p>
                      <a:r>
                        <a:rPr lang="en-US" altLang="zh-TW" b="0" dirty="0" smtClean="0"/>
                        <a:t>[45]</a:t>
                      </a:r>
                      <a:endParaRPr lang="zh-TW" altLang="en-US" b="0" dirty="0"/>
                    </a:p>
                  </a:txBody>
                  <a:tcPr/>
                </a:tc>
              </a:tr>
              <a:tr h="588392">
                <a:tc>
                  <a:txBody>
                    <a:bodyPr/>
                    <a:lstStyle/>
                    <a:p>
                      <a:r>
                        <a:rPr lang="en-US" altLang="zh-TW" dirty="0" smtClean="0"/>
                        <a:t>Network virtualization</a:t>
                      </a:r>
                      <a:endParaRPr lang="zh-TW" altLang="en-US" dirty="0"/>
                    </a:p>
                  </a:txBody>
                  <a:tcPr/>
                </a:tc>
                <a:tc>
                  <a:txBody>
                    <a:bodyPr/>
                    <a:lstStyle/>
                    <a:p>
                      <a:pPr marL="285750" indent="-285750">
                        <a:buFont typeface="Arial" pitchFamily="34" charset="0"/>
                        <a:buChar char="•"/>
                      </a:pPr>
                      <a:r>
                        <a:rPr lang="en-US" altLang="zh-TW" b="0" dirty="0" smtClean="0"/>
                        <a:t>Customize virtual network</a:t>
                      </a:r>
                      <a:endParaRPr lang="zh-TW" altLang="en-US" b="0" dirty="0"/>
                    </a:p>
                  </a:txBody>
                  <a:tcPr/>
                </a:tc>
                <a:tc>
                  <a:txBody>
                    <a:bodyPr/>
                    <a:lstStyle/>
                    <a:p>
                      <a:r>
                        <a:rPr lang="en-US" altLang="zh-TW" b="0" dirty="0" smtClean="0"/>
                        <a:t>[46]</a:t>
                      </a:r>
                      <a:endParaRPr lang="zh-TW" altLang="en-US" b="0" dirty="0"/>
                    </a:p>
                  </a:txBody>
                  <a:tcPr/>
                </a:tc>
              </a:tr>
              <a:tr h="5883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Security </a:t>
                      </a:r>
                      <a:endParaRPr lang="zh-TW" altLang="en-US" dirty="0" smtClean="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dirty="0" smtClean="0"/>
                        <a:t>Controller security </a:t>
                      </a:r>
                      <a:endParaRPr lang="zh-TW" altLang="en-US" dirty="0" smtClean="0"/>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dirty="0" smtClean="0"/>
                        <a:t>Northbound interface security</a:t>
                      </a:r>
                      <a:endParaRPr lang="zh-TW" altLang="en-US" dirty="0" smtClean="0"/>
                    </a:p>
                  </a:txBody>
                  <a:tcPr/>
                </a:tc>
                <a:tc>
                  <a:txBody>
                    <a:bodyPr/>
                    <a:lstStyle/>
                    <a:p>
                      <a:r>
                        <a:rPr lang="en-US" altLang="zh-TW" dirty="0" smtClean="0"/>
                        <a:t>[47][48]</a:t>
                      </a:r>
                      <a:endParaRPr lang="zh-TW" altLang="en-US" dirty="0"/>
                    </a:p>
                  </a:txBody>
                  <a:tcPr/>
                </a:tc>
              </a:tr>
            </a:tbl>
          </a:graphicData>
        </a:graphic>
      </p:graphicFrame>
      <p:sp>
        <p:nvSpPr>
          <p:cNvPr id="3" name="投影片編號版面配置區 2"/>
          <p:cNvSpPr>
            <a:spLocks noGrp="1"/>
          </p:cNvSpPr>
          <p:nvPr>
            <p:ph type="sldNum" sz="quarter" idx="12"/>
          </p:nvPr>
        </p:nvSpPr>
        <p:spPr/>
        <p:txBody>
          <a:bodyPr/>
          <a:lstStyle/>
          <a:p>
            <a:fld id="{73DA0BB7-265A-403C-9275-D587AB510EDC}" type="slidenum">
              <a:rPr lang="zh-TW" altLang="en-US" smtClean="0"/>
              <a:t>21</a:t>
            </a:fld>
            <a:endParaRPr lang="zh-TW" altLang="en-US"/>
          </a:p>
        </p:txBody>
      </p:sp>
    </p:spTree>
    <p:extLst>
      <p:ext uri="{BB962C8B-B14F-4D97-AF65-F5344CB8AC3E}">
        <p14:creationId xmlns:p14="http://schemas.microsoft.com/office/powerpoint/2010/main" val="14649600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My Works on SDN/NFV</a:t>
            </a:r>
            <a:endParaRPr lang="zh-TW" altLang="en-US" dirty="0"/>
          </a:p>
        </p:txBody>
      </p:sp>
      <p:sp>
        <p:nvSpPr>
          <p:cNvPr id="3" name="內容版面配置區 2"/>
          <p:cNvSpPr>
            <a:spLocks noGrp="1"/>
          </p:cNvSpPr>
          <p:nvPr>
            <p:ph idx="1"/>
          </p:nvPr>
        </p:nvSpPr>
        <p:spPr>
          <a:xfrm>
            <a:off x="179512" y="1581720"/>
            <a:ext cx="8715436" cy="4880014"/>
          </a:xfrm>
        </p:spPr>
        <p:txBody>
          <a:bodyPr>
            <a:normAutofit fontScale="85000" lnSpcReduction="20000"/>
          </a:bodyPr>
          <a:lstStyle/>
          <a:p>
            <a:r>
              <a:rPr lang="en-US" altLang="zh-TW" dirty="0" smtClean="0"/>
              <a:t>Services</a:t>
            </a:r>
          </a:p>
          <a:p>
            <a:pPr lvl="1"/>
            <a:r>
              <a:rPr lang="en-US" altLang="zh-TW" dirty="0" smtClean="0"/>
              <a:t>Lead guest editor, 1</a:t>
            </a:r>
            <a:r>
              <a:rPr lang="en-US" altLang="zh-TW" baseline="30000" dirty="0" smtClean="0"/>
              <a:t>st</a:t>
            </a:r>
            <a:r>
              <a:rPr lang="en-US" altLang="zh-TW" dirty="0" smtClean="0"/>
              <a:t> SI on SDN, IEEE Computer, Nov 2014.</a:t>
            </a:r>
          </a:p>
          <a:p>
            <a:pPr lvl="1"/>
            <a:r>
              <a:rPr lang="en-US" altLang="zh-TW" dirty="0" smtClean="0"/>
              <a:t>Publicity co-chair, 1</a:t>
            </a:r>
            <a:r>
              <a:rPr lang="en-US" altLang="zh-TW" baseline="30000" dirty="0" smtClean="0"/>
              <a:t>st</a:t>
            </a:r>
            <a:r>
              <a:rPr lang="en-US" altLang="zh-TW" dirty="0" smtClean="0"/>
              <a:t> IEEE Conference on NFV-SDN, Nov 2015.</a:t>
            </a:r>
          </a:p>
          <a:p>
            <a:pPr lvl="1"/>
            <a:r>
              <a:rPr lang="en-US" altLang="zh-TW" dirty="0" smtClean="0"/>
              <a:t>Guest editor, SI on SDN-NFV Security, IEEE Comm. Mag., submitted.</a:t>
            </a:r>
          </a:p>
          <a:p>
            <a:r>
              <a:rPr lang="en-US" altLang="zh-TW" dirty="0" smtClean="0"/>
              <a:t>Standard contributions</a:t>
            </a:r>
          </a:p>
          <a:p>
            <a:pPr lvl="1"/>
            <a:r>
              <a:rPr lang="en-US" altLang="zh-TW" dirty="0" smtClean="0"/>
              <a:t>ONF Research Associate, June 2014 ~</a:t>
            </a:r>
          </a:p>
          <a:p>
            <a:pPr lvl="1"/>
            <a:r>
              <a:rPr lang="en-US" altLang="zh-TW" dirty="0"/>
              <a:t>5</a:t>
            </a:r>
            <a:r>
              <a:rPr lang="en-US" altLang="zh-TW" baseline="30000" dirty="0" smtClean="0"/>
              <a:t>th</a:t>
            </a:r>
            <a:r>
              <a:rPr lang="en-US" altLang="zh-TW" dirty="0" smtClean="0"/>
              <a:t> ONF approved test lab (Network Benchmarking Lab, NBL), July 2014 ~</a:t>
            </a:r>
          </a:p>
          <a:p>
            <a:pPr lvl="1"/>
            <a:r>
              <a:rPr lang="en-US" altLang="zh-TW" dirty="0" smtClean="0"/>
              <a:t>ONF </a:t>
            </a:r>
            <a:r>
              <a:rPr lang="en-US" altLang="zh-TW" dirty="0" err="1" smtClean="0"/>
              <a:t>OpenFlow</a:t>
            </a:r>
            <a:r>
              <a:rPr lang="en-US" altLang="zh-TW" dirty="0" smtClean="0"/>
              <a:t> 1.3.4 Conformance Test Plan, June 2015</a:t>
            </a:r>
          </a:p>
          <a:p>
            <a:pPr lvl="1"/>
            <a:r>
              <a:rPr lang="en-US" altLang="zh-TW" dirty="0" smtClean="0"/>
              <a:t>ONF </a:t>
            </a:r>
            <a:r>
              <a:rPr lang="en-US" altLang="zh-TW" dirty="0" err="1" smtClean="0"/>
              <a:t>OpenFlow</a:t>
            </a:r>
            <a:r>
              <a:rPr lang="en-US" altLang="zh-TW" dirty="0" smtClean="0"/>
              <a:t> Switch Performance Test Plan, in preparation</a:t>
            </a:r>
          </a:p>
          <a:p>
            <a:r>
              <a:rPr lang="en-US" altLang="zh-TW" dirty="0" smtClean="0"/>
              <a:t>Development</a:t>
            </a:r>
          </a:p>
          <a:p>
            <a:pPr lvl="1"/>
            <a:r>
              <a:rPr lang="en-US" altLang="zh-TW" dirty="0" smtClean="0"/>
              <a:t>SDN campus Wi-Fi solution: licensed to Chunghwa Telecom</a:t>
            </a:r>
          </a:p>
          <a:p>
            <a:r>
              <a:rPr lang="en-US" altLang="zh-TW" dirty="0" smtClean="0"/>
              <a:t>Research</a:t>
            </a:r>
          </a:p>
          <a:p>
            <a:pPr lvl="1"/>
            <a:r>
              <a:rPr lang="en-US" altLang="zh-TW" dirty="0" smtClean="0"/>
              <a:t>Virtualized control plane: SDN</a:t>
            </a:r>
            <a:r>
              <a:rPr lang="en-US" altLang="zh-TW" dirty="0"/>
              <a:t> </a:t>
            </a:r>
            <a:r>
              <a:rPr lang="en-US" altLang="zh-TW" dirty="0" smtClean="0"/>
              <a:t>track</a:t>
            </a:r>
          </a:p>
          <a:p>
            <a:pPr lvl="1"/>
            <a:r>
              <a:rPr lang="en-US" altLang="zh-TW" dirty="0" smtClean="0"/>
              <a:t>Virtualized data plane: NFV track</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22</a:t>
            </a:fld>
            <a:endParaRPr lang="zh-TW" altLang="en-US"/>
          </a:p>
        </p:txBody>
      </p:sp>
    </p:spTree>
    <p:extLst>
      <p:ext uri="{BB962C8B-B14F-4D97-AF65-F5344CB8AC3E}">
        <p14:creationId xmlns:p14="http://schemas.microsoft.com/office/powerpoint/2010/main" val="836184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04664"/>
            <a:ext cx="8229600" cy="936104"/>
          </a:xfrm>
        </p:spPr>
        <p:txBody>
          <a:bodyPr/>
          <a:lstStyle/>
          <a:p>
            <a:pPr marL="0" indent="0"/>
            <a:r>
              <a:rPr lang="en-US" sz="3200" dirty="0" smtClean="0"/>
              <a:t/>
            </a:r>
            <a:br>
              <a:rPr lang="en-US" sz="3200" dirty="0" smtClean="0"/>
            </a:br>
            <a:r>
              <a:rPr lang="en-US" sz="2800" dirty="0" smtClean="0">
                <a:solidFill>
                  <a:schemeClr val="accent1">
                    <a:lumMod val="75000"/>
                  </a:schemeClr>
                </a:solidFill>
              </a:rPr>
              <a:t>IEEE Computer Special Issue on </a:t>
            </a:r>
            <a:br>
              <a:rPr lang="en-US" sz="2800" dirty="0" smtClean="0">
                <a:solidFill>
                  <a:schemeClr val="accent1">
                    <a:lumMod val="75000"/>
                  </a:schemeClr>
                </a:solidFill>
              </a:rPr>
            </a:br>
            <a:r>
              <a:rPr lang="en-US" sz="2800" dirty="0" smtClean="0">
                <a:solidFill>
                  <a:schemeClr val="accent1">
                    <a:lumMod val="75000"/>
                  </a:schemeClr>
                </a:solidFill>
              </a:rPr>
              <a:t>SDN </a:t>
            </a:r>
            <a:r>
              <a:rPr lang="en-US" altLang="zh-TW" sz="2800" dirty="0" smtClean="0">
                <a:solidFill>
                  <a:schemeClr val="accent1">
                    <a:lumMod val="75000"/>
                  </a:schemeClr>
                </a:solidFill>
              </a:rPr>
              <a:t>Standardization, Nov 2014</a:t>
            </a:r>
            <a:r>
              <a:rPr lang="zh-TW" altLang="en-US" dirty="0">
                <a:solidFill>
                  <a:schemeClr val="accent1">
                    <a:lumMod val="75000"/>
                  </a:schemeClr>
                </a:solidFill>
              </a:rPr>
              <a:t/>
            </a:r>
            <a:br>
              <a:rPr lang="zh-TW" altLang="en-US" dirty="0">
                <a:solidFill>
                  <a:schemeClr val="accent1">
                    <a:lumMod val="75000"/>
                  </a:schemeClr>
                </a:solidFill>
              </a:rPr>
            </a:br>
            <a:endParaRPr lang="en-US" dirty="0">
              <a:solidFill>
                <a:schemeClr val="accent1">
                  <a:lumMod val="75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58147842"/>
              </p:ext>
            </p:extLst>
          </p:nvPr>
        </p:nvGraphicFramePr>
        <p:xfrm>
          <a:off x="179512" y="1268760"/>
          <a:ext cx="8784976" cy="5242560"/>
        </p:xfrm>
        <a:graphic>
          <a:graphicData uri="http://schemas.openxmlformats.org/drawingml/2006/table">
            <a:tbl>
              <a:tblPr firstRow="1" bandRow="1">
                <a:tableStyleId>{5C22544A-7EE6-4342-B048-85BDC9FD1C3A}</a:tableStyleId>
              </a:tblPr>
              <a:tblGrid>
                <a:gridCol w="3087719"/>
                <a:gridCol w="2250074"/>
                <a:gridCol w="1649460"/>
                <a:gridCol w="1797723"/>
              </a:tblGrid>
              <a:tr h="265504">
                <a:tc>
                  <a:txBody>
                    <a:bodyPr/>
                    <a:lstStyle/>
                    <a:p>
                      <a:r>
                        <a:rPr lang="en-US" sz="1400" b="0" dirty="0" smtClean="0"/>
                        <a:t>Title</a:t>
                      </a:r>
                      <a:endParaRPr lang="en-US" sz="1400" b="0" dirty="0"/>
                    </a:p>
                  </a:txBody>
                  <a:tcPr/>
                </a:tc>
                <a:tc>
                  <a:txBody>
                    <a:bodyPr/>
                    <a:lstStyle/>
                    <a:p>
                      <a:r>
                        <a:rPr lang="en-US" sz="1400" b="0" dirty="0" smtClean="0"/>
                        <a:t>Authors </a:t>
                      </a:r>
                      <a:endParaRPr lang="en-US" sz="1400" b="0" dirty="0"/>
                    </a:p>
                  </a:txBody>
                  <a:tcPr/>
                </a:tc>
                <a:tc>
                  <a:txBody>
                    <a:bodyPr/>
                    <a:lstStyle/>
                    <a:p>
                      <a:r>
                        <a:rPr lang="en-US" sz="1400" b="0" dirty="0" smtClean="0"/>
                        <a:t>Organization </a:t>
                      </a:r>
                      <a:endParaRPr lang="en-US" sz="1400" b="0" dirty="0"/>
                    </a:p>
                  </a:txBody>
                  <a:tcPr/>
                </a:tc>
                <a:tc>
                  <a:txBody>
                    <a:bodyPr/>
                    <a:lstStyle/>
                    <a:p>
                      <a:r>
                        <a:rPr lang="en-US" sz="1400" b="0" dirty="0" smtClean="0"/>
                        <a:t>Issues </a:t>
                      </a:r>
                      <a:endParaRPr lang="en-US" sz="1400" b="0" dirty="0"/>
                    </a:p>
                  </a:txBody>
                  <a:tcPr/>
                </a:tc>
              </a:tr>
              <a:tr h="8230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dk1"/>
                          </a:solidFill>
                          <a:effectLst/>
                          <a:latin typeface="+mn-lt"/>
                          <a:ea typeface="+mn-ea"/>
                          <a:cs typeface="+mn-cs"/>
                        </a:rPr>
                        <a:t>The Evolution of SDN and </a:t>
                      </a:r>
                      <a:r>
                        <a:rPr lang="en-US" sz="1400" b="0" kern="1200" dirty="0" err="1" smtClean="0">
                          <a:solidFill>
                            <a:schemeClr val="dk1"/>
                          </a:solidFill>
                          <a:effectLst/>
                          <a:latin typeface="+mn-lt"/>
                          <a:ea typeface="+mn-ea"/>
                          <a:cs typeface="+mn-cs"/>
                        </a:rPr>
                        <a:t>OpenFlow</a:t>
                      </a:r>
                      <a:r>
                        <a:rPr lang="en-US" sz="1400" b="0" kern="1200" dirty="0" smtClean="0">
                          <a:solidFill>
                            <a:schemeClr val="dk1"/>
                          </a:solidFill>
                          <a:effectLst/>
                          <a:latin typeface="+mn-lt"/>
                          <a:ea typeface="+mn-ea"/>
                          <a:cs typeface="+mn-cs"/>
                        </a:rPr>
                        <a:t>: A Standards Perspective</a:t>
                      </a:r>
                    </a:p>
                  </a:txBody>
                  <a:tcPr/>
                </a:tc>
                <a:tc>
                  <a:txBody>
                    <a:bodyPr/>
                    <a:lstStyle/>
                    <a:p>
                      <a:r>
                        <a:rPr lang="en-US" sz="1400" b="0" kern="1200" dirty="0" err="1" smtClean="0">
                          <a:solidFill>
                            <a:schemeClr val="dk1"/>
                          </a:solidFill>
                          <a:effectLst/>
                          <a:latin typeface="+mn-lt"/>
                          <a:ea typeface="+mn-ea"/>
                          <a:cs typeface="+mn-cs"/>
                        </a:rPr>
                        <a:t>Sujata</a:t>
                      </a:r>
                      <a:r>
                        <a:rPr lang="en-US" sz="1400" b="0" kern="1200" dirty="0" smtClean="0">
                          <a:solidFill>
                            <a:schemeClr val="dk1"/>
                          </a:solidFill>
                          <a:effectLst/>
                          <a:latin typeface="+mn-lt"/>
                          <a:ea typeface="+mn-ea"/>
                          <a:cs typeface="+mn-cs"/>
                        </a:rPr>
                        <a:t> Banerjee</a:t>
                      </a:r>
                    </a:p>
                    <a:p>
                      <a:r>
                        <a:rPr lang="en-US" sz="1400" b="0" kern="1200" dirty="0" err="1" smtClean="0">
                          <a:solidFill>
                            <a:schemeClr val="dk1"/>
                          </a:solidFill>
                          <a:effectLst/>
                          <a:latin typeface="+mn-lt"/>
                          <a:ea typeface="+mn-ea"/>
                          <a:cs typeface="+mn-cs"/>
                        </a:rPr>
                        <a:t>Puneet</a:t>
                      </a:r>
                      <a:r>
                        <a:rPr lang="en-US" sz="1400" b="0" kern="1200" dirty="0" smtClean="0">
                          <a:solidFill>
                            <a:schemeClr val="dk1"/>
                          </a:solidFill>
                          <a:effectLst/>
                          <a:latin typeface="+mn-lt"/>
                          <a:ea typeface="+mn-ea"/>
                          <a:cs typeface="+mn-cs"/>
                        </a:rPr>
                        <a:t> Sharma</a:t>
                      </a:r>
                    </a:p>
                    <a:p>
                      <a:r>
                        <a:rPr lang="en-US" sz="1400" b="0" kern="1200" dirty="0" smtClean="0">
                          <a:solidFill>
                            <a:schemeClr val="dk1"/>
                          </a:solidFill>
                          <a:effectLst/>
                          <a:latin typeface="+mn-lt"/>
                          <a:ea typeface="+mn-ea"/>
                          <a:cs typeface="+mn-cs"/>
                        </a:rPr>
                        <a:t>Jean </a:t>
                      </a:r>
                      <a:r>
                        <a:rPr lang="en-US" sz="1400" b="0" kern="1200" dirty="0" err="1" smtClean="0">
                          <a:solidFill>
                            <a:schemeClr val="dk1"/>
                          </a:solidFill>
                          <a:effectLst/>
                          <a:latin typeface="+mn-lt"/>
                          <a:ea typeface="+mn-ea"/>
                          <a:cs typeface="+mn-cs"/>
                        </a:rPr>
                        <a:t>Tourrihes</a:t>
                      </a:r>
                      <a:endParaRPr lang="en-US" sz="1400" b="0" kern="1200" dirty="0" smtClean="0">
                        <a:solidFill>
                          <a:schemeClr val="dk1"/>
                        </a:solidFill>
                        <a:effectLst/>
                        <a:latin typeface="+mn-lt"/>
                        <a:ea typeface="+mn-ea"/>
                        <a:cs typeface="+mn-cs"/>
                      </a:endParaRPr>
                    </a:p>
                    <a:p>
                      <a:r>
                        <a:rPr lang="en-US" sz="1400" b="0" kern="1200" dirty="0" smtClean="0">
                          <a:solidFill>
                            <a:schemeClr val="dk1"/>
                          </a:solidFill>
                          <a:effectLst/>
                          <a:latin typeface="+mn-lt"/>
                          <a:ea typeface="+mn-ea"/>
                          <a:cs typeface="+mn-cs"/>
                        </a:rPr>
                        <a:t>Justin Pettit</a:t>
                      </a:r>
                      <a:endParaRPr lang="en-US" sz="1400" b="0"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400" b="0" kern="1200" dirty="0" smtClean="0">
                          <a:solidFill>
                            <a:schemeClr val="dk1"/>
                          </a:solidFill>
                          <a:effectLst/>
                          <a:latin typeface="+mn-lt"/>
                          <a:ea typeface="+mn-ea"/>
                          <a:cs typeface="+mn-cs"/>
                        </a:rPr>
                        <a:t>HP Labs</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400" b="0" kern="1200" dirty="0" smtClean="0">
                          <a:solidFill>
                            <a:schemeClr val="dk1"/>
                          </a:solidFill>
                          <a:effectLst/>
                          <a:latin typeface="+mn-lt"/>
                          <a:ea typeface="+mn-ea"/>
                          <a:cs typeface="+mn-cs"/>
                        </a:rPr>
                        <a:t>VMware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0" kern="1200" dirty="0" smtClean="0">
                        <a:solidFill>
                          <a:schemeClr val="dk1"/>
                        </a:solidFill>
                        <a:effectLst/>
                        <a:latin typeface="+mn-lt"/>
                        <a:ea typeface="+mn-ea"/>
                        <a:cs typeface="+mn-cs"/>
                      </a:endParaRPr>
                    </a:p>
                    <a:p>
                      <a:endParaRPr lang="en-US" sz="1400" b="0"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400" b="0" kern="1200" dirty="0" err="1" smtClean="0">
                          <a:solidFill>
                            <a:schemeClr val="dk1"/>
                          </a:solidFill>
                          <a:effectLst/>
                          <a:latin typeface="+mn-lt"/>
                          <a:ea typeface="+mn-ea"/>
                          <a:cs typeface="+mn-cs"/>
                        </a:rPr>
                        <a:t>OpenFlow</a:t>
                      </a:r>
                      <a:r>
                        <a:rPr lang="en-US" sz="1400" b="0" kern="1200" baseline="0" dirty="0" smtClean="0">
                          <a:solidFill>
                            <a:schemeClr val="dk1"/>
                          </a:solidFill>
                          <a:effectLst/>
                          <a:latin typeface="+mn-lt"/>
                          <a:ea typeface="+mn-ea"/>
                          <a:cs typeface="+mn-cs"/>
                        </a:rPr>
                        <a:t> evolution</a:t>
                      </a:r>
                      <a:endParaRPr lang="en-US" sz="1400" b="0" kern="1200" dirty="0">
                        <a:solidFill>
                          <a:schemeClr val="dk1"/>
                        </a:solidFill>
                        <a:effectLst/>
                        <a:latin typeface="+mn-lt"/>
                        <a:ea typeface="+mn-ea"/>
                        <a:cs typeface="+mn-cs"/>
                      </a:endParaRPr>
                    </a:p>
                  </a:txBody>
                  <a:tcPr/>
                </a:tc>
              </a:tr>
              <a:tr h="637210">
                <a:tc>
                  <a:txBody>
                    <a:bodyPr/>
                    <a:lstStyle/>
                    <a:p>
                      <a:pPr marL="0" algn="l" defTabSz="914400" rtl="0" eaLnBrk="1" latinLnBrk="0" hangingPunct="1"/>
                      <a:r>
                        <a:rPr lang="en-US" sz="1400" b="0" kern="1200" dirty="0" smtClean="0">
                          <a:solidFill>
                            <a:schemeClr val="dk1"/>
                          </a:solidFill>
                          <a:effectLst/>
                          <a:latin typeface="+mn-lt"/>
                          <a:ea typeface="+mn-ea"/>
                          <a:cs typeface="+mn-cs"/>
                        </a:rPr>
                        <a:t>Team of Rivals: Aligning Technology &amp; Market Drivers in an Open-Source Standards</a:t>
                      </a:r>
                      <a:endParaRPr lang="en-US" sz="1400" b="0" kern="1200" dirty="0">
                        <a:solidFill>
                          <a:schemeClr val="dk1"/>
                        </a:solidFill>
                        <a:effectLst/>
                        <a:latin typeface="+mn-lt"/>
                        <a:ea typeface="+mn-ea"/>
                        <a:cs typeface="+mn-cs"/>
                      </a:endParaRPr>
                    </a:p>
                  </a:txBody>
                  <a:tcPr/>
                </a:tc>
                <a:tc>
                  <a:txBody>
                    <a:bodyPr/>
                    <a:lstStyle/>
                    <a:p>
                      <a:r>
                        <a:rPr lang="en-US" sz="1400" b="0" kern="1200" dirty="0" smtClean="0">
                          <a:solidFill>
                            <a:schemeClr val="dk1"/>
                          </a:solidFill>
                          <a:effectLst/>
                          <a:latin typeface="+mn-lt"/>
                          <a:ea typeface="+mn-ea"/>
                          <a:cs typeface="+mn-cs"/>
                        </a:rPr>
                        <a:t>Rick Bauer</a:t>
                      </a:r>
                    </a:p>
                    <a:p>
                      <a:r>
                        <a:rPr lang="en-US" sz="1400" b="0" kern="1200" dirty="0" smtClean="0">
                          <a:solidFill>
                            <a:schemeClr val="dk1"/>
                          </a:solidFill>
                          <a:effectLst/>
                          <a:latin typeface="+mn-lt"/>
                          <a:ea typeface="+mn-ea"/>
                          <a:cs typeface="+mn-cs"/>
                        </a:rPr>
                        <a:t>Ron Milford</a:t>
                      </a:r>
                    </a:p>
                    <a:p>
                      <a:r>
                        <a:rPr lang="en-US" sz="1400" b="0" kern="1200" dirty="0" smtClean="0">
                          <a:solidFill>
                            <a:schemeClr val="dk1"/>
                          </a:solidFill>
                          <a:effectLst/>
                          <a:latin typeface="+mn-lt"/>
                          <a:ea typeface="+mn-ea"/>
                          <a:cs typeface="+mn-cs"/>
                        </a:rPr>
                        <a:t>Li Zhen</a:t>
                      </a:r>
                      <a:endParaRPr lang="en-US" sz="1400" b="0" kern="1200" dirty="0">
                        <a:solidFill>
                          <a:schemeClr val="dk1"/>
                        </a:solidFill>
                        <a:effectLst/>
                        <a:latin typeface="+mn-lt"/>
                        <a:ea typeface="+mn-ea"/>
                        <a:cs typeface="+mn-cs"/>
                      </a:endParaRP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400" b="0" kern="1200" dirty="0" smtClean="0">
                          <a:solidFill>
                            <a:schemeClr val="dk1"/>
                          </a:solidFill>
                          <a:effectLst/>
                          <a:latin typeface="+mn-lt"/>
                          <a:ea typeface="+mn-ea"/>
                          <a:cs typeface="+mn-cs"/>
                        </a:rPr>
                        <a:t>ONF</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400" b="0" kern="1200" dirty="0" err="1" smtClean="0">
                          <a:solidFill>
                            <a:schemeClr val="dk1"/>
                          </a:solidFill>
                          <a:effectLst/>
                          <a:latin typeface="+mn-lt"/>
                          <a:ea typeface="+mn-ea"/>
                          <a:cs typeface="+mn-cs"/>
                        </a:rPr>
                        <a:t>InCNRTE</a:t>
                      </a:r>
                      <a:endParaRPr lang="en-US" sz="1400" b="0" kern="1200" dirty="0" smtClean="0">
                        <a:solidFill>
                          <a:schemeClr val="dk1"/>
                        </a:solidFill>
                        <a:effectLst/>
                        <a:latin typeface="+mn-lt"/>
                        <a:ea typeface="+mn-ea"/>
                        <a:cs typeface="+mn-cs"/>
                      </a:endParaRP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400" b="0" kern="1200" dirty="0" smtClean="0">
                          <a:solidFill>
                            <a:schemeClr val="dk1"/>
                          </a:solidFill>
                          <a:effectLst/>
                          <a:latin typeface="+mn-lt"/>
                          <a:ea typeface="+mn-ea"/>
                          <a:cs typeface="+mn-cs"/>
                        </a:rPr>
                        <a:t>BII</a:t>
                      </a: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sz="1400" b="0" kern="1200" dirty="0" smtClean="0">
                          <a:solidFill>
                            <a:schemeClr val="dk1"/>
                          </a:solidFill>
                          <a:effectLst/>
                          <a:latin typeface="+mn-lt"/>
                          <a:ea typeface="+mn-ea"/>
                          <a:cs typeface="+mn-cs"/>
                        </a:rPr>
                        <a:t>Testing programs</a:t>
                      </a:r>
                      <a:endParaRPr lang="en-US" sz="1400" b="0" kern="1200" dirty="0">
                        <a:solidFill>
                          <a:schemeClr val="dk1"/>
                        </a:solidFill>
                        <a:effectLst/>
                        <a:latin typeface="+mn-lt"/>
                        <a:ea typeface="+mn-ea"/>
                        <a:cs typeface="+mn-cs"/>
                      </a:endParaRPr>
                    </a:p>
                  </a:txBody>
                  <a:tcPr/>
                </a:tc>
              </a:tr>
              <a:tr h="4513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dk1"/>
                          </a:solidFill>
                          <a:effectLst/>
                          <a:latin typeface="+mn-lt"/>
                          <a:ea typeface="+mn-ea"/>
                          <a:cs typeface="+mn-cs"/>
                        </a:rPr>
                        <a:t>Network Functions Virtualization in Home Networks: A Test Lab Perspective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dk1"/>
                          </a:solidFill>
                          <a:effectLst/>
                          <a:latin typeface="+mn-lt"/>
                          <a:ea typeface="+mn-ea"/>
                          <a:cs typeface="+mn-cs"/>
                        </a:rPr>
                        <a:t>Marion Dillon</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dk1"/>
                          </a:solidFill>
                          <a:effectLst/>
                          <a:latin typeface="+mn-lt"/>
                          <a:ea typeface="+mn-ea"/>
                          <a:cs typeface="+mn-cs"/>
                        </a:rPr>
                        <a:t>Winter</a:t>
                      </a:r>
                      <a:endParaRPr lang="en-US" sz="1400" b="0" dirty="0"/>
                    </a:p>
                  </a:txBody>
                  <a:tcPr/>
                </a:tc>
                <a:tc>
                  <a:txBody>
                    <a:bodyPr/>
                    <a:lstStyle/>
                    <a:p>
                      <a:pPr marL="285750" indent="-285750">
                        <a:buFont typeface="Arial" pitchFamily="34" charset="0"/>
                        <a:buChar char="•"/>
                      </a:pPr>
                      <a:r>
                        <a:rPr lang="en-US" sz="1400" b="0" kern="1200" dirty="0" smtClean="0">
                          <a:solidFill>
                            <a:schemeClr val="dk1"/>
                          </a:solidFill>
                          <a:effectLst/>
                          <a:latin typeface="+mn-lt"/>
                          <a:ea typeface="+mn-ea"/>
                          <a:cs typeface="+mn-cs"/>
                        </a:rPr>
                        <a:t>Timothy </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400" b="0" kern="1200" dirty="0" smtClean="0">
                          <a:solidFill>
                            <a:schemeClr val="dk1"/>
                          </a:solidFill>
                          <a:effectLst/>
                          <a:latin typeface="+mn-lt"/>
                          <a:ea typeface="+mn-ea"/>
                          <a:cs typeface="+mn-cs"/>
                        </a:rPr>
                        <a:t>UNH/IOL</a:t>
                      </a: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400" b="0" kern="1200" dirty="0" smtClean="0">
                          <a:solidFill>
                            <a:schemeClr val="dk1"/>
                          </a:solidFill>
                          <a:effectLst/>
                          <a:latin typeface="+mn-lt"/>
                          <a:ea typeface="+mn-ea"/>
                          <a:cs typeface="+mn-cs"/>
                        </a:rPr>
                        <a:t>NFV for home networking</a:t>
                      </a:r>
                      <a:endParaRPr lang="en-US" sz="1400" b="0" kern="1200" dirty="0">
                        <a:solidFill>
                          <a:schemeClr val="dk1"/>
                        </a:solidFill>
                        <a:effectLst/>
                        <a:latin typeface="+mn-lt"/>
                        <a:ea typeface="+mn-ea"/>
                        <a:cs typeface="+mn-cs"/>
                      </a:endParaRPr>
                    </a:p>
                  </a:txBody>
                  <a:tcPr/>
                </a:tc>
              </a:tr>
              <a:tr h="4513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dk1"/>
                          </a:solidFill>
                          <a:effectLst/>
                          <a:latin typeface="+mn-lt"/>
                          <a:ea typeface="+mn-ea"/>
                          <a:cs typeface="+mn-cs"/>
                        </a:rPr>
                        <a:t>Service Function Chaining: Network Service Header</a:t>
                      </a:r>
                    </a:p>
                  </a:txBody>
                  <a:tcPr/>
                </a:tc>
                <a:tc>
                  <a:txBody>
                    <a:bodyPr/>
                    <a:lstStyle/>
                    <a:p>
                      <a:r>
                        <a:rPr lang="en-US" sz="1400" b="0" kern="1200" dirty="0" smtClean="0">
                          <a:solidFill>
                            <a:schemeClr val="dk1"/>
                          </a:solidFill>
                          <a:effectLst/>
                          <a:latin typeface="+mn-lt"/>
                          <a:ea typeface="+mn-ea"/>
                          <a:cs typeface="+mn-cs"/>
                        </a:rPr>
                        <a:t>Paul Quinn, Jim </a:t>
                      </a:r>
                      <a:r>
                        <a:rPr lang="en-US" sz="1400" b="0" kern="1200" dirty="0" err="1" smtClean="0">
                          <a:solidFill>
                            <a:schemeClr val="dk1"/>
                          </a:solidFill>
                          <a:effectLst/>
                          <a:latin typeface="+mn-lt"/>
                          <a:ea typeface="+mn-ea"/>
                          <a:cs typeface="+mn-cs"/>
                        </a:rPr>
                        <a:t>Guichard</a:t>
                      </a:r>
                      <a:endParaRPr lang="en-US" sz="1400" b="0" kern="1200" dirty="0">
                        <a:solidFill>
                          <a:schemeClr val="dk1"/>
                        </a:solidFill>
                        <a:effectLst/>
                        <a:latin typeface="+mn-lt"/>
                        <a:ea typeface="+mn-ea"/>
                        <a:cs typeface="+mn-cs"/>
                      </a:endParaRP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400" b="0" kern="1200" dirty="0" smtClean="0">
                          <a:solidFill>
                            <a:schemeClr val="dk1"/>
                          </a:solidFill>
                          <a:effectLst/>
                          <a:latin typeface="+mn-lt"/>
                          <a:ea typeface="+mn-ea"/>
                          <a:cs typeface="+mn-cs"/>
                        </a:rPr>
                        <a:t>Cisco</a:t>
                      </a: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sz="1400" b="0" kern="1200" dirty="0" smtClean="0">
                          <a:solidFill>
                            <a:schemeClr val="dk1"/>
                          </a:solidFill>
                          <a:effectLst/>
                          <a:latin typeface="+mn-lt"/>
                          <a:ea typeface="+mn-ea"/>
                          <a:cs typeface="+mn-cs"/>
                        </a:rPr>
                        <a:t>Service</a:t>
                      </a:r>
                      <a:r>
                        <a:rPr lang="en-US" altLang="zh-TW" sz="1400" b="0" kern="1200" baseline="0" dirty="0" smtClean="0">
                          <a:solidFill>
                            <a:schemeClr val="dk1"/>
                          </a:solidFill>
                          <a:effectLst/>
                          <a:latin typeface="+mn-lt"/>
                          <a:ea typeface="+mn-ea"/>
                          <a:cs typeface="+mn-cs"/>
                        </a:rPr>
                        <a:t> c</a:t>
                      </a:r>
                      <a:r>
                        <a:rPr lang="en-US" altLang="zh-TW" sz="1400" b="0" kern="1200" dirty="0" smtClean="0">
                          <a:solidFill>
                            <a:schemeClr val="dk1"/>
                          </a:solidFill>
                          <a:effectLst/>
                          <a:latin typeface="+mn-lt"/>
                          <a:ea typeface="+mn-ea"/>
                          <a:cs typeface="+mn-cs"/>
                        </a:rPr>
                        <a:t>haining by NSH</a:t>
                      </a:r>
                      <a:endParaRPr lang="en-US" sz="1400" b="0" kern="1200" dirty="0">
                        <a:solidFill>
                          <a:schemeClr val="dk1"/>
                        </a:solidFill>
                        <a:effectLst/>
                        <a:latin typeface="+mn-lt"/>
                        <a:ea typeface="+mn-ea"/>
                        <a:cs typeface="+mn-cs"/>
                      </a:endParaRPr>
                    </a:p>
                  </a:txBody>
                  <a:tcPr/>
                </a:tc>
              </a:tr>
              <a:tr h="2124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dk1"/>
                          </a:solidFill>
                          <a:effectLst/>
                          <a:latin typeface="+mn-lt"/>
                          <a:ea typeface="+mn-ea"/>
                          <a:cs typeface="+mn-cs"/>
                        </a:rPr>
                        <a:t>When Open Source Meets Network Control Planes</a:t>
                      </a:r>
                    </a:p>
                  </a:txBody>
                  <a:tcPr/>
                </a:tc>
                <a:tc>
                  <a:txBody>
                    <a:bodyPr/>
                    <a:lstStyle/>
                    <a:p>
                      <a:r>
                        <a:rPr lang="en-US" sz="1400" b="0" kern="1200" dirty="0" smtClean="0">
                          <a:solidFill>
                            <a:schemeClr val="dk1"/>
                          </a:solidFill>
                          <a:effectLst/>
                          <a:latin typeface="+mn-lt"/>
                          <a:ea typeface="+mn-ea"/>
                          <a:cs typeface="+mn-cs"/>
                        </a:rPr>
                        <a:t>Christian </a:t>
                      </a:r>
                      <a:r>
                        <a:rPr lang="en-US" sz="1400" b="0" kern="1200" dirty="0" err="1" smtClean="0">
                          <a:solidFill>
                            <a:schemeClr val="dk1"/>
                          </a:solidFill>
                          <a:effectLst/>
                          <a:latin typeface="+mn-lt"/>
                          <a:ea typeface="+mn-ea"/>
                          <a:cs typeface="+mn-cs"/>
                        </a:rPr>
                        <a:t>Esteve</a:t>
                      </a:r>
                      <a:r>
                        <a:rPr lang="en-US" sz="1400" b="0" kern="1200" dirty="0" smtClean="0">
                          <a:solidFill>
                            <a:schemeClr val="dk1"/>
                          </a:solidFill>
                          <a:effectLst/>
                          <a:latin typeface="+mn-lt"/>
                          <a:ea typeface="+mn-ea"/>
                          <a:cs typeface="+mn-cs"/>
                        </a:rPr>
                        <a:t> Rothenberg</a:t>
                      </a:r>
                    </a:p>
                    <a:p>
                      <a:r>
                        <a:rPr lang="en-US" sz="1400" b="0" kern="1200" dirty="0" smtClean="0">
                          <a:solidFill>
                            <a:schemeClr val="dk1"/>
                          </a:solidFill>
                          <a:effectLst/>
                          <a:latin typeface="+mn-lt"/>
                          <a:ea typeface="+mn-ea"/>
                          <a:cs typeface="+mn-cs"/>
                        </a:rPr>
                        <a:t>Roy Chua</a:t>
                      </a:r>
                    </a:p>
                    <a:p>
                      <a:r>
                        <a:rPr lang="en-US" sz="1400" b="0" kern="1200" dirty="0" smtClean="0">
                          <a:solidFill>
                            <a:schemeClr val="dk1"/>
                          </a:solidFill>
                          <a:effectLst/>
                          <a:latin typeface="+mn-lt"/>
                          <a:ea typeface="+mn-ea"/>
                          <a:cs typeface="+mn-cs"/>
                        </a:rPr>
                        <a:t>Josh Bailey</a:t>
                      </a:r>
                    </a:p>
                    <a:p>
                      <a:r>
                        <a:rPr lang="en-US" sz="1400" b="0" kern="1200" dirty="0" smtClean="0">
                          <a:solidFill>
                            <a:schemeClr val="dk1"/>
                          </a:solidFill>
                          <a:effectLst/>
                          <a:latin typeface="+mn-lt"/>
                          <a:ea typeface="+mn-ea"/>
                          <a:cs typeface="+mn-cs"/>
                        </a:rPr>
                        <a:t>Martin Winter</a:t>
                      </a:r>
                    </a:p>
                    <a:p>
                      <a:r>
                        <a:rPr lang="en-US" sz="1400" b="0" kern="1200" dirty="0" smtClean="0">
                          <a:solidFill>
                            <a:schemeClr val="dk1"/>
                          </a:solidFill>
                          <a:effectLst/>
                          <a:latin typeface="+mn-lt"/>
                          <a:ea typeface="+mn-ea"/>
                          <a:cs typeface="+mn-cs"/>
                        </a:rPr>
                        <a:t>Carlos Correa</a:t>
                      </a:r>
                    </a:p>
                    <a:p>
                      <a:r>
                        <a:rPr lang="en-US" sz="1400" b="0" kern="1200" dirty="0" smtClean="0">
                          <a:solidFill>
                            <a:schemeClr val="dk1"/>
                          </a:solidFill>
                          <a:effectLst/>
                          <a:latin typeface="+mn-lt"/>
                          <a:ea typeface="+mn-ea"/>
                          <a:cs typeface="+mn-cs"/>
                        </a:rPr>
                        <a:t>Sidney C. de </a:t>
                      </a:r>
                      <a:r>
                        <a:rPr lang="en-US" sz="1400" b="0" kern="1200" dirty="0" err="1" smtClean="0">
                          <a:solidFill>
                            <a:schemeClr val="dk1"/>
                          </a:solidFill>
                          <a:effectLst/>
                          <a:latin typeface="+mn-lt"/>
                          <a:ea typeface="+mn-ea"/>
                          <a:cs typeface="+mn-cs"/>
                        </a:rPr>
                        <a:t>Lucena</a:t>
                      </a:r>
                      <a:endParaRPr lang="en-US" sz="1400" b="0" kern="1200" dirty="0" smtClean="0">
                        <a:solidFill>
                          <a:schemeClr val="dk1"/>
                        </a:solidFill>
                        <a:effectLst/>
                        <a:latin typeface="+mn-lt"/>
                        <a:ea typeface="+mn-ea"/>
                        <a:cs typeface="+mn-cs"/>
                      </a:endParaRPr>
                    </a:p>
                    <a:p>
                      <a:r>
                        <a:rPr lang="en-US" sz="1400" b="0" kern="1200" dirty="0" smtClean="0">
                          <a:solidFill>
                            <a:schemeClr val="dk1"/>
                          </a:solidFill>
                          <a:effectLst/>
                          <a:latin typeface="+mn-lt"/>
                          <a:ea typeface="+mn-ea"/>
                          <a:cs typeface="+mn-cs"/>
                        </a:rPr>
                        <a:t>Marcos </a:t>
                      </a:r>
                      <a:r>
                        <a:rPr lang="en-US" sz="1400" b="0" kern="1200" dirty="0" err="1" smtClean="0">
                          <a:solidFill>
                            <a:schemeClr val="dk1"/>
                          </a:solidFill>
                          <a:effectLst/>
                          <a:latin typeface="+mn-lt"/>
                          <a:ea typeface="+mn-ea"/>
                          <a:cs typeface="+mn-cs"/>
                        </a:rPr>
                        <a:t>Rogério</a:t>
                      </a:r>
                      <a:r>
                        <a:rPr lang="en-US" sz="1400" b="0" kern="1200" dirty="0" smtClean="0">
                          <a:solidFill>
                            <a:schemeClr val="dk1"/>
                          </a:solidFill>
                          <a:effectLst/>
                          <a:latin typeface="+mn-lt"/>
                          <a:ea typeface="+mn-ea"/>
                          <a:cs typeface="+mn-cs"/>
                        </a:rPr>
                        <a:t> Salvador</a:t>
                      </a:r>
                      <a:endParaRPr lang="en-US" sz="1400" b="0" dirty="0"/>
                    </a:p>
                  </a:txBody>
                  <a:tcPr/>
                </a:tc>
                <a:tc>
                  <a:txBody>
                    <a:bodyPr/>
                    <a:lstStyle/>
                    <a:p>
                      <a:pPr marL="285750" indent="-285750">
                        <a:buFont typeface="Arial" pitchFamily="34" charset="0"/>
                        <a:buChar char="•"/>
                      </a:pPr>
                      <a:r>
                        <a:rPr lang="en-US" sz="1400" kern="1200" dirty="0" smtClean="0">
                          <a:solidFill>
                            <a:schemeClr val="dk1"/>
                          </a:solidFill>
                          <a:effectLst/>
                          <a:latin typeface="+mn-lt"/>
                          <a:ea typeface="+mn-ea"/>
                          <a:cs typeface="+mn-cs"/>
                        </a:rPr>
                        <a:t>UNICAMP </a:t>
                      </a:r>
                    </a:p>
                    <a:p>
                      <a:pPr marL="285750" indent="-285750">
                        <a:buFont typeface="Arial" pitchFamily="34" charset="0"/>
                        <a:buChar char="•"/>
                      </a:pPr>
                      <a:r>
                        <a:rPr lang="en-US" sz="1400" b="0" kern="1200" dirty="0" err="1" smtClean="0">
                          <a:solidFill>
                            <a:schemeClr val="dk1"/>
                          </a:solidFill>
                          <a:effectLst/>
                          <a:latin typeface="+mn-lt"/>
                          <a:ea typeface="+mn-ea"/>
                          <a:cs typeface="+mn-cs"/>
                        </a:rPr>
                        <a:t>SDNCentral</a:t>
                      </a:r>
                      <a:r>
                        <a:rPr lang="en-US" sz="1400" b="0" kern="1200" dirty="0" smtClean="0">
                          <a:solidFill>
                            <a:schemeClr val="dk1"/>
                          </a:solidFill>
                          <a:effectLst/>
                          <a:latin typeface="+mn-lt"/>
                          <a:ea typeface="+mn-ea"/>
                          <a:cs typeface="+mn-cs"/>
                        </a:rPr>
                        <a:t> Google</a:t>
                      </a:r>
                    </a:p>
                    <a:p>
                      <a:pPr marL="285750" indent="-285750">
                        <a:buFont typeface="Arial" pitchFamily="34" charset="0"/>
                        <a:buChar char="•"/>
                      </a:pPr>
                      <a:r>
                        <a:rPr lang="en-US" sz="1400" b="0" kern="1200" dirty="0" err="1" smtClean="0">
                          <a:solidFill>
                            <a:schemeClr val="dk1"/>
                          </a:solidFill>
                          <a:effectLst/>
                          <a:latin typeface="+mn-lt"/>
                          <a:ea typeface="+mn-ea"/>
                          <a:cs typeface="+mn-cs"/>
                        </a:rPr>
                        <a:t>NetDEF</a:t>
                      </a:r>
                      <a:endParaRPr lang="en-US" sz="1400" b="0" kern="1200" dirty="0" smtClean="0">
                        <a:solidFill>
                          <a:schemeClr val="dk1"/>
                        </a:solidFill>
                        <a:effectLst/>
                        <a:latin typeface="+mn-lt"/>
                        <a:ea typeface="+mn-ea"/>
                        <a:cs typeface="+mn-cs"/>
                      </a:endParaRP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400" b="0" kern="1200" dirty="0" smtClean="0">
                          <a:solidFill>
                            <a:schemeClr val="dk1"/>
                          </a:solidFill>
                          <a:effectLst/>
                          <a:latin typeface="+mn-lt"/>
                          <a:ea typeface="+mn-ea"/>
                          <a:cs typeface="+mn-cs"/>
                        </a:rPr>
                        <a:t>UFF </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400" b="0" kern="1200" dirty="0" smtClean="0">
                          <a:solidFill>
                            <a:schemeClr val="dk1"/>
                          </a:solidFill>
                          <a:effectLst/>
                          <a:latin typeface="+mn-lt"/>
                          <a:ea typeface="+mn-ea"/>
                          <a:cs typeface="+mn-cs"/>
                        </a:rPr>
                        <a:t>UNIRIO </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400" b="0" kern="1200" dirty="0" smtClean="0">
                          <a:solidFill>
                            <a:schemeClr val="dk1"/>
                          </a:solidFill>
                          <a:effectLst/>
                          <a:latin typeface="+mn-lt"/>
                          <a:ea typeface="+mn-ea"/>
                          <a:cs typeface="+mn-cs"/>
                        </a:rPr>
                        <a:t>Lenovo Innovation Center</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400" b="0" kern="1200" dirty="0" smtClean="0">
                          <a:solidFill>
                            <a:schemeClr val="dk1"/>
                          </a:solidFill>
                          <a:effectLst/>
                          <a:latin typeface="+mn-lt"/>
                          <a:ea typeface="+mn-ea"/>
                          <a:cs typeface="+mn-cs"/>
                        </a:rPr>
                        <a:t>Brocade</a:t>
                      </a:r>
                      <a:endParaRPr lang="en-US" sz="1400" b="0"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sz="1400" b="0" kern="1200" dirty="0" smtClean="0">
                          <a:solidFill>
                            <a:schemeClr val="dk1"/>
                          </a:solidFill>
                          <a:effectLst/>
                          <a:latin typeface="+mn-lt"/>
                          <a:ea typeface="+mn-ea"/>
                          <a:cs typeface="+mn-cs"/>
                        </a:rPr>
                        <a:t>Open source resources,</a:t>
                      </a:r>
                      <a:r>
                        <a:rPr lang="en-US" altLang="zh-TW" sz="1400" b="0" kern="1200" baseline="0" dirty="0" smtClean="0">
                          <a:solidFill>
                            <a:schemeClr val="dk1"/>
                          </a:solidFill>
                          <a:effectLst/>
                          <a:latin typeface="+mn-lt"/>
                          <a:ea typeface="+mn-ea"/>
                          <a:cs typeface="+mn-cs"/>
                        </a:rPr>
                        <a:t> APIs, and a case study </a:t>
                      </a:r>
                      <a:r>
                        <a:rPr lang="en-US" altLang="zh-TW" sz="1400" b="0" kern="1200" dirty="0" err="1" smtClean="0">
                          <a:solidFill>
                            <a:schemeClr val="dk1"/>
                          </a:solidFill>
                          <a:effectLst/>
                          <a:latin typeface="+mn-lt"/>
                          <a:ea typeface="+mn-ea"/>
                          <a:cs typeface="+mn-cs"/>
                        </a:rPr>
                        <a:t>RouteFlow</a:t>
                      </a:r>
                      <a:endParaRPr lang="en-US" sz="1400" b="0" kern="1200" dirty="0">
                        <a:solidFill>
                          <a:schemeClr val="dk1"/>
                        </a:solidFill>
                        <a:effectLst/>
                        <a:latin typeface="+mn-lt"/>
                        <a:ea typeface="+mn-ea"/>
                        <a:cs typeface="+mn-cs"/>
                      </a:endParaRPr>
                    </a:p>
                  </a:txBody>
                  <a:tcPr/>
                </a:tc>
              </a:tr>
            </a:tbl>
          </a:graphicData>
        </a:graphic>
      </p:graphicFrame>
      <p:sp>
        <p:nvSpPr>
          <p:cNvPr id="4" name="Slide Number Placeholder 3"/>
          <p:cNvSpPr>
            <a:spLocks noGrp="1"/>
          </p:cNvSpPr>
          <p:nvPr>
            <p:ph type="sldNum" sz="quarter" idx="12"/>
          </p:nvPr>
        </p:nvSpPr>
        <p:spPr/>
        <p:txBody>
          <a:bodyPr/>
          <a:lstStyle/>
          <a:p>
            <a:fld id="{73DA0BB7-265A-403C-9275-D587AB510EDC}" type="slidenum">
              <a:rPr lang="zh-TW" altLang="en-US" smtClean="0"/>
              <a:t>23</a:t>
            </a:fld>
            <a:endParaRPr lang="zh-TW" altLang="en-US"/>
          </a:p>
        </p:txBody>
      </p:sp>
    </p:spTree>
    <p:extLst>
      <p:ext uri="{BB962C8B-B14F-4D97-AF65-F5344CB8AC3E}">
        <p14:creationId xmlns:p14="http://schemas.microsoft.com/office/powerpoint/2010/main" val="24627178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489815"/>
            <a:ext cx="8472518" cy="863908"/>
          </a:xfrm>
        </p:spPr>
        <p:txBody>
          <a:bodyPr/>
          <a:lstStyle/>
          <a:p>
            <a:r>
              <a:rPr lang="en-US" altLang="zh-TW" sz="2600" b="1" dirty="0" smtClean="0">
                <a:solidFill>
                  <a:schemeClr val="accent1">
                    <a:lumMod val="75000"/>
                  </a:schemeClr>
                </a:solidFill>
              </a:rPr>
              <a:t>Multi-Path Routing for Failures and Congestion (1/2)</a:t>
            </a:r>
            <a:r>
              <a:rPr lang="en-US" altLang="zh-TW" sz="2800" b="1" dirty="0" smtClean="0">
                <a:solidFill>
                  <a:schemeClr val="accent1">
                    <a:lumMod val="75000"/>
                  </a:schemeClr>
                </a:solidFill>
              </a:rPr>
              <a:t/>
            </a:r>
            <a:br>
              <a:rPr lang="en-US" altLang="zh-TW" sz="2800" b="1" dirty="0" smtClean="0">
                <a:solidFill>
                  <a:schemeClr val="accent1">
                    <a:lumMod val="75000"/>
                  </a:schemeClr>
                </a:solidFill>
              </a:rPr>
            </a:br>
            <a:r>
              <a:rPr lang="en-US" altLang="zh-TW" sz="2400" b="1" dirty="0" smtClean="0">
                <a:solidFill>
                  <a:schemeClr val="accent1">
                    <a:lumMod val="75000"/>
                  </a:schemeClr>
                </a:solidFill>
              </a:rPr>
              <a:t>Fast Failover</a:t>
            </a:r>
            <a:endParaRPr lang="zh-TW" altLang="en-US" sz="2400" b="1" dirty="0">
              <a:solidFill>
                <a:schemeClr val="accent1">
                  <a:lumMod val="75000"/>
                </a:schemeClr>
              </a:solidFill>
            </a:endParaRPr>
          </a:p>
        </p:txBody>
      </p:sp>
      <p:sp>
        <p:nvSpPr>
          <p:cNvPr id="3" name="內容版面配置區 2"/>
          <p:cNvSpPr>
            <a:spLocks noGrp="1"/>
          </p:cNvSpPr>
          <p:nvPr>
            <p:ph idx="1"/>
          </p:nvPr>
        </p:nvSpPr>
        <p:spPr>
          <a:xfrm>
            <a:off x="323528" y="1212172"/>
            <a:ext cx="8606190" cy="1520625"/>
          </a:xfrm>
        </p:spPr>
        <p:txBody>
          <a:bodyPr/>
          <a:lstStyle/>
          <a:p>
            <a:r>
              <a:rPr lang="en-US" altLang="zh-TW" sz="2400" dirty="0" smtClean="0"/>
              <a:t>Computing multiple paths for each pair of subnets</a:t>
            </a:r>
          </a:p>
          <a:p>
            <a:r>
              <a:rPr lang="en-US" altLang="zh-TW" sz="2400" dirty="0"/>
              <a:t>I</a:t>
            </a:r>
            <a:r>
              <a:rPr lang="en-US" altLang="zh-TW" sz="2400" dirty="0" smtClean="0"/>
              <a:t>nstalling flow and group entries </a:t>
            </a:r>
            <a:r>
              <a:rPr lang="en-US" altLang="zh-TW" sz="2400" dirty="0"/>
              <a:t>p</a:t>
            </a:r>
            <a:r>
              <a:rPr lang="en-US" altLang="zh-TW" sz="2400" dirty="0" smtClean="0"/>
              <a:t>roactively </a:t>
            </a:r>
          </a:p>
          <a:p>
            <a:pPr lvl="1"/>
            <a:r>
              <a:rPr lang="en-US" altLang="zh-TW" sz="2000" dirty="0" smtClean="0"/>
              <a:t>“fast failover” group entry </a:t>
            </a:r>
            <a:endParaRPr lang="zh-TW" altLang="en-US" sz="2000" dirty="0"/>
          </a:p>
        </p:txBody>
      </p:sp>
      <p:sp>
        <p:nvSpPr>
          <p:cNvPr id="4" name="投影片編號版面配置區 3"/>
          <p:cNvSpPr>
            <a:spLocks noGrp="1"/>
          </p:cNvSpPr>
          <p:nvPr>
            <p:ph type="sldNum" sz="quarter" idx="12"/>
          </p:nvPr>
        </p:nvSpPr>
        <p:spPr>
          <a:xfrm>
            <a:off x="8469348" y="5931162"/>
            <a:ext cx="685776" cy="365125"/>
          </a:xfrm>
        </p:spPr>
        <p:txBody>
          <a:bodyPr/>
          <a:lstStyle/>
          <a:p>
            <a:fld id="{73DA0BB7-265A-403C-9275-D587AB510EDC}" type="slidenum">
              <a:rPr lang="zh-TW" altLang="en-US" smtClean="0"/>
              <a:t>24</a:t>
            </a:fld>
            <a:endParaRPr lang="zh-TW" altLang="en-US"/>
          </a:p>
        </p:txBody>
      </p:sp>
      <p:graphicFrame>
        <p:nvGraphicFramePr>
          <p:cNvPr id="35" name="物件 34"/>
          <p:cNvGraphicFramePr>
            <a:graphicFrameLocks noChangeAspect="1"/>
          </p:cNvGraphicFramePr>
          <p:nvPr>
            <p:extLst>
              <p:ext uri="{D42A27DB-BD31-4B8C-83A1-F6EECF244321}">
                <p14:modId xmlns:p14="http://schemas.microsoft.com/office/powerpoint/2010/main" val="4117471205"/>
              </p:ext>
            </p:extLst>
          </p:nvPr>
        </p:nvGraphicFramePr>
        <p:xfrm>
          <a:off x="1212552" y="3004963"/>
          <a:ext cx="6527800" cy="1509713"/>
        </p:xfrm>
        <a:graphic>
          <a:graphicData uri="http://schemas.openxmlformats.org/presentationml/2006/ole">
            <mc:AlternateContent xmlns:mc="http://schemas.openxmlformats.org/markup-compatibility/2006">
              <mc:Choice xmlns:v="urn:schemas-microsoft-com:vml" Requires="v">
                <p:oleObj spid="_x0000_s1196" name="Visio" r:id="rId4" imgW="6527492" imgH="1509840" progId="Visio.Drawing.11">
                  <p:embed/>
                </p:oleObj>
              </mc:Choice>
              <mc:Fallback>
                <p:oleObj name="Visio" r:id="rId4" imgW="6527492" imgH="1509840" progId="Visio.Drawing.11">
                  <p:embed/>
                  <p:pic>
                    <p:nvPicPr>
                      <p:cNvPr id="0" name=""/>
                      <p:cNvPicPr/>
                      <p:nvPr/>
                    </p:nvPicPr>
                    <p:blipFill>
                      <a:blip r:embed="rId5"/>
                      <a:stretch>
                        <a:fillRect/>
                      </a:stretch>
                    </p:blipFill>
                    <p:spPr>
                      <a:xfrm>
                        <a:off x="1212552" y="3004963"/>
                        <a:ext cx="6527800" cy="1509713"/>
                      </a:xfrm>
                      <a:prstGeom prst="rect">
                        <a:avLst/>
                      </a:prstGeom>
                    </p:spPr>
                  </p:pic>
                </p:oleObj>
              </mc:Fallback>
            </mc:AlternateContent>
          </a:graphicData>
        </a:graphic>
      </p:graphicFrame>
      <p:sp>
        <p:nvSpPr>
          <p:cNvPr id="36" name="手繪多邊形 35"/>
          <p:cNvSpPr/>
          <p:nvPr/>
        </p:nvSpPr>
        <p:spPr>
          <a:xfrm>
            <a:off x="1698244" y="3674014"/>
            <a:ext cx="5394036" cy="627093"/>
          </a:xfrm>
          <a:custGeom>
            <a:avLst/>
            <a:gdLst>
              <a:gd name="connsiteX0" fmla="*/ 0 w 5394036"/>
              <a:gd name="connsiteY0" fmla="*/ 64655 h 627093"/>
              <a:gd name="connsiteX1" fmla="*/ 1413163 w 5394036"/>
              <a:gd name="connsiteY1" fmla="*/ 508000 h 627093"/>
              <a:gd name="connsiteX2" fmla="*/ 3426691 w 5394036"/>
              <a:gd name="connsiteY2" fmla="*/ 591127 h 627093"/>
              <a:gd name="connsiteX3" fmla="*/ 5394036 w 5394036"/>
              <a:gd name="connsiteY3" fmla="*/ 0 h 627093"/>
            </a:gdLst>
            <a:ahLst/>
            <a:cxnLst>
              <a:cxn ang="0">
                <a:pos x="connsiteX0" y="connsiteY0"/>
              </a:cxn>
              <a:cxn ang="0">
                <a:pos x="connsiteX1" y="connsiteY1"/>
              </a:cxn>
              <a:cxn ang="0">
                <a:pos x="connsiteX2" y="connsiteY2"/>
              </a:cxn>
              <a:cxn ang="0">
                <a:pos x="connsiteX3" y="connsiteY3"/>
              </a:cxn>
            </a:cxnLst>
            <a:rect l="l" t="t" r="r" b="b"/>
            <a:pathLst>
              <a:path w="5394036" h="627093">
                <a:moveTo>
                  <a:pt x="0" y="64655"/>
                </a:moveTo>
                <a:cubicBezTo>
                  <a:pt x="421024" y="242455"/>
                  <a:pt x="842048" y="420255"/>
                  <a:pt x="1413163" y="508000"/>
                </a:cubicBezTo>
                <a:cubicBezTo>
                  <a:pt x="1984278" y="595745"/>
                  <a:pt x="2763212" y="675794"/>
                  <a:pt x="3426691" y="591127"/>
                </a:cubicBezTo>
                <a:cubicBezTo>
                  <a:pt x="4090170" y="506460"/>
                  <a:pt x="4742103" y="253230"/>
                  <a:pt x="5394036" y="0"/>
                </a:cubicBezTo>
              </a:path>
            </a:pathLst>
          </a:custGeom>
          <a:ln>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TW" altLang="en-US"/>
          </a:p>
        </p:txBody>
      </p:sp>
      <p:sp>
        <p:nvSpPr>
          <p:cNvPr id="37" name="手繪多邊形 36"/>
          <p:cNvSpPr/>
          <p:nvPr/>
        </p:nvSpPr>
        <p:spPr>
          <a:xfrm>
            <a:off x="1679771" y="2467294"/>
            <a:ext cx="5292436" cy="1206720"/>
          </a:xfrm>
          <a:custGeom>
            <a:avLst/>
            <a:gdLst>
              <a:gd name="connsiteX0" fmla="*/ 0 w 5292436"/>
              <a:gd name="connsiteY0" fmla="*/ 1206720 h 1206720"/>
              <a:gd name="connsiteX1" fmla="*/ 1348509 w 5292436"/>
              <a:gd name="connsiteY1" fmla="*/ 320029 h 1206720"/>
              <a:gd name="connsiteX2" fmla="*/ 2918691 w 5292436"/>
              <a:gd name="connsiteY2" fmla="*/ 15229 h 1206720"/>
              <a:gd name="connsiteX3" fmla="*/ 4073236 w 5292436"/>
              <a:gd name="connsiteY3" fmla="*/ 144538 h 1206720"/>
              <a:gd name="connsiteX4" fmla="*/ 5292436 w 5292436"/>
              <a:gd name="connsiteY4" fmla="*/ 975811 h 120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436" h="1206720">
                <a:moveTo>
                  <a:pt x="0" y="1206720"/>
                </a:moveTo>
                <a:cubicBezTo>
                  <a:pt x="431030" y="862665"/>
                  <a:pt x="862061" y="518611"/>
                  <a:pt x="1348509" y="320029"/>
                </a:cubicBezTo>
                <a:cubicBezTo>
                  <a:pt x="1834958" y="121447"/>
                  <a:pt x="2464570" y="44477"/>
                  <a:pt x="2918691" y="15229"/>
                </a:cubicBezTo>
                <a:cubicBezTo>
                  <a:pt x="3372812" y="-14019"/>
                  <a:pt x="3677612" y="-15559"/>
                  <a:pt x="4073236" y="144538"/>
                </a:cubicBezTo>
                <a:cubicBezTo>
                  <a:pt x="4468860" y="304635"/>
                  <a:pt x="4880648" y="640223"/>
                  <a:pt x="5292436" y="975811"/>
                </a:cubicBezTo>
              </a:path>
            </a:pathLst>
          </a:custGeom>
          <a:noFill/>
          <a:ln>
            <a:solidFill>
              <a:srgbClr val="FFC00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手繪多邊形 37"/>
          <p:cNvSpPr/>
          <p:nvPr/>
        </p:nvSpPr>
        <p:spPr>
          <a:xfrm>
            <a:off x="3370025" y="2965840"/>
            <a:ext cx="3500582" cy="1142283"/>
          </a:xfrm>
          <a:custGeom>
            <a:avLst/>
            <a:gdLst>
              <a:gd name="connsiteX0" fmla="*/ 0 w 3500582"/>
              <a:gd name="connsiteY0" fmla="*/ 1142283 h 1142283"/>
              <a:gd name="connsiteX1" fmla="*/ 452582 w 3500582"/>
              <a:gd name="connsiteY1" fmla="*/ 227883 h 1142283"/>
              <a:gd name="connsiteX2" fmla="*/ 1597891 w 3500582"/>
              <a:gd name="connsiteY2" fmla="*/ 15447 h 1142283"/>
              <a:gd name="connsiteX3" fmla="*/ 3500582 w 3500582"/>
              <a:gd name="connsiteY3" fmla="*/ 532683 h 1142283"/>
            </a:gdLst>
            <a:ahLst/>
            <a:cxnLst>
              <a:cxn ang="0">
                <a:pos x="connsiteX0" y="connsiteY0"/>
              </a:cxn>
              <a:cxn ang="0">
                <a:pos x="connsiteX1" y="connsiteY1"/>
              </a:cxn>
              <a:cxn ang="0">
                <a:pos x="connsiteX2" y="connsiteY2"/>
              </a:cxn>
              <a:cxn ang="0">
                <a:pos x="connsiteX3" y="connsiteY3"/>
              </a:cxn>
            </a:cxnLst>
            <a:rect l="l" t="t" r="r" b="b"/>
            <a:pathLst>
              <a:path w="3500582" h="1142283">
                <a:moveTo>
                  <a:pt x="0" y="1142283"/>
                </a:moveTo>
                <a:cubicBezTo>
                  <a:pt x="93133" y="778986"/>
                  <a:pt x="186267" y="415689"/>
                  <a:pt x="452582" y="227883"/>
                </a:cubicBezTo>
                <a:cubicBezTo>
                  <a:pt x="718897" y="40077"/>
                  <a:pt x="1089891" y="-35353"/>
                  <a:pt x="1597891" y="15447"/>
                </a:cubicBezTo>
                <a:cubicBezTo>
                  <a:pt x="2105891" y="66247"/>
                  <a:pt x="2803236" y="299465"/>
                  <a:pt x="3500582" y="532683"/>
                </a:cubicBezTo>
              </a:path>
            </a:pathLst>
          </a:custGeom>
          <a:noFill/>
          <a:ln>
            <a:solidFill>
              <a:srgbClr val="92D05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手繪多邊形 38"/>
          <p:cNvSpPr/>
          <p:nvPr/>
        </p:nvSpPr>
        <p:spPr>
          <a:xfrm>
            <a:off x="5787891" y="3869059"/>
            <a:ext cx="1736437" cy="1201974"/>
          </a:xfrm>
          <a:custGeom>
            <a:avLst/>
            <a:gdLst>
              <a:gd name="connsiteX0" fmla="*/ 0 w 1736437"/>
              <a:gd name="connsiteY0" fmla="*/ 757382 h 1201974"/>
              <a:gd name="connsiteX1" fmla="*/ 517237 w 1736437"/>
              <a:gd name="connsiteY1" fmla="*/ 1163782 h 1201974"/>
              <a:gd name="connsiteX2" fmla="*/ 1366982 w 1736437"/>
              <a:gd name="connsiteY2" fmla="*/ 1052945 h 1201974"/>
              <a:gd name="connsiteX3" fmla="*/ 1736437 w 1736437"/>
              <a:gd name="connsiteY3" fmla="*/ 0 h 1201974"/>
            </a:gdLst>
            <a:ahLst/>
            <a:cxnLst>
              <a:cxn ang="0">
                <a:pos x="connsiteX0" y="connsiteY0"/>
              </a:cxn>
              <a:cxn ang="0">
                <a:pos x="connsiteX1" y="connsiteY1"/>
              </a:cxn>
              <a:cxn ang="0">
                <a:pos x="connsiteX2" y="connsiteY2"/>
              </a:cxn>
              <a:cxn ang="0">
                <a:pos x="connsiteX3" y="connsiteY3"/>
              </a:cxn>
            </a:cxnLst>
            <a:rect l="l" t="t" r="r" b="b"/>
            <a:pathLst>
              <a:path w="1736437" h="1201974">
                <a:moveTo>
                  <a:pt x="0" y="757382"/>
                </a:moveTo>
                <a:cubicBezTo>
                  <a:pt x="144703" y="935951"/>
                  <a:pt x="289407" y="1114521"/>
                  <a:pt x="517237" y="1163782"/>
                </a:cubicBezTo>
                <a:cubicBezTo>
                  <a:pt x="745067" y="1213043"/>
                  <a:pt x="1163782" y="1246909"/>
                  <a:pt x="1366982" y="1052945"/>
                </a:cubicBezTo>
                <a:cubicBezTo>
                  <a:pt x="1570182" y="858981"/>
                  <a:pt x="1653309" y="429490"/>
                  <a:pt x="1736437" y="0"/>
                </a:cubicBezTo>
              </a:path>
            </a:pathLst>
          </a:custGeom>
          <a:noFill/>
          <a:ln>
            <a:solidFill>
              <a:srgbClr val="00B0F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p:cNvSpPr txBox="1"/>
          <p:nvPr/>
        </p:nvSpPr>
        <p:spPr>
          <a:xfrm>
            <a:off x="4007676" y="3855346"/>
            <a:ext cx="625492" cy="369332"/>
          </a:xfrm>
          <a:prstGeom prst="rect">
            <a:avLst/>
          </a:prstGeom>
          <a:noFill/>
        </p:spPr>
        <p:txBody>
          <a:bodyPr wrap="none" rtlCol="0">
            <a:spAutoFit/>
          </a:bodyPr>
          <a:lstStyle/>
          <a:p>
            <a:r>
              <a:rPr lang="en-US" altLang="zh-TW" i="1" dirty="0" err="1" smtClean="0">
                <a:solidFill>
                  <a:schemeClr val="accent3"/>
                </a:solidFill>
                <a:latin typeface="Times New Roman" panose="02020603050405020304" pitchFamily="18" charset="0"/>
                <a:cs typeface="Times New Roman" panose="02020603050405020304" pitchFamily="18" charset="0"/>
              </a:rPr>
              <a:t>AP</a:t>
            </a:r>
            <a:r>
              <a:rPr lang="en-US" altLang="zh-TW" i="1" baseline="-25000" dirty="0" err="1" smtClean="0">
                <a:solidFill>
                  <a:schemeClr val="accent3"/>
                </a:solidFill>
                <a:latin typeface="Times New Roman" panose="02020603050405020304" pitchFamily="18" charset="0"/>
                <a:cs typeface="Times New Roman" panose="02020603050405020304" pitchFamily="18" charset="0"/>
              </a:rPr>
              <a:t>ad</a:t>
            </a:r>
            <a:endParaRPr lang="zh-TW" altLang="en-US" i="1" dirty="0">
              <a:solidFill>
                <a:schemeClr val="accent3"/>
              </a:solidFill>
              <a:latin typeface="Times New Roman" panose="02020603050405020304" pitchFamily="18" charset="0"/>
              <a:cs typeface="Times New Roman" panose="02020603050405020304" pitchFamily="18" charset="0"/>
            </a:endParaRPr>
          </a:p>
        </p:txBody>
      </p:sp>
      <p:sp>
        <p:nvSpPr>
          <p:cNvPr id="41" name="文字方塊 40"/>
          <p:cNvSpPr txBox="1"/>
          <p:nvPr/>
        </p:nvSpPr>
        <p:spPr>
          <a:xfrm>
            <a:off x="2087240" y="2487194"/>
            <a:ext cx="620683" cy="369332"/>
          </a:xfrm>
          <a:prstGeom prst="rect">
            <a:avLst/>
          </a:prstGeom>
          <a:noFill/>
        </p:spPr>
        <p:txBody>
          <a:bodyPr wrap="none" rtlCol="0">
            <a:spAutoFit/>
          </a:bodyPr>
          <a:lstStyle/>
          <a:p>
            <a:r>
              <a:rPr lang="en-US" altLang="zh-TW" i="1" dirty="0" err="1">
                <a:solidFill>
                  <a:schemeClr val="accent2"/>
                </a:solidFill>
                <a:latin typeface="Times New Roman" panose="02020603050405020304" pitchFamily="18" charset="0"/>
                <a:cs typeface="Times New Roman" panose="02020603050405020304" pitchFamily="18" charset="0"/>
              </a:rPr>
              <a:t>B</a:t>
            </a:r>
            <a:r>
              <a:rPr lang="en-US" altLang="zh-TW" i="1" dirty="0" err="1" smtClean="0">
                <a:solidFill>
                  <a:schemeClr val="accent2"/>
                </a:solidFill>
                <a:latin typeface="Times New Roman" panose="02020603050405020304" pitchFamily="18" charset="0"/>
                <a:cs typeface="Times New Roman" panose="02020603050405020304" pitchFamily="18" charset="0"/>
              </a:rPr>
              <a:t>P</a:t>
            </a:r>
            <a:r>
              <a:rPr lang="en-US" altLang="zh-TW" i="1" baseline="-25000" dirty="0" err="1" smtClean="0">
                <a:solidFill>
                  <a:schemeClr val="accent2"/>
                </a:solidFill>
                <a:latin typeface="Times New Roman" panose="02020603050405020304" pitchFamily="18" charset="0"/>
                <a:cs typeface="Times New Roman" panose="02020603050405020304" pitchFamily="18" charset="0"/>
              </a:rPr>
              <a:t>ad</a:t>
            </a:r>
            <a:endParaRPr lang="zh-TW" altLang="en-US" i="1" dirty="0">
              <a:solidFill>
                <a:schemeClr val="accent2"/>
              </a:solidFill>
              <a:latin typeface="Times New Roman" panose="02020603050405020304" pitchFamily="18" charset="0"/>
              <a:cs typeface="Times New Roman" panose="02020603050405020304" pitchFamily="18" charset="0"/>
            </a:endParaRPr>
          </a:p>
        </p:txBody>
      </p:sp>
      <p:sp>
        <p:nvSpPr>
          <p:cNvPr id="42" name="文字方塊 41"/>
          <p:cNvSpPr txBox="1"/>
          <p:nvPr/>
        </p:nvSpPr>
        <p:spPr>
          <a:xfrm>
            <a:off x="3167360" y="2856526"/>
            <a:ext cx="620683" cy="369332"/>
          </a:xfrm>
          <a:prstGeom prst="rect">
            <a:avLst/>
          </a:prstGeom>
          <a:noFill/>
        </p:spPr>
        <p:txBody>
          <a:bodyPr wrap="none" rtlCol="0">
            <a:spAutoFit/>
          </a:bodyPr>
          <a:lstStyle/>
          <a:p>
            <a:r>
              <a:rPr lang="en-US" altLang="zh-TW" i="1" dirty="0" err="1" smtClean="0">
                <a:solidFill>
                  <a:schemeClr val="accent4"/>
                </a:solidFill>
                <a:latin typeface="Times New Roman" panose="02020603050405020304" pitchFamily="18" charset="0"/>
                <a:cs typeface="Times New Roman" panose="02020603050405020304" pitchFamily="18" charset="0"/>
              </a:rPr>
              <a:t>BP</a:t>
            </a:r>
            <a:r>
              <a:rPr lang="en-US" altLang="zh-TW" i="1" baseline="-25000" dirty="0" err="1">
                <a:solidFill>
                  <a:schemeClr val="accent4"/>
                </a:solidFill>
                <a:latin typeface="Times New Roman" panose="02020603050405020304" pitchFamily="18" charset="0"/>
                <a:cs typeface="Times New Roman" panose="02020603050405020304" pitchFamily="18" charset="0"/>
              </a:rPr>
              <a:t>b</a:t>
            </a:r>
            <a:r>
              <a:rPr lang="en-US" altLang="zh-TW" i="1" baseline="-25000" dirty="0" err="1" smtClean="0">
                <a:solidFill>
                  <a:schemeClr val="accent4"/>
                </a:solidFill>
                <a:latin typeface="Times New Roman" panose="02020603050405020304" pitchFamily="18" charset="0"/>
                <a:cs typeface="Times New Roman" panose="02020603050405020304" pitchFamily="18" charset="0"/>
              </a:rPr>
              <a:t>d</a:t>
            </a:r>
            <a:endParaRPr lang="zh-TW" altLang="en-US" i="1" dirty="0">
              <a:solidFill>
                <a:schemeClr val="accent4"/>
              </a:solidFill>
              <a:latin typeface="Times New Roman" panose="02020603050405020304" pitchFamily="18" charset="0"/>
              <a:cs typeface="Times New Roman" panose="02020603050405020304" pitchFamily="18" charset="0"/>
            </a:endParaRPr>
          </a:p>
        </p:txBody>
      </p:sp>
      <p:sp>
        <p:nvSpPr>
          <p:cNvPr id="43" name="文字方塊 42"/>
          <p:cNvSpPr txBox="1"/>
          <p:nvPr/>
        </p:nvSpPr>
        <p:spPr>
          <a:xfrm>
            <a:off x="6335596" y="4651855"/>
            <a:ext cx="612668" cy="369332"/>
          </a:xfrm>
          <a:prstGeom prst="rect">
            <a:avLst/>
          </a:prstGeom>
          <a:noFill/>
        </p:spPr>
        <p:txBody>
          <a:bodyPr wrap="none" rtlCol="0">
            <a:spAutoFit/>
          </a:bodyPr>
          <a:lstStyle/>
          <a:p>
            <a:r>
              <a:rPr lang="en-US" altLang="zh-TW" i="1" dirty="0" err="1" smtClean="0">
                <a:solidFill>
                  <a:srgbClr val="00B0F0"/>
                </a:solidFill>
                <a:latin typeface="Times New Roman" panose="02020603050405020304" pitchFamily="18" charset="0"/>
                <a:cs typeface="Times New Roman" panose="02020603050405020304" pitchFamily="18" charset="0"/>
              </a:rPr>
              <a:t>BP</a:t>
            </a:r>
            <a:r>
              <a:rPr lang="en-US" altLang="zh-TW" i="1" baseline="-25000" dirty="0" err="1" smtClean="0">
                <a:solidFill>
                  <a:srgbClr val="00B0F0"/>
                </a:solidFill>
                <a:latin typeface="Times New Roman" panose="02020603050405020304" pitchFamily="18" charset="0"/>
                <a:cs typeface="Times New Roman" panose="02020603050405020304" pitchFamily="18" charset="0"/>
              </a:rPr>
              <a:t>cd</a:t>
            </a:r>
            <a:endParaRPr lang="zh-TW" altLang="en-US" i="1" dirty="0">
              <a:solidFill>
                <a:srgbClr val="00B0F0"/>
              </a:solidFill>
              <a:latin typeface="Times New Roman" panose="02020603050405020304" pitchFamily="18" charset="0"/>
              <a:cs typeface="Times New Roman" panose="02020603050405020304" pitchFamily="18" charset="0"/>
            </a:endParaRPr>
          </a:p>
        </p:txBody>
      </p:sp>
      <p:sp>
        <p:nvSpPr>
          <p:cNvPr id="44" name="流程圖: 程序 43"/>
          <p:cNvSpPr/>
          <p:nvPr/>
        </p:nvSpPr>
        <p:spPr>
          <a:xfrm>
            <a:off x="935112" y="3004963"/>
            <a:ext cx="864096" cy="36193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Times New Roman" panose="02020603050405020304" pitchFamily="18" charset="0"/>
                <a:cs typeface="Times New Roman" panose="02020603050405020304" pitchFamily="18" charset="0"/>
              </a:rPr>
              <a:t>packet</a:t>
            </a:r>
            <a:endParaRPr lang="zh-TW" altLang="en-US" dirty="0">
              <a:latin typeface="Times New Roman" panose="02020603050405020304" pitchFamily="18" charset="0"/>
              <a:cs typeface="Times New Roman" panose="02020603050405020304" pitchFamily="18" charset="0"/>
            </a:endParaRPr>
          </a:p>
        </p:txBody>
      </p:sp>
      <p:sp>
        <p:nvSpPr>
          <p:cNvPr id="45" name="爆炸 1 44"/>
          <p:cNvSpPr/>
          <p:nvPr/>
        </p:nvSpPr>
        <p:spPr>
          <a:xfrm>
            <a:off x="4139952" y="4108123"/>
            <a:ext cx="648072" cy="409008"/>
          </a:xfrm>
          <a:prstGeom prst="irregularSeal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46" name="文字方塊 45"/>
          <p:cNvSpPr txBox="1"/>
          <p:nvPr/>
        </p:nvSpPr>
        <p:spPr>
          <a:xfrm>
            <a:off x="1763688" y="3581027"/>
            <a:ext cx="562975"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port1</a:t>
            </a:r>
            <a:endParaRPr lang="zh-TW" altLang="en-US" sz="1400" dirty="0">
              <a:latin typeface="Times New Roman" panose="02020603050405020304" pitchFamily="18" charset="0"/>
              <a:cs typeface="Times New Roman" panose="02020603050405020304" pitchFamily="18" charset="0"/>
            </a:endParaRPr>
          </a:p>
        </p:txBody>
      </p:sp>
      <p:sp>
        <p:nvSpPr>
          <p:cNvPr id="47" name="文字方塊 46"/>
          <p:cNvSpPr txBox="1"/>
          <p:nvPr/>
        </p:nvSpPr>
        <p:spPr>
          <a:xfrm>
            <a:off x="3614937" y="4013075"/>
            <a:ext cx="562975"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port1</a:t>
            </a:r>
            <a:endParaRPr lang="zh-TW" altLang="en-US" sz="1400" dirty="0">
              <a:latin typeface="Times New Roman" panose="02020603050405020304" pitchFamily="18" charset="0"/>
              <a:cs typeface="Times New Roman" panose="02020603050405020304" pitchFamily="18" charset="0"/>
            </a:endParaRPr>
          </a:p>
        </p:txBody>
      </p:sp>
      <p:sp>
        <p:nvSpPr>
          <p:cNvPr id="48" name="文字方塊 47"/>
          <p:cNvSpPr txBox="1"/>
          <p:nvPr/>
        </p:nvSpPr>
        <p:spPr>
          <a:xfrm>
            <a:off x="5559153" y="3921322"/>
            <a:ext cx="562975"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port1</a:t>
            </a:r>
            <a:endParaRPr lang="zh-TW" altLang="en-US" sz="1400" dirty="0">
              <a:latin typeface="Times New Roman" panose="02020603050405020304" pitchFamily="18" charset="0"/>
              <a:cs typeface="Times New Roman" panose="02020603050405020304" pitchFamily="18" charset="0"/>
            </a:endParaRPr>
          </a:p>
        </p:txBody>
      </p:sp>
      <p:sp>
        <p:nvSpPr>
          <p:cNvPr id="49" name="文字方塊 48"/>
          <p:cNvSpPr txBox="1"/>
          <p:nvPr/>
        </p:nvSpPr>
        <p:spPr>
          <a:xfrm>
            <a:off x="1526705" y="3365003"/>
            <a:ext cx="562975"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port2</a:t>
            </a:r>
            <a:endParaRPr lang="zh-TW" altLang="en-US" sz="1400" dirty="0">
              <a:latin typeface="Times New Roman" panose="02020603050405020304" pitchFamily="18" charset="0"/>
              <a:cs typeface="Times New Roman" panose="02020603050405020304" pitchFamily="18" charset="0"/>
            </a:endParaRPr>
          </a:p>
        </p:txBody>
      </p:sp>
      <p:sp>
        <p:nvSpPr>
          <p:cNvPr id="50" name="文字方塊 49"/>
          <p:cNvSpPr txBox="1"/>
          <p:nvPr/>
        </p:nvSpPr>
        <p:spPr>
          <a:xfrm>
            <a:off x="3059832" y="3705298"/>
            <a:ext cx="562975"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port2</a:t>
            </a:r>
            <a:endParaRPr lang="zh-TW" altLang="en-US" sz="1400" dirty="0">
              <a:latin typeface="Times New Roman" panose="02020603050405020304" pitchFamily="18" charset="0"/>
              <a:cs typeface="Times New Roman" panose="02020603050405020304" pitchFamily="18" charset="0"/>
            </a:endParaRPr>
          </a:p>
        </p:txBody>
      </p:sp>
      <p:sp>
        <p:nvSpPr>
          <p:cNvPr id="51" name="文字方塊 50"/>
          <p:cNvSpPr txBox="1"/>
          <p:nvPr/>
        </p:nvSpPr>
        <p:spPr>
          <a:xfrm>
            <a:off x="5559153" y="4353370"/>
            <a:ext cx="562975"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port2</a:t>
            </a:r>
            <a:endParaRPr lang="zh-TW" altLang="en-US" sz="1400" dirty="0">
              <a:latin typeface="Times New Roman" panose="02020603050405020304" pitchFamily="18" charset="0"/>
              <a:cs typeface="Times New Roman" panose="02020603050405020304" pitchFamily="18" charset="0"/>
            </a:endParaRPr>
          </a:p>
        </p:txBody>
      </p:sp>
      <p:cxnSp>
        <p:nvCxnSpPr>
          <p:cNvPr id="52" name="直線接點 51"/>
          <p:cNvCxnSpPr>
            <a:stCxn id="59" idx="1"/>
          </p:cNvCxnSpPr>
          <p:nvPr/>
        </p:nvCxnSpPr>
        <p:spPr>
          <a:xfrm flipH="1">
            <a:off x="7524329" y="2827652"/>
            <a:ext cx="51535" cy="691239"/>
          </a:xfrm>
          <a:prstGeom prst="line">
            <a:avLst/>
          </a:prstGeom>
        </p:spPr>
        <p:style>
          <a:lnRef idx="1">
            <a:schemeClr val="dk1"/>
          </a:lnRef>
          <a:fillRef idx="0">
            <a:schemeClr val="dk1"/>
          </a:fillRef>
          <a:effectRef idx="0">
            <a:schemeClr val="dk1"/>
          </a:effectRef>
          <a:fontRef idx="minor">
            <a:schemeClr val="tx1"/>
          </a:fontRef>
        </p:style>
      </p:cxnSp>
      <p:graphicFrame>
        <p:nvGraphicFramePr>
          <p:cNvPr id="53" name="表格 52"/>
          <p:cNvGraphicFramePr>
            <a:graphicFrameLocks noGrp="1"/>
          </p:cNvGraphicFramePr>
          <p:nvPr>
            <p:extLst>
              <p:ext uri="{D42A27DB-BD31-4B8C-83A1-F6EECF244321}">
                <p14:modId xmlns:p14="http://schemas.microsoft.com/office/powerpoint/2010/main" val="1494697435"/>
              </p:ext>
            </p:extLst>
          </p:nvPr>
        </p:nvGraphicFramePr>
        <p:xfrm>
          <a:off x="998990" y="4461918"/>
          <a:ext cx="2204858" cy="453648"/>
        </p:xfrm>
        <a:graphic>
          <a:graphicData uri="http://schemas.openxmlformats.org/drawingml/2006/table">
            <a:tbl>
              <a:tblPr firstRow="1" bandRow="1">
                <a:tableStyleId>{5940675A-B579-460E-94D1-54222C63F5DA}</a:tableStyleId>
              </a:tblPr>
              <a:tblGrid>
                <a:gridCol w="1195336"/>
                <a:gridCol w="1009522"/>
              </a:tblGrid>
              <a:tr h="453648">
                <a:tc>
                  <a:txBody>
                    <a:bodyPr/>
                    <a:lstStyle/>
                    <a:p>
                      <a:r>
                        <a:rPr lang="en-US" altLang="zh-TW" dirty="0" smtClean="0">
                          <a:latin typeface="Times New Roman" panose="02020603050405020304" pitchFamily="18" charset="0"/>
                          <a:cs typeface="Times New Roman" panose="02020603050405020304" pitchFamily="18" charset="0"/>
                        </a:rPr>
                        <a:t>IP/mask</a:t>
                      </a:r>
                      <a:endParaRPr lang="zh-TW" altLang="en-US"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TW" dirty="0" smtClean="0">
                          <a:solidFill>
                            <a:schemeClr val="tx1"/>
                          </a:solidFill>
                          <a:latin typeface="Times New Roman" panose="02020603050405020304" pitchFamily="18" charset="0"/>
                          <a:cs typeface="Times New Roman" panose="02020603050405020304" pitchFamily="18" charset="0"/>
                        </a:rPr>
                        <a:t>Group1</a:t>
                      </a:r>
                      <a:endParaRPr lang="zh-TW" altLang="en-US" dirty="0">
                        <a:solidFill>
                          <a:schemeClr val="tx1"/>
                        </a:solidFill>
                        <a:latin typeface="Times New Roman" panose="02020603050405020304" pitchFamily="18" charset="0"/>
                        <a:cs typeface="Times New Roman" panose="02020603050405020304" pitchFamily="18" charset="0"/>
                      </a:endParaRPr>
                    </a:p>
                  </a:txBody>
                  <a:tcPr/>
                </a:tc>
              </a:tr>
            </a:tbl>
          </a:graphicData>
        </a:graphic>
      </p:graphicFrame>
      <p:sp>
        <p:nvSpPr>
          <p:cNvPr id="54" name="文字方塊 53"/>
          <p:cNvSpPr txBox="1"/>
          <p:nvPr/>
        </p:nvSpPr>
        <p:spPr>
          <a:xfrm>
            <a:off x="1197109" y="4130930"/>
            <a:ext cx="805774"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Match</a:t>
            </a:r>
            <a:r>
              <a:rPr lang="zh-TW" altLang="en-US" sz="1600" dirty="0" smtClean="0">
                <a:latin typeface="Times New Roman" panose="02020603050405020304" pitchFamily="18" charset="0"/>
                <a:cs typeface="Times New Roman" panose="02020603050405020304" pitchFamily="18" charset="0"/>
              </a:rPr>
              <a:t>     </a:t>
            </a:r>
            <a:endParaRPr lang="zh-TW" altLang="en-US" dirty="0">
              <a:latin typeface="Times New Roman" panose="02020603050405020304" pitchFamily="18" charset="0"/>
              <a:cs typeface="Times New Roman" panose="02020603050405020304" pitchFamily="18" charset="0"/>
            </a:endParaRPr>
          </a:p>
        </p:txBody>
      </p:sp>
      <p:graphicFrame>
        <p:nvGraphicFramePr>
          <p:cNvPr id="55" name="表格 54"/>
          <p:cNvGraphicFramePr>
            <a:graphicFrameLocks noGrp="1"/>
          </p:cNvGraphicFramePr>
          <p:nvPr>
            <p:extLst>
              <p:ext uri="{D42A27DB-BD31-4B8C-83A1-F6EECF244321}">
                <p14:modId xmlns:p14="http://schemas.microsoft.com/office/powerpoint/2010/main" val="1935331551"/>
              </p:ext>
            </p:extLst>
          </p:nvPr>
        </p:nvGraphicFramePr>
        <p:xfrm>
          <a:off x="1913339" y="5264806"/>
          <a:ext cx="4026813" cy="370840"/>
        </p:xfrm>
        <a:graphic>
          <a:graphicData uri="http://schemas.openxmlformats.org/drawingml/2006/table">
            <a:tbl>
              <a:tblPr firstRow="1" bandRow="1">
                <a:tableStyleId>{5940675A-B579-460E-94D1-54222C63F5DA}</a:tableStyleId>
              </a:tblPr>
              <a:tblGrid>
                <a:gridCol w="482370"/>
                <a:gridCol w="1373724"/>
                <a:gridCol w="2170719"/>
              </a:tblGrid>
              <a:tr h="370840">
                <a:tc>
                  <a:txBody>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fast failover</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Output 1,</a:t>
                      </a:r>
                      <a:r>
                        <a:rPr lang="en-US" altLang="zh-TW" baseline="0"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Output</a:t>
                      </a:r>
                      <a:r>
                        <a:rPr lang="en-US" altLang="zh-TW" baseline="0" dirty="0" smtClean="0">
                          <a:latin typeface="Times New Roman" panose="02020603050405020304" pitchFamily="18" charset="0"/>
                          <a:cs typeface="Times New Roman" panose="02020603050405020304" pitchFamily="18" charset="0"/>
                        </a:rPr>
                        <a:t> 2</a:t>
                      </a:r>
                      <a:endParaRPr lang="zh-TW" altLang="en-US" dirty="0">
                        <a:latin typeface="Times New Roman" panose="02020603050405020304" pitchFamily="18" charset="0"/>
                        <a:cs typeface="Times New Roman" panose="02020603050405020304" pitchFamily="18" charset="0"/>
                      </a:endParaRPr>
                    </a:p>
                  </a:txBody>
                  <a:tcPr/>
                </a:tc>
              </a:tr>
            </a:tbl>
          </a:graphicData>
        </a:graphic>
      </p:graphicFrame>
      <p:sp>
        <p:nvSpPr>
          <p:cNvPr id="56" name="文字方塊 55"/>
          <p:cNvSpPr txBox="1"/>
          <p:nvPr/>
        </p:nvSpPr>
        <p:spPr>
          <a:xfrm>
            <a:off x="1895795" y="4906274"/>
            <a:ext cx="3828333" cy="369332"/>
          </a:xfrm>
          <a:prstGeom prst="rect">
            <a:avLst/>
          </a:prstGeom>
          <a:noFill/>
        </p:spPr>
        <p:txBody>
          <a:bodyPr wrap="square" rtlCol="0">
            <a:spAutoFit/>
          </a:bodyPr>
          <a:lstStyle/>
          <a:p>
            <a:r>
              <a:rPr lang="en-US" altLang="zh-TW" dirty="0" err="1" smtClean="0">
                <a:latin typeface="Times New Roman" panose="02020603050405020304" pitchFamily="18" charset="0"/>
                <a:cs typeface="Times New Roman" panose="02020603050405020304" pitchFamily="18" charset="0"/>
              </a:rPr>
              <a:t>Gid</a:t>
            </a:r>
            <a:r>
              <a:rPr lang="en-US" altLang="zh-TW" dirty="0" smtClean="0">
                <a:latin typeface="Times New Roman" panose="02020603050405020304" pitchFamily="18" charset="0"/>
                <a:cs typeface="Times New Roman" panose="02020603050405020304" pitchFamily="18" charset="0"/>
              </a:rPr>
              <a:t>         Type               Action buckets</a:t>
            </a:r>
            <a:endParaRPr lang="zh-TW" altLang="en-US" dirty="0">
              <a:latin typeface="Times New Roman" panose="02020603050405020304" pitchFamily="18" charset="0"/>
              <a:cs typeface="Times New Roman" panose="02020603050405020304" pitchFamily="18" charset="0"/>
            </a:endParaRPr>
          </a:p>
        </p:txBody>
      </p:sp>
      <p:sp>
        <p:nvSpPr>
          <p:cNvPr id="57" name="橢圓 56"/>
          <p:cNvSpPr/>
          <p:nvPr/>
        </p:nvSpPr>
        <p:spPr>
          <a:xfrm>
            <a:off x="3788043" y="5275606"/>
            <a:ext cx="999981"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p:cNvSpPr/>
          <p:nvPr/>
        </p:nvSpPr>
        <p:spPr>
          <a:xfrm>
            <a:off x="4788024" y="5275606"/>
            <a:ext cx="936104" cy="36004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雲朵形 58"/>
          <p:cNvSpPr/>
          <p:nvPr/>
        </p:nvSpPr>
        <p:spPr>
          <a:xfrm>
            <a:off x="6948264" y="2076080"/>
            <a:ext cx="1255199" cy="75237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400" dirty="0" smtClean="0">
                <a:latin typeface="Times New Roman" panose="02020603050405020304" pitchFamily="18" charset="0"/>
                <a:cs typeface="Times New Roman" panose="02020603050405020304" pitchFamily="18" charset="0"/>
              </a:rPr>
              <a:t>IP/mask</a:t>
            </a:r>
            <a:endParaRPr lang="zh-TW" altLang="en-US" sz="3600" dirty="0">
              <a:latin typeface="Times New Roman" panose="02020603050405020304" pitchFamily="18" charset="0"/>
              <a:cs typeface="Times New Roman" panose="02020603050405020304" pitchFamily="18" charset="0"/>
            </a:endParaRPr>
          </a:p>
        </p:txBody>
      </p:sp>
      <p:sp>
        <p:nvSpPr>
          <p:cNvPr id="60" name="文字方塊 59"/>
          <p:cNvSpPr txBox="1"/>
          <p:nvPr/>
        </p:nvSpPr>
        <p:spPr>
          <a:xfrm>
            <a:off x="2167213" y="4133058"/>
            <a:ext cx="1081420"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Instruction</a:t>
            </a:r>
            <a:r>
              <a:rPr lang="zh-TW" altLang="en-US" sz="1600" dirty="0" smtClean="0">
                <a:latin typeface="Times New Roman" panose="02020603050405020304" pitchFamily="18" charset="0"/>
                <a:cs typeface="Times New Roman" panose="02020603050405020304" pitchFamily="18" charset="0"/>
              </a:rPr>
              <a:t>     </a:t>
            </a:r>
            <a:endParaRPr lang="zh-TW" altLang="en-US" dirty="0">
              <a:latin typeface="Times New Roman" panose="02020603050405020304" pitchFamily="18" charset="0"/>
              <a:cs typeface="Times New Roman" panose="02020603050405020304" pitchFamily="18" charset="0"/>
            </a:endParaRPr>
          </a:p>
        </p:txBody>
      </p:sp>
      <p:sp>
        <p:nvSpPr>
          <p:cNvPr id="5" name="文字方塊 4"/>
          <p:cNvSpPr txBox="1"/>
          <p:nvPr/>
        </p:nvSpPr>
        <p:spPr>
          <a:xfrm>
            <a:off x="271828" y="6004023"/>
            <a:ext cx="7736247" cy="523220"/>
          </a:xfrm>
          <a:prstGeom prst="rect">
            <a:avLst/>
          </a:prstGeom>
          <a:noFill/>
        </p:spPr>
        <p:txBody>
          <a:bodyPr wrap="square" rtlCol="0">
            <a:spAutoFit/>
          </a:bodyPr>
          <a:lstStyle/>
          <a:p>
            <a:r>
              <a:rPr lang="en-US" altLang="zh-TW" sz="1400" dirty="0" smtClean="0"/>
              <a:t>Y. D. Lin, H. Y. Deng, C. R. Hsu, C. C. Liao, Y. C. Lai, “Fast failover and switchover for link </a:t>
            </a:r>
          </a:p>
          <a:p>
            <a:r>
              <a:rPr lang="en-US" altLang="zh-TW" sz="1400" dirty="0"/>
              <a:t>f</a:t>
            </a:r>
            <a:r>
              <a:rPr lang="en-US" altLang="zh-TW" sz="1400" dirty="0" smtClean="0"/>
              <a:t>ailures and congestion in software </a:t>
            </a:r>
            <a:r>
              <a:rPr lang="en-US" altLang="zh-TW" sz="1400" dirty="0"/>
              <a:t>d</a:t>
            </a:r>
            <a:r>
              <a:rPr lang="en-US" altLang="zh-TW" sz="1400" dirty="0" smtClean="0"/>
              <a:t>efined </a:t>
            </a:r>
            <a:r>
              <a:rPr lang="en-US" altLang="zh-TW" sz="1400" dirty="0"/>
              <a:t>n</a:t>
            </a:r>
            <a:r>
              <a:rPr lang="en-US" altLang="zh-TW" sz="1400" dirty="0" smtClean="0"/>
              <a:t>etworks,” IEEE ICC, May 2016.</a:t>
            </a:r>
            <a:endParaRPr lang="en-US" altLang="zh-TW" sz="1400" dirty="0"/>
          </a:p>
        </p:txBody>
      </p:sp>
    </p:spTree>
    <p:extLst>
      <p:ext uri="{BB962C8B-B14F-4D97-AF65-F5344CB8AC3E}">
        <p14:creationId xmlns:p14="http://schemas.microsoft.com/office/powerpoint/2010/main" val="181264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37" presetClass="path" presetSubtype="0" accel="50000" decel="50000" fill="hold" grpId="0" nodeType="withEffect">
                                  <p:stCondLst>
                                    <p:cond delay="0"/>
                                  </p:stCondLst>
                                  <p:childTnLst>
                                    <p:animMotion origin="layout" path="M 0.02361 0.05413 L 0.18924 0.12584 C 0.22396 0.14388 0.27604 0.1529 0.33003 0.1529 C 0.39184 0.1529 0.44132 0.14388 0.47604 0.12584 L 0.64184 0.05413 " pathEditMode="relative" rAng="0" ptsTypes="FffFF">
                                      <p:cBhvr>
                                        <p:cTn id="8" dur="2000" fill="hold"/>
                                        <p:tgtEl>
                                          <p:spTgt spid="44"/>
                                        </p:tgtEl>
                                        <p:attrNameLst>
                                          <p:attrName>ppt_x</p:attrName>
                                          <p:attrName>ppt_y</p:attrName>
                                        </p:attrNameLst>
                                      </p:cBhvr>
                                      <p:rCtr x="30903" y="4927"/>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0" presetClass="path" presetSubtype="0" accel="50000" decel="50000" fill="hold" grpId="1" nodeType="withEffect">
                                  <p:stCondLst>
                                    <p:cond delay="0"/>
                                  </p:stCondLst>
                                  <p:childTnLst>
                                    <p:animMotion origin="layout" path="M 0.01997 0.04694 C 0.02326 0.04856 0.03003 0.05087 0.03003 0.05111 C 0.0342 0.05434 0.03681 0.05573 0.04115 0.05758 C 0.04531 0.06151 0.05122 0.06406 0.05625 0.06568 C 0.06424 0.07238 0.07344 0.07562 0.08247 0.07909 C 0.08854 0.08464 0.09236 0.08649 0.09965 0.08857 C 0.10295 0.09158 0.10642 0.0925 0.1099 0.09528 C 0.11892 0.10222 0.11233 0.09944 0.11997 0.10198 C 0.12569 0.1073 0.13073 0.10753 0.13715 0.11008 C 0.14896 0.1147 0.16024 0.11933 0.1724 0.12095 C 0.18264 0.12557 0.19479 0.12627 0.20382 0.11817 C 0.20712 0.10291 0.20608 0.08741 0.2099 0.07238 C 0.21059 0.0592 0.21146 0.04625 0.21684 0.03469 C 0.21927 0.02197 0.22257 0.0074 0.23108 -0.00024 C 0.23576 -0.00995 0.22899 0.003 0.23906 -0.00972 C 0.24531 -0.01758 0.24983 -0.02313 0.25833 -0.02568 C 0.2658 -0.03261 0.26198 -0.03053 0.26944 -0.03261 C 0.28785 -0.04441 0.30729 -0.05204 0.32795 -0.05412 C 0.33524 -0.05852 0.33316 -0.05805 0.34514 -0.05805 C 0.3684 -0.05805 0.39167 -0.05713 0.41493 -0.05666 C 0.42951 -0.05273 0.44444 -0.0451 0.45833 -0.03793 C 0.46736 -0.03331 0.47622 -0.02568 0.48559 -0.02174 C 0.50174 -0.01504 0.51944 -0.01157 0.53611 -0.00972 C 0.54271 -0.0074 0.54896 -0.00486 0.55521 -0.00162 C 0.56146 0.00161 0.56979 0.00254 0.57552 0.00786 C 0.57969 0.01179 0.58264 0.01665 0.58767 0.01873 C 0.58993 0.01965 0.59462 0.02127 0.59462 0.0215 " pathEditMode="relative" rAng="0" ptsTypes="ffffffffffffffffffffffffffA">
                                      <p:cBhvr>
                                        <p:cTn id="20" dur="2000" fill="hold"/>
                                        <p:tgtEl>
                                          <p:spTgt spid="44"/>
                                        </p:tgtEl>
                                        <p:attrNameLst>
                                          <p:attrName>ppt_x</p:attrName>
                                          <p:attrName>ppt_y</p:attrName>
                                        </p:attrNameLst>
                                      </p:cBhvr>
                                      <p:rCtr x="28733" y="-13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57" grpId="0" animBg="1"/>
      <p:bldP spid="57" grpId="1" animBg="1"/>
      <p:bldP spid="5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物件 58"/>
          <p:cNvGraphicFramePr>
            <a:graphicFrameLocks noChangeAspect="1"/>
          </p:cNvGraphicFramePr>
          <p:nvPr>
            <p:extLst>
              <p:ext uri="{D42A27DB-BD31-4B8C-83A1-F6EECF244321}">
                <p14:modId xmlns:p14="http://schemas.microsoft.com/office/powerpoint/2010/main" val="2942775695"/>
              </p:ext>
            </p:extLst>
          </p:nvPr>
        </p:nvGraphicFramePr>
        <p:xfrm>
          <a:off x="1541161" y="1357298"/>
          <a:ext cx="6518275" cy="3946525"/>
        </p:xfrm>
        <a:graphic>
          <a:graphicData uri="http://schemas.openxmlformats.org/presentationml/2006/ole">
            <mc:AlternateContent xmlns:mc="http://schemas.openxmlformats.org/markup-compatibility/2006">
              <mc:Choice xmlns:v="urn:schemas-microsoft-com:vml" Requires="v">
                <p:oleObj spid="_x0000_s2381" name="Visio" r:id="rId3" imgW="7017514" imgH="4613760" progId="Visio.Drawing.11">
                  <p:embed/>
                </p:oleObj>
              </mc:Choice>
              <mc:Fallback>
                <p:oleObj name="Visio" r:id="rId3" imgW="7017514" imgH="4613760" progId="Visio.Drawing.11">
                  <p:embed/>
                  <p:pic>
                    <p:nvPicPr>
                      <p:cNvPr id="0" name=""/>
                      <p:cNvPicPr/>
                      <p:nvPr/>
                    </p:nvPicPr>
                    <p:blipFill>
                      <a:blip r:embed="rId4"/>
                      <a:stretch>
                        <a:fillRect/>
                      </a:stretch>
                    </p:blipFill>
                    <p:spPr>
                      <a:xfrm>
                        <a:off x="1541161" y="1357298"/>
                        <a:ext cx="6518275" cy="3946525"/>
                      </a:xfrm>
                      <a:prstGeom prst="rect">
                        <a:avLst/>
                      </a:prstGeom>
                    </p:spPr>
                  </p:pic>
                </p:oleObj>
              </mc:Fallback>
            </mc:AlternateContent>
          </a:graphicData>
        </a:graphic>
      </p:graphicFrame>
      <p:sp>
        <p:nvSpPr>
          <p:cNvPr id="2" name="標題 1"/>
          <p:cNvSpPr>
            <a:spLocks noGrp="1"/>
          </p:cNvSpPr>
          <p:nvPr>
            <p:ph type="title"/>
          </p:nvPr>
        </p:nvSpPr>
        <p:spPr>
          <a:xfrm>
            <a:off x="42694" y="645548"/>
            <a:ext cx="9144000" cy="865283"/>
          </a:xfrm>
        </p:spPr>
        <p:txBody>
          <a:bodyPr/>
          <a:lstStyle/>
          <a:p>
            <a:r>
              <a:rPr lang="en-US" altLang="zh-TW" sz="2600" b="1" dirty="0">
                <a:solidFill>
                  <a:schemeClr val="accent1">
                    <a:lumMod val="75000"/>
                  </a:schemeClr>
                </a:solidFill>
              </a:rPr>
              <a:t>Multi-Path Routing for Failures and Congestion </a:t>
            </a:r>
            <a:r>
              <a:rPr lang="en-US" altLang="zh-TW" sz="2600" b="1" dirty="0" smtClean="0">
                <a:solidFill>
                  <a:schemeClr val="accent1">
                    <a:lumMod val="75000"/>
                  </a:schemeClr>
                </a:solidFill>
              </a:rPr>
              <a:t>(2/2)</a:t>
            </a:r>
            <a:br>
              <a:rPr lang="en-US" altLang="zh-TW" sz="2600" b="1" dirty="0" smtClean="0">
                <a:solidFill>
                  <a:schemeClr val="accent1">
                    <a:lumMod val="75000"/>
                  </a:schemeClr>
                </a:solidFill>
              </a:rPr>
            </a:br>
            <a:r>
              <a:rPr lang="en-US" altLang="zh-TW" sz="2400" b="1" dirty="0" smtClean="0">
                <a:solidFill>
                  <a:schemeClr val="accent1">
                    <a:lumMod val="75000"/>
                  </a:schemeClr>
                </a:solidFill>
              </a:rPr>
              <a:t>Fast Switchover</a:t>
            </a:r>
            <a:endParaRPr lang="zh-TW" altLang="en-US" sz="2400" b="1" dirty="0">
              <a:solidFill>
                <a:schemeClr val="accent1">
                  <a:lumMod val="75000"/>
                </a:schemeClr>
              </a:solidFill>
            </a:endParaRPr>
          </a:p>
        </p:txBody>
      </p:sp>
      <p:sp>
        <p:nvSpPr>
          <p:cNvPr id="3" name="內容版面配置區 2"/>
          <p:cNvSpPr>
            <a:spLocks noGrp="1"/>
          </p:cNvSpPr>
          <p:nvPr>
            <p:ph idx="1"/>
          </p:nvPr>
        </p:nvSpPr>
        <p:spPr>
          <a:xfrm>
            <a:off x="209121" y="1481415"/>
            <a:ext cx="8534182" cy="1486369"/>
          </a:xfrm>
        </p:spPr>
        <p:txBody>
          <a:bodyPr/>
          <a:lstStyle/>
          <a:p>
            <a:r>
              <a:rPr lang="en-US" altLang="zh-TW" dirty="0" smtClean="0"/>
              <a:t>Monitoring port status periodically </a:t>
            </a:r>
          </a:p>
          <a:p>
            <a:r>
              <a:rPr lang="en-US" altLang="zh-TW" dirty="0"/>
              <a:t>S</a:t>
            </a:r>
            <a:r>
              <a:rPr lang="en-US" altLang="zh-TW" dirty="0" smtClean="0"/>
              <a:t>witching flows to another path to </a:t>
            </a:r>
            <a:r>
              <a:rPr lang="en-US" altLang="zh-TW" dirty="0"/>
              <a:t>r</a:t>
            </a:r>
            <a:r>
              <a:rPr lang="en-US" altLang="zh-TW" dirty="0" smtClean="0"/>
              <a:t>esolve </a:t>
            </a:r>
            <a:r>
              <a:rPr lang="en-US" altLang="zh-TW" dirty="0"/>
              <a:t>network congestion </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25</a:t>
            </a:fld>
            <a:endParaRPr lang="zh-TW" altLang="en-US"/>
          </a:p>
        </p:txBody>
      </p:sp>
      <p:cxnSp>
        <p:nvCxnSpPr>
          <p:cNvPr id="32" name="直線接點 31"/>
          <p:cNvCxnSpPr>
            <a:stCxn id="58" idx="1"/>
          </p:cNvCxnSpPr>
          <p:nvPr/>
        </p:nvCxnSpPr>
        <p:spPr>
          <a:xfrm flipH="1">
            <a:off x="7740352" y="3632783"/>
            <a:ext cx="289783" cy="528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flipV="1">
            <a:off x="6224758" y="3170652"/>
            <a:ext cx="528866" cy="484418"/>
          </a:xfrm>
          <a:prstGeom prst="line">
            <a:avLst/>
          </a:prstGeom>
        </p:spPr>
        <p:style>
          <a:lnRef idx="1">
            <a:schemeClr val="dk1"/>
          </a:lnRef>
          <a:fillRef idx="0">
            <a:schemeClr val="dk1"/>
          </a:fillRef>
          <a:effectRef idx="0">
            <a:schemeClr val="dk1"/>
          </a:effectRef>
          <a:fontRef idx="minor">
            <a:schemeClr val="tx1"/>
          </a:fontRef>
        </p:style>
      </p:cxnSp>
      <p:sp>
        <p:nvSpPr>
          <p:cNvPr id="34" name="文字方塊 33"/>
          <p:cNvSpPr txBox="1"/>
          <p:nvPr/>
        </p:nvSpPr>
        <p:spPr>
          <a:xfrm>
            <a:off x="4476212" y="4517580"/>
            <a:ext cx="625492" cy="369332"/>
          </a:xfrm>
          <a:prstGeom prst="rect">
            <a:avLst/>
          </a:prstGeom>
          <a:noFill/>
        </p:spPr>
        <p:txBody>
          <a:bodyPr wrap="none" rtlCol="0">
            <a:spAutoFit/>
          </a:bodyPr>
          <a:lstStyle/>
          <a:p>
            <a:r>
              <a:rPr lang="en-US" altLang="zh-TW" i="1" dirty="0" err="1" smtClean="0">
                <a:solidFill>
                  <a:schemeClr val="accent3"/>
                </a:solidFill>
                <a:latin typeface="Times New Roman" panose="02020603050405020304" pitchFamily="18" charset="0"/>
                <a:cs typeface="Times New Roman" panose="02020603050405020304" pitchFamily="18" charset="0"/>
              </a:rPr>
              <a:t>AP</a:t>
            </a:r>
            <a:r>
              <a:rPr lang="en-US" altLang="zh-TW" i="1" baseline="-25000" dirty="0" err="1" smtClean="0">
                <a:solidFill>
                  <a:schemeClr val="accent3"/>
                </a:solidFill>
                <a:latin typeface="Times New Roman" panose="02020603050405020304" pitchFamily="18" charset="0"/>
                <a:cs typeface="Times New Roman" panose="02020603050405020304" pitchFamily="18" charset="0"/>
              </a:rPr>
              <a:t>ad</a:t>
            </a:r>
            <a:endParaRPr lang="zh-TW" altLang="en-US" i="1" dirty="0">
              <a:solidFill>
                <a:schemeClr val="accent3"/>
              </a:solidFill>
              <a:latin typeface="Times New Roman" panose="02020603050405020304" pitchFamily="18" charset="0"/>
              <a:cs typeface="Times New Roman" panose="02020603050405020304" pitchFamily="18" charset="0"/>
            </a:endParaRPr>
          </a:p>
        </p:txBody>
      </p:sp>
      <p:graphicFrame>
        <p:nvGraphicFramePr>
          <p:cNvPr id="35" name="表格 34"/>
          <p:cNvGraphicFramePr>
            <a:graphicFrameLocks noGrp="1"/>
          </p:cNvGraphicFramePr>
          <p:nvPr>
            <p:extLst>
              <p:ext uri="{D42A27DB-BD31-4B8C-83A1-F6EECF244321}">
                <p14:modId xmlns:p14="http://schemas.microsoft.com/office/powerpoint/2010/main" val="619295199"/>
              </p:ext>
            </p:extLst>
          </p:nvPr>
        </p:nvGraphicFramePr>
        <p:xfrm>
          <a:off x="1731216" y="5289282"/>
          <a:ext cx="2204858" cy="670560"/>
        </p:xfrm>
        <a:graphic>
          <a:graphicData uri="http://schemas.openxmlformats.org/drawingml/2006/table">
            <a:tbl>
              <a:tblPr firstRow="1" bandRow="1">
                <a:tableStyleId>{5940675A-B579-460E-94D1-54222C63F5DA}</a:tableStyleId>
              </a:tblPr>
              <a:tblGrid>
                <a:gridCol w="1224136"/>
                <a:gridCol w="980722"/>
              </a:tblGrid>
              <a:tr h="226824">
                <a:tc>
                  <a:txBody>
                    <a:bodyPr/>
                    <a:lstStyle/>
                    <a:p>
                      <a:r>
                        <a:rPr lang="en-US" altLang="zh-TW" sz="1600" dirty="0" smtClean="0">
                          <a:latin typeface="Times New Roman" panose="02020603050405020304" pitchFamily="18" charset="0"/>
                          <a:cs typeface="Times New Roman" panose="02020603050405020304" pitchFamily="18" charset="0"/>
                        </a:rPr>
                        <a:t>IP1/mask1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TW" sz="1600" dirty="0" smtClean="0">
                          <a:solidFill>
                            <a:schemeClr val="tx1"/>
                          </a:solidFill>
                          <a:latin typeface="Times New Roman" panose="02020603050405020304" pitchFamily="18" charset="0"/>
                          <a:cs typeface="Times New Roman" panose="02020603050405020304" pitchFamily="18" charset="0"/>
                        </a:rPr>
                        <a:t>Group1</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tc>
              </a:tr>
              <a:tr h="226824">
                <a:tc>
                  <a:txBody>
                    <a:bodyPr/>
                    <a:lstStyle/>
                    <a:p>
                      <a:r>
                        <a:rPr lang="en-US" altLang="zh-TW" sz="1600" dirty="0" smtClean="0">
                          <a:solidFill>
                            <a:schemeClr val="tx1"/>
                          </a:solidFill>
                          <a:latin typeface="Times New Roman" panose="02020603050405020304" pitchFamily="18" charset="0"/>
                          <a:cs typeface="Times New Roman" panose="02020603050405020304" pitchFamily="18" charset="0"/>
                        </a:rPr>
                        <a:t>IP2/mask2</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TW" sz="1600" dirty="0" smtClean="0">
                          <a:solidFill>
                            <a:schemeClr val="tx1"/>
                          </a:solidFill>
                          <a:latin typeface="Times New Roman" panose="02020603050405020304" pitchFamily="18" charset="0"/>
                          <a:cs typeface="Times New Roman" panose="02020603050405020304" pitchFamily="18" charset="0"/>
                        </a:rPr>
                        <a:t>Group2</a:t>
                      </a:r>
                      <a:endParaRPr lang="zh-TW" altLang="en-US" sz="1600" dirty="0">
                        <a:solidFill>
                          <a:schemeClr val="tx1"/>
                        </a:solidFill>
                        <a:latin typeface="Times New Roman" panose="02020603050405020304" pitchFamily="18" charset="0"/>
                        <a:cs typeface="Times New Roman" panose="02020603050405020304" pitchFamily="18" charset="0"/>
                      </a:endParaRPr>
                    </a:p>
                  </a:txBody>
                  <a:tcPr/>
                </a:tc>
              </a:tr>
            </a:tbl>
          </a:graphicData>
        </a:graphic>
      </p:graphicFrame>
      <p:sp>
        <p:nvSpPr>
          <p:cNvPr id="36" name="流程圖: 程序 35"/>
          <p:cNvSpPr/>
          <p:nvPr/>
        </p:nvSpPr>
        <p:spPr>
          <a:xfrm>
            <a:off x="1403648" y="3667197"/>
            <a:ext cx="864096" cy="36193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Times New Roman" panose="02020603050405020304" pitchFamily="18" charset="0"/>
                <a:cs typeface="Times New Roman" panose="02020603050405020304" pitchFamily="18" charset="0"/>
              </a:rPr>
              <a:t>packet</a:t>
            </a:r>
            <a:endParaRPr lang="zh-TW" altLang="en-US" dirty="0">
              <a:latin typeface="Times New Roman" panose="02020603050405020304" pitchFamily="18" charset="0"/>
              <a:cs typeface="Times New Roman" panose="02020603050405020304" pitchFamily="18" charset="0"/>
            </a:endParaRPr>
          </a:p>
        </p:txBody>
      </p:sp>
      <p:sp>
        <p:nvSpPr>
          <p:cNvPr id="37" name="文字方塊 36"/>
          <p:cNvSpPr txBox="1"/>
          <p:nvPr/>
        </p:nvSpPr>
        <p:spPr>
          <a:xfrm>
            <a:off x="2639847" y="4306333"/>
            <a:ext cx="562975"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port1</a:t>
            </a:r>
            <a:endParaRPr lang="zh-TW" altLang="en-US" sz="1400" dirty="0">
              <a:latin typeface="Times New Roman" panose="02020603050405020304" pitchFamily="18" charset="0"/>
              <a:cs typeface="Times New Roman" panose="02020603050405020304" pitchFamily="18" charset="0"/>
            </a:endParaRPr>
          </a:p>
        </p:txBody>
      </p:sp>
      <p:sp>
        <p:nvSpPr>
          <p:cNvPr id="38" name="文字方塊 37"/>
          <p:cNvSpPr txBox="1"/>
          <p:nvPr/>
        </p:nvSpPr>
        <p:spPr>
          <a:xfrm>
            <a:off x="4274233" y="4819749"/>
            <a:ext cx="562975"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port1</a:t>
            </a:r>
            <a:endParaRPr lang="zh-TW" altLang="en-US" sz="1400" dirty="0">
              <a:latin typeface="Times New Roman" panose="02020603050405020304" pitchFamily="18" charset="0"/>
              <a:cs typeface="Times New Roman" panose="02020603050405020304" pitchFamily="18" charset="0"/>
            </a:endParaRPr>
          </a:p>
        </p:txBody>
      </p:sp>
      <p:sp>
        <p:nvSpPr>
          <p:cNvPr id="39" name="文字方塊 38"/>
          <p:cNvSpPr txBox="1"/>
          <p:nvPr/>
        </p:nvSpPr>
        <p:spPr>
          <a:xfrm>
            <a:off x="6059943" y="4511972"/>
            <a:ext cx="562975"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port1</a:t>
            </a:r>
            <a:endParaRPr lang="zh-TW" altLang="en-US" sz="1400" dirty="0">
              <a:latin typeface="Times New Roman" panose="02020603050405020304" pitchFamily="18" charset="0"/>
              <a:cs typeface="Times New Roman" panose="02020603050405020304" pitchFamily="18" charset="0"/>
            </a:endParaRPr>
          </a:p>
        </p:txBody>
      </p:sp>
      <p:sp>
        <p:nvSpPr>
          <p:cNvPr id="40" name="文字方塊 39"/>
          <p:cNvSpPr txBox="1"/>
          <p:nvPr/>
        </p:nvSpPr>
        <p:spPr>
          <a:xfrm>
            <a:off x="3784990" y="4415555"/>
            <a:ext cx="562975"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port2</a:t>
            </a:r>
            <a:endParaRPr lang="zh-TW" altLang="en-US" sz="1400" dirty="0">
              <a:latin typeface="Times New Roman" panose="02020603050405020304" pitchFamily="18" charset="0"/>
              <a:cs typeface="Times New Roman" panose="02020603050405020304" pitchFamily="18" charset="0"/>
            </a:endParaRPr>
          </a:p>
        </p:txBody>
      </p:sp>
      <p:sp>
        <p:nvSpPr>
          <p:cNvPr id="41" name="文字方塊 40"/>
          <p:cNvSpPr txBox="1"/>
          <p:nvPr/>
        </p:nvSpPr>
        <p:spPr>
          <a:xfrm>
            <a:off x="5541451" y="4323449"/>
            <a:ext cx="562975"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port2</a:t>
            </a:r>
            <a:endParaRPr lang="zh-TW" altLang="en-US" sz="1400" dirty="0">
              <a:latin typeface="Times New Roman" panose="02020603050405020304" pitchFamily="18" charset="0"/>
              <a:cs typeface="Times New Roman" panose="02020603050405020304" pitchFamily="18" charset="0"/>
            </a:endParaRPr>
          </a:p>
        </p:txBody>
      </p:sp>
      <p:sp>
        <p:nvSpPr>
          <p:cNvPr id="42" name="流程圖: 程序 41"/>
          <p:cNvSpPr/>
          <p:nvPr/>
        </p:nvSpPr>
        <p:spPr>
          <a:xfrm>
            <a:off x="1403648" y="3919720"/>
            <a:ext cx="864096" cy="361936"/>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smtClean="0">
                <a:latin typeface="Times New Roman" panose="02020603050405020304" pitchFamily="18" charset="0"/>
                <a:cs typeface="Times New Roman" panose="02020603050405020304" pitchFamily="18" charset="0"/>
              </a:rPr>
              <a:t>packet</a:t>
            </a:r>
            <a:endParaRPr lang="zh-TW" altLang="en-US" dirty="0">
              <a:latin typeface="Times New Roman" panose="02020603050405020304" pitchFamily="18" charset="0"/>
              <a:cs typeface="Times New Roman" panose="02020603050405020304" pitchFamily="18" charset="0"/>
            </a:endParaRPr>
          </a:p>
        </p:txBody>
      </p:sp>
      <p:sp>
        <p:nvSpPr>
          <p:cNvPr id="43" name="文字方塊 42"/>
          <p:cNvSpPr txBox="1"/>
          <p:nvPr/>
        </p:nvSpPr>
        <p:spPr>
          <a:xfrm>
            <a:off x="1985148" y="4963341"/>
            <a:ext cx="710451" cy="338554"/>
          </a:xfrm>
          <a:prstGeom prst="rect">
            <a:avLst/>
          </a:prstGeom>
          <a:noFill/>
        </p:spPr>
        <p:txBody>
          <a:bodyPr wrap="none" rtlCol="0">
            <a:spAutoFit/>
          </a:bodyPr>
          <a:lstStyle/>
          <a:p>
            <a:r>
              <a:rPr lang="en-US" altLang="zh-TW" sz="1600" dirty="0" smtClean="0">
                <a:latin typeface="Times New Roman" panose="02020603050405020304" pitchFamily="18" charset="0"/>
                <a:cs typeface="Times New Roman" panose="02020603050405020304" pitchFamily="18" charset="0"/>
              </a:rPr>
              <a:t>Match</a:t>
            </a:r>
            <a:endParaRPr lang="zh-TW" altLang="en-US" dirty="0">
              <a:latin typeface="Times New Roman" panose="02020603050405020304" pitchFamily="18" charset="0"/>
              <a:cs typeface="Times New Roman" panose="02020603050405020304" pitchFamily="18" charset="0"/>
            </a:endParaRPr>
          </a:p>
        </p:txBody>
      </p:sp>
      <p:sp>
        <p:nvSpPr>
          <p:cNvPr id="44" name="手繪多邊形 43"/>
          <p:cNvSpPr/>
          <p:nvPr/>
        </p:nvSpPr>
        <p:spPr>
          <a:xfrm>
            <a:off x="4007521" y="3516264"/>
            <a:ext cx="1860698" cy="1102299"/>
          </a:xfrm>
          <a:custGeom>
            <a:avLst/>
            <a:gdLst>
              <a:gd name="connsiteX0" fmla="*/ 0 w 1860698"/>
              <a:gd name="connsiteY0" fmla="*/ 1102299 h 1102299"/>
              <a:gd name="connsiteX1" fmla="*/ 542261 w 1860698"/>
              <a:gd name="connsiteY1" fmla="*/ 219796 h 1102299"/>
              <a:gd name="connsiteX2" fmla="*/ 1169582 w 1860698"/>
              <a:gd name="connsiteY2" fmla="*/ 7145 h 1102299"/>
              <a:gd name="connsiteX3" fmla="*/ 1860698 w 1860698"/>
              <a:gd name="connsiteY3" fmla="*/ 70940 h 1102299"/>
            </a:gdLst>
            <a:ahLst/>
            <a:cxnLst>
              <a:cxn ang="0">
                <a:pos x="connsiteX0" y="connsiteY0"/>
              </a:cxn>
              <a:cxn ang="0">
                <a:pos x="connsiteX1" y="connsiteY1"/>
              </a:cxn>
              <a:cxn ang="0">
                <a:pos x="connsiteX2" y="connsiteY2"/>
              </a:cxn>
              <a:cxn ang="0">
                <a:pos x="connsiteX3" y="connsiteY3"/>
              </a:cxn>
            </a:cxnLst>
            <a:rect l="l" t="t" r="r" b="b"/>
            <a:pathLst>
              <a:path w="1860698" h="1102299">
                <a:moveTo>
                  <a:pt x="0" y="1102299"/>
                </a:moveTo>
                <a:cubicBezTo>
                  <a:pt x="173665" y="752310"/>
                  <a:pt x="347331" y="402322"/>
                  <a:pt x="542261" y="219796"/>
                </a:cubicBezTo>
                <a:cubicBezTo>
                  <a:pt x="737191" y="37270"/>
                  <a:pt x="949843" y="31954"/>
                  <a:pt x="1169582" y="7145"/>
                </a:cubicBezTo>
                <a:cubicBezTo>
                  <a:pt x="1389321" y="-17664"/>
                  <a:pt x="1625009" y="26638"/>
                  <a:pt x="1860698" y="70940"/>
                </a:cubicBezTo>
              </a:path>
            </a:pathLst>
          </a:custGeom>
          <a:ln>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45" name="文字方塊 44"/>
          <p:cNvSpPr txBox="1"/>
          <p:nvPr/>
        </p:nvSpPr>
        <p:spPr>
          <a:xfrm>
            <a:off x="4743405" y="3561576"/>
            <a:ext cx="612668" cy="369332"/>
          </a:xfrm>
          <a:prstGeom prst="rect">
            <a:avLst/>
          </a:prstGeom>
          <a:noFill/>
        </p:spPr>
        <p:txBody>
          <a:bodyPr wrap="none" rtlCol="0">
            <a:spAutoFit/>
          </a:bodyPr>
          <a:lstStyle/>
          <a:p>
            <a:r>
              <a:rPr lang="en-US" altLang="zh-TW" i="1" dirty="0" err="1" smtClean="0">
                <a:solidFill>
                  <a:srgbClr val="00B0F0"/>
                </a:solidFill>
                <a:latin typeface="Times New Roman" panose="02020603050405020304" pitchFamily="18" charset="0"/>
                <a:cs typeface="Times New Roman" panose="02020603050405020304" pitchFamily="18" charset="0"/>
              </a:rPr>
              <a:t>BP</a:t>
            </a:r>
            <a:r>
              <a:rPr lang="en-US" altLang="zh-TW" i="1" baseline="-25000" dirty="0" err="1" smtClean="0">
                <a:solidFill>
                  <a:srgbClr val="00B0F0"/>
                </a:solidFill>
                <a:latin typeface="Times New Roman" panose="02020603050405020304" pitchFamily="18" charset="0"/>
                <a:cs typeface="Times New Roman" panose="02020603050405020304" pitchFamily="18" charset="0"/>
              </a:rPr>
              <a:t>be</a:t>
            </a:r>
            <a:endParaRPr lang="zh-TW" altLang="en-US" i="1" dirty="0">
              <a:solidFill>
                <a:srgbClr val="00B0F0"/>
              </a:solidFill>
              <a:latin typeface="Times New Roman" panose="02020603050405020304" pitchFamily="18" charset="0"/>
              <a:cs typeface="Times New Roman" panose="02020603050405020304" pitchFamily="18" charset="0"/>
            </a:endParaRPr>
          </a:p>
        </p:txBody>
      </p:sp>
      <p:sp>
        <p:nvSpPr>
          <p:cNvPr id="46" name="爆炸 1 45"/>
          <p:cNvSpPr/>
          <p:nvPr/>
        </p:nvSpPr>
        <p:spPr>
          <a:xfrm>
            <a:off x="5585827" y="4641696"/>
            <a:ext cx="458365" cy="395174"/>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47" name="文字方塊 46"/>
          <p:cNvSpPr txBox="1"/>
          <p:nvPr/>
        </p:nvSpPr>
        <p:spPr>
          <a:xfrm>
            <a:off x="4788024" y="5001736"/>
            <a:ext cx="1194558" cy="369332"/>
          </a:xfrm>
          <a:prstGeom prst="rect">
            <a:avLst/>
          </a:prstGeom>
          <a:noFill/>
        </p:spPr>
        <p:txBody>
          <a:bodyPr wrap="none" rtlCol="0">
            <a:spAutoFit/>
          </a:bodyPr>
          <a:lstStyle/>
          <a:p>
            <a:r>
              <a:rPr lang="en-US" altLang="zh-TW" dirty="0" smtClean="0">
                <a:solidFill>
                  <a:schemeClr val="accent5"/>
                </a:solidFill>
              </a:rPr>
              <a:t>congestion</a:t>
            </a:r>
            <a:endParaRPr lang="zh-TW" altLang="en-US" dirty="0">
              <a:solidFill>
                <a:schemeClr val="accent5"/>
              </a:solidFill>
            </a:endParaRPr>
          </a:p>
        </p:txBody>
      </p:sp>
      <p:graphicFrame>
        <p:nvGraphicFramePr>
          <p:cNvPr id="48" name="物件 47"/>
          <p:cNvGraphicFramePr>
            <a:graphicFrameLocks noChangeAspect="1"/>
          </p:cNvGraphicFramePr>
          <p:nvPr>
            <p:extLst>
              <p:ext uri="{D42A27DB-BD31-4B8C-83A1-F6EECF244321}">
                <p14:modId xmlns:p14="http://schemas.microsoft.com/office/powerpoint/2010/main" val="1880482897"/>
              </p:ext>
            </p:extLst>
          </p:nvPr>
        </p:nvGraphicFramePr>
        <p:xfrm>
          <a:off x="748470" y="4753451"/>
          <a:ext cx="655178" cy="631621"/>
        </p:xfrm>
        <a:graphic>
          <a:graphicData uri="http://schemas.openxmlformats.org/presentationml/2006/ole">
            <mc:AlternateContent xmlns:mc="http://schemas.openxmlformats.org/markup-compatibility/2006">
              <mc:Choice xmlns:v="urn:schemas-microsoft-com:vml" Requires="v">
                <p:oleObj spid="_x0000_s2382" name="Visio" r:id="rId5" imgW="947626" imgH="916650" progId="Visio.Drawing.11">
                  <p:embed/>
                </p:oleObj>
              </mc:Choice>
              <mc:Fallback>
                <p:oleObj name="Visio" r:id="rId5" imgW="947626" imgH="91665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470" y="4753451"/>
                        <a:ext cx="655178" cy="631621"/>
                      </a:xfrm>
                      <a:prstGeom prst="rect">
                        <a:avLst/>
                      </a:prstGeom>
                      <a:noFill/>
                      <a:ln>
                        <a:noFill/>
                      </a:ln>
                    </p:spPr>
                  </p:pic>
                </p:oleObj>
              </mc:Fallback>
            </mc:AlternateContent>
          </a:graphicData>
        </a:graphic>
      </p:graphicFrame>
      <p:cxnSp>
        <p:nvCxnSpPr>
          <p:cNvPr id="49" name="直線接點 48"/>
          <p:cNvCxnSpPr/>
          <p:nvPr/>
        </p:nvCxnSpPr>
        <p:spPr>
          <a:xfrm flipH="1">
            <a:off x="1331640" y="4365104"/>
            <a:ext cx="763132" cy="668358"/>
          </a:xfrm>
          <a:prstGeom prst="line">
            <a:avLst/>
          </a:prstGeom>
        </p:spPr>
        <p:style>
          <a:lnRef idx="1">
            <a:schemeClr val="dk1"/>
          </a:lnRef>
          <a:fillRef idx="0">
            <a:schemeClr val="dk1"/>
          </a:fillRef>
          <a:effectRef idx="0">
            <a:schemeClr val="dk1"/>
          </a:effectRef>
          <a:fontRef idx="minor">
            <a:schemeClr val="tx1"/>
          </a:fontRef>
        </p:style>
      </p:cxnSp>
      <p:graphicFrame>
        <p:nvGraphicFramePr>
          <p:cNvPr id="50" name="表格 49"/>
          <p:cNvGraphicFramePr>
            <a:graphicFrameLocks noGrp="1"/>
          </p:cNvGraphicFramePr>
          <p:nvPr>
            <p:extLst>
              <p:ext uri="{D42A27DB-BD31-4B8C-83A1-F6EECF244321}">
                <p14:modId xmlns:p14="http://schemas.microsoft.com/office/powerpoint/2010/main" val="1501195638"/>
              </p:ext>
            </p:extLst>
          </p:nvPr>
        </p:nvGraphicFramePr>
        <p:xfrm>
          <a:off x="4398098" y="5793824"/>
          <a:ext cx="3541577" cy="731520"/>
        </p:xfrm>
        <a:graphic>
          <a:graphicData uri="http://schemas.openxmlformats.org/drawingml/2006/table">
            <a:tbl>
              <a:tblPr firstRow="1" bandRow="1">
                <a:tableStyleId>{5940675A-B579-460E-94D1-54222C63F5DA}</a:tableStyleId>
              </a:tblPr>
              <a:tblGrid>
                <a:gridCol w="424244"/>
                <a:gridCol w="1621866"/>
                <a:gridCol w="1495467"/>
              </a:tblGrid>
              <a:tr h="185420">
                <a:tc>
                  <a:txBody>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fast failover</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Output 1, 2</a:t>
                      </a:r>
                      <a:endParaRPr lang="zh-TW" altLang="en-US" dirty="0">
                        <a:latin typeface="Times New Roman" panose="02020603050405020304" pitchFamily="18" charset="0"/>
                        <a:cs typeface="Times New Roman" panose="02020603050405020304" pitchFamily="18" charset="0"/>
                      </a:endParaRPr>
                    </a:p>
                  </a:txBody>
                  <a:tcPr/>
                </a:tc>
              </a:tr>
              <a:tr h="185420">
                <a:tc>
                  <a:txBody>
                    <a:bodyPr/>
                    <a:lstStyle/>
                    <a:p>
                      <a:r>
                        <a:rPr lang="en-US" altLang="zh-TW" dirty="0" smtClean="0">
                          <a:latin typeface="Times New Roman" panose="02020603050405020304" pitchFamily="18" charset="0"/>
                          <a:cs typeface="Times New Roman" panose="02020603050405020304" pitchFamily="18" charset="0"/>
                        </a:rPr>
                        <a:t>2</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fast failover</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Output 1, 2</a:t>
                      </a:r>
                      <a:endParaRPr lang="zh-TW" altLang="en-US" dirty="0">
                        <a:latin typeface="Times New Roman" panose="02020603050405020304" pitchFamily="18" charset="0"/>
                        <a:cs typeface="Times New Roman" panose="02020603050405020304" pitchFamily="18" charset="0"/>
                      </a:endParaRPr>
                    </a:p>
                  </a:txBody>
                  <a:tcPr/>
                </a:tc>
              </a:tr>
            </a:tbl>
          </a:graphicData>
        </a:graphic>
      </p:graphicFrame>
      <p:sp>
        <p:nvSpPr>
          <p:cNvPr id="51" name="文字方塊 50"/>
          <p:cNvSpPr txBox="1"/>
          <p:nvPr/>
        </p:nvSpPr>
        <p:spPr>
          <a:xfrm>
            <a:off x="4381984" y="5371068"/>
            <a:ext cx="3648151" cy="369332"/>
          </a:xfrm>
          <a:prstGeom prst="rect">
            <a:avLst/>
          </a:prstGeom>
          <a:noFill/>
        </p:spPr>
        <p:txBody>
          <a:bodyPr wrap="square" rtlCol="0">
            <a:spAutoFit/>
          </a:bodyPr>
          <a:lstStyle/>
          <a:p>
            <a:r>
              <a:rPr lang="en-US" altLang="zh-TW" dirty="0" err="1">
                <a:latin typeface="Times New Roman" panose="02020603050405020304" pitchFamily="18" charset="0"/>
                <a:cs typeface="Times New Roman" panose="02020603050405020304" pitchFamily="18" charset="0"/>
              </a:rPr>
              <a:t>G</a:t>
            </a:r>
            <a:r>
              <a:rPr lang="en-US" altLang="zh-TW" dirty="0" err="1" smtClean="0">
                <a:latin typeface="Times New Roman" panose="02020603050405020304" pitchFamily="18" charset="0"/>
                <a:cs typeface="Times New Roman" panose="02020603050405020304" pitchFamily="18" charset="0"/>
              </a:rPr>
              <a:t>id</a:t>
            </a:r>
            <a:r>
              <a:rPr lang="en-US" altLang="zh-TW" dirty="0" smtClean="0">
                <a:latin typeface="Times New Roman" panose="02020603050405020304" pitchFamily="18" charset="0"/>
                <a:cs typeface="Times New Roman" panose="02020603050405020304" pitchFamily="18" charset="0"/>
              </a:rPr>
              <a:t>        Type              Action buckets</a:t>
            </a:r>
            <a:endParaRPr lang="zh-TW" altLang="en-US" dirty="0">
              <a:latin typeface="Times New Roman" panose="02020603050405020304" pitchFamily="18" charset="0"/>
              <a:cs typeface="Times New Roman" panose="02020603050405020304" pitchFamily="18" charset="0"/>
            </a:endParaRPr>
          </a:p>
        </p:txBody>
      </p:sp>
      <p:sp>
        <p:nvSpPr>
          <p:cNvPr id="52" name="雲朵形 51"/>
          <p:cNvSpPr/>
          <p:nvPr/>
        </p:nvSpPr>
        <p:spPr>
          <a:xfrm>
            <a:off x="6136036" y="2419079"/>
            <a:ext cx="1148627" cy="752373"/>
          </a:xfrm>
          <a:prstGeom prst="clou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TW" sz="1000" dirty="0">
                <a:latin typeface="Times New Roman" panose="02020603050405020304" pitchFamily="18" charset="0"/>
                <a:cs typeface="Times New Roman" panose="02020603050405020304" pitchFamily="18" charset="0"/>
              </a:rPr>
              <a:t>IP1/mask1</a:t>
            </a:r>
            <a:endParaRPr lang="zh-TW" altLang="en-US" sz="2000" dirty="0">
              <a:latin typeface="Times New Roman" panose="02020603050405020304" pitchFamily="18" charset="0"/>
              <a:cs typeface="Times New Roman" panose="02020603050405020304" pitchFamily="18" charset="0"/>
            </a:endParaRPr>
          </a:p>
        </p:txBody>
      </p:sp>
      <p:cxnSp>
        <p:nvCxnSpPr>
          <p:cNvPr id="53" name="直線單箭頭接點 52"/>
          <p:cNvCxnSpPr/>
          <p:nvPr/>
        </p:nvCxnSpPr>
        <p:spPr>
          <a:xfrm flipH="1" flipV="1">
            <a:off x="6228184" y="4963341"/>
            <a:ext cx="720080" cy="15715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54" name="文字方塊 53"/>
          <p:cNvSpPr txBox="1"/>
          <p:nvPr/>
        </p:nvSpPr>
        <p:spPr>
          <a:xfrm>
            <a:off x="6876256" y="4983086"/>
            <a:ext cx="1654620" cy="338554"/>
          </a:xfrm>
          <a:prstGeom prst="rect">
            <a:avLst/>
          </a:prstGeom>
          <a:noFill/>
        </p:spPr>
        <p:txBody>
          <a:bodyPr wrap="none" rtlCol="0">
            <a:spAutoFit/>
          </a:bodyPr>
          <a:lstStyle/>
          <a:p>
            <a:r>
              <a:rPr lang="en-US" altLang="zh-TW" sz="1600" dirty="0" smtClean="0">
                <a:latin typeface="Times New Roman" panose="02020603050405020304" pitchFamily="18" charset="0"/>
                <a:cs typeface="Times New Roman" panose="02020603050405020304" pitchFamily="18" charset="0"/>
              </a:rPr>
              <a:t>Controller detects</a:t>
            </a:r>
            <a:endParaRPr lang="zh-TW" altLang="en-US" sz="1600" dirty="0">
              <a:latin typeface="Times New Roman" panose="02020603050405020304" pitchFamily="18" charset="0"/>
              <a:cs typeface="Times New Roman" panose="02020603050405020304" pitchFamily="18" charset="0"/>
            </a:endParaRPr>
          </a:p>
        </p:txBody>
      </p:sp>
      <p:cxnSp>
        <p:nvCxnSpPr>
          <p:cNvPr id="55" name="直線單箭頭接點 54"/>
          <p:cNvCxnSpPr/>
          <p:nvPr/>
        </p:nvCxnSpPr>
        <p:spPr>
          <a:xfrm>
            <a:off x="3347864" y="4029133"/>
            <a:ext cx="339081" cy="49228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56" name="文字方塊 55"/>
          <p:cNvSpPr txBox="1"/>
          <p:nvPr/>
        </p:nvSpPr>
        <p:spPr>
          <a:xfrm>
            <a:off x="2555776" y="3655070"/>
            <a:ext cx="1560042" cy="338554"/>
          </a:xfrm>
          <a:prstGeom prst="rect">
            <a:avLst/>
          </a:prstGeom>
          <a:noFill/>
        </p:spPr>
        <p:txBody>
          <a:bodyPr wrap="none" rtlCol="0">
            <a:spAutoFit/>
          </a:bodyPr>
          <a:lstStyle/>
          <a:p>
            <a:r>
              <a:rPr lang="en-US" altLang="zh-TW" sz="1600" dirty="0" smtClean="0">
                <a:latin typeface="Times New Roman" panose="02020603050405020304" pitchFamily="18" charset="0"/>
                <a:cs typeface="Times New Roman" panose="02020603050405020304" pitchFamily="18" charset="0"/>
              </a:rPr>
              <a:t>Flow switchover</a:t>
            </a:r>
            <a:endParaRPr lang="zh-TW" altLang="en-US" sz="1600" dirty="0">
              <a:latin typeface="Times New Roman" panose="02020603050405020304" pitchFamily="18" charset="0"/>
              <a:cs typeface="Times New Roman" panose="02020603050405020304" pitchFamily="18" charset="0"/>
            </a:endParaRPr>
          </a:p>
        </p:txBody>
      </p:sp>
      <p:sp>
        <p:nvSpPr>
          <p:cNvPr id="57" name="文字方塊 56"/>
          <p:cNvSpPr txBox="1"/>
          <p:nvPr/>
        </p:nvSpPr>
        <p:spPr>
          <a:xfrm>
            <a:off x="6444208" y="5793824"/>
            <a:ext cx="1262846" cy="369332"/>
          </a:xfrm>
          <a:prstGeom prst="rect">
            <a:avLst/>
          </a:prstGeom>
          <a:solidFill>
            <a:schemeClr val="bg1"/>
          </a:solidFill>
        </p:spPr>
        <p:txBody>
          <a:bodyPr wrap="none" rtlCol="0">
            <a:spAutoFit/>
          </a:bodyPr>
          <a:lstStyle/>
          <a:p>
            <a:r>
              <a:rPr lang="en-US" altLang="zh-TW" dirty="0" smtClean="0">
                <a:solidFill>
                  <a:srgbClr val="FF0000"/>
                </a:solidFill>
                <a:latin typeface="Times New Roman" panose="02020603050405020304" pitchFamily="18" charset="0"/>
                <a:cs typeface="Times New Roman" panose="02020603050405020304" pitchFamily="18" charset="0"/>
              </a:rPr>
              <a:t>Output 2, 1</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58" name="雲朵形 57"/>
          <p:cNvSpPr/>
          <p:nvPr/>
        </p:nvSpPr>
        <p:spPr>
          <a:xfrm>
            <a:off x="7455821" y="2881211"/>
            <a:ext cx="1148627" cy="75237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smtClean="0">
                <a:latin typeface="Times New Roman" panose="02020603050405020304" pitchFamily="18" charset="0"/>
                <a:cs typeface="Times New Roman" panose="02020603050405020304" pitchFamily="18" charset="0"/>
              </a:rPr>
              <a:t>IP2/mask2</a:t>
            </a:r>
            <a:endParaRPr lang="zh-TW" altLang="en-US" sz="2000" dirty="0">
              <a:latin typeface="Times New Roman" panose="02020603050405020304" pitchFamily="18" charset="0"/>
              <a:cs typeface="Times New Roman" panose="02020603050405020304" pitchFamily="18" charset="0"/>
            </a:endParaRPr>
          </a:p>
        </p:txBody>
      </p:sp>
      <p:sp>
        <p:nvSpPr>
          <p:cNvPr id="64" name="矩形 63"/>
          <p:cNvSpPr/>
          <p:nvPr/>
        </p:nvSpPr>
        <p:spPr>
          <a:xfrm>
            <a:off x="2929654" y="4964842"/>
            <a:ext cx="1077539" cy="338554"/>
          </a:xfrm>
          <a:prstGeom prst="rect">
            <a:avLst/>
          </a:prstGeom>
        </p:spPr>
        <p:txBody>
          <a:bodyPr wrap="none">
            <a:spAutoFit/>
          </a:bodyPr>
          <a:lstStyle/>
          <a:p>
            <a:r>
              <a:rPr lang="en-US" altLang="zh-TW" sz="1600" dirty="0">
                <a:latin typeface="Times New Roman" panose="02020603050405020304" pitchFamily="18" charset="0"/>
                <a:cs typeface="Times New Roman" panose="02020603050405020304" pitchFamily="18" charset="0"/>
              </a:rPr>
              <a:t>Instruction</a:t>
            </a:r>
            <a:endParaRPr lang="zh-TW"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072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4097 0.04445 C 0.04948 0.04607 0.05521 0.05023 0.06302 0.05371 C 0.06528 0.05463 0.06771 0.05579 0.06997 0.05695 C 0.07118 0.05741 0.07344 0.05857 0.07344 0.05857 C 0.07639 0.06227 0.07899 0.06296 0.08281 0.06459 C 0.08854 0.07269 0.08108 0.0632 0.08872 0.06921 C 0.08959 0.06991 0.09011 0.07176 0.09097 0.07246 C 0.09167 0.07315 0.09722 0.07523 0.09792 0.07546 C 0.10382 0.08334 0.11563 0.08519 0.12344 0.08796 C 0.1349 0.09213 0.14584 0.09838 0.15729 0.10185 C 0.16077 0.10301 0.16424 0.10417 0.16771 0.10509 C 0.17274 0.10625 0.18281 0.1081 0.18281 0.1081 C 0.20452 0.11829 0.24879 0.11667 0.26893 0.11736 C 0.30295 0.12176 0.32222 0.11968 0.36424 0.11898 C 0.38038 0.11829 0.40972 0.12222 0.42587 0.1081 C 0.42726 0.10301 0.42761 0.09954 0.43056 0.0956 C 0.43368 0.08171 0.43611 0.06806 0.44097 0.05533 C 0.44271 0.0507 0.44219 0.04861 0.44323 0.04306 C 0.44393 0.03982 0.44566 0.03357 0.44566 0.03357 C 0.44722 0.01968 0.45122 0.00695 0.45382 -0.00671 C 0.45469 -0.01574 0.45556 -0.02801 0.46077 -0.03449 C 0.46215 -0.03958 0.46302 -0.04329 0.46302 -0.04861 " pathEditMode="relative" ptsTypes="fffffffffffffffffffffA">
                                      <p:cBhvr>
                                        <p:cTn id="6" dur="2000" fill="hold"/>
                                        <p:tgtEl>
                                          <p:spTgt spid="42"/>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0375 0.07523 C 0.04497 0.07824 0.05365 0.07824 0.06077 0.08287 C 0.06545 0.08588 0.06962 0.08981 0.07465 0.09213 C 0.07986 0.09907 0.08733 0.10324 0.09445 0.10601 C 0.09913 0.11273 0.10538 0.11088 0.11077 0.11551 C 0.11788 0.12176 0.12691 0.12453 0.13507 0.12777 C 0.14323 0.13495 0.1559 0.13541 0.16545 0.13703 C 0.20625 0.15601 0.24948 0.15301 0.29219 0.15416 C 0.30174 0.15856 0.31372 0.1581 0.32344 0.15879 C 0.33959 0.1581 0.36198 0.1574 0.37934 0.15578 C 0.38872 0.15486 0.40712 0.15254 0.40712 0.15254 C 0.42222 0.14814 0.43577 0.14606 0.45139 0.1449 C 0.46163 0.14305 0.47413 0.14027 0.48403 0.13564 C 0.48924 0.1331 0.49601 0.12939 0.50139 0.12777 C 0.50486 0.12685 0.50851 0.12639 0.51198 0.12476 C 0.51771 0.12199 0.52361 0.11921 0.52934 0.11689 C 0.53281 0.11551 0.53976 0.11226 0.53976 0.11226 C 0.54549 0.10509 0.55313 0.10694 0.55955 0.10139 C 0.56441 0.09722 0.5691 0.09606 0.57465 0.09375 C 0.58524 0.08935 0.59549 0.08402 0.60608 0.07986 C 0.61146 0.07222 0.6217 0.07453 0.62709 0.06736 " pathEditMode="relative" ptsTypes="ffffffffffffffffffffA">
                                      <p:cBhvr>
                                        <p:cTn id="8" dur="2000" fill="hold"/>
                                        <p:tgtEl>
                                          <p:spTgt spid="36"/>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grpId="1" nodeType="clickEffect">
                                  <p:stCondLst>
                                    <p:cond delay="0"/>
                                  </p:stCondLst>
                                  <p:childTnLst>
                                    <p:animMotion origin="layout" path="M 0.04445 0.07824 C 0.04774 0.08101 0.05035 0.08518 0.05382 0.0875 C 0.06285 0.09351 0.07205 0.09861 0.0816 0.10301 C 0.08646 0.10902 0.09531 0.11134 0.10139 0.11551 C 0.11302 0.12338 0.12587 0.12731 0.13872 0.13101 C 0.14497 0.13287 0.14028 0.1331 0.14913 0.13564 C 0.1599 0.13889 0.17066 0.14143 0.1816 0.14328 C 0.18993 0.14722 0.19844 0.14699 0.20729 0.14791 C 0.24462 0.16088 0.28264 0.15787 0.32118 0.15879 C 0.35209 0.16365 0.38334 0.16041 0.41424 0.15717 C 0.44288 0.15023 0.47066 0.1368 0.49913 0.12777 C 0.51441 0.12291 0.52604 0.11458 0.54219 0.11226 C 0.55278 0.10902 0.5632 0.10416 0.57344 0.1 C 0.58108 0.08981 0.60243 0.08773 0.61302 0.08287 C 0.61667 0.07847 0.62136 0.07963 0.62344 0.07361 " pathEditMode="relative" ptsTypes="ffffffffffffffA">
                                      <p:cBhvr>
                                        <p:cTn id="24" dur="2000" fill="hold"/>
                                        <p:tgtEl>
                                          <p:spTgt spid="36"/>
                                        </p:tgtEl>
                                        <p:attrNameLst>
                                          <p:attrName>ppt_x</p:attrName>
                                          <p:attrName>ppt_y</p:attrName>
                                        </p:attrNameLst>
                                      </p:cBhvr>
                                    </p:animMotion>
                                  </p:childTnLst>
                                </p:cTn>
                              </p:par>
                              <p:par>
                                <p:cTn id="25" presetID="0" presetClass="path" presetSubtype="0" accel="50000" decel="50000" fill="hold" grpId="1" nodeType="withEffect">
                                  <p:stCondLst>
                                    <p:cond delay="0"/>
                                  </p:stCondLst>
                                  <p:childTnLst>
                                    <p:animMotion origin="layout" path="M 0.04271 0.03982 C 0.04688 0.04167 0.0474 0.04491 0.05087 0.04769 C 0.05295 0.04931 0.05556 0.04954 0.05781 0.0507 C 0.06215 0.05602 0.06736 0.05903 0.07292 0.06158 C 0.07743 0.06713 0.08368 0.07037 0.08924 0.07408 C 0.09514 0.07801 0.10087 0.08287 0.10677 0.08634 C 0.11875 0.09352 0.13334 0.09491 0.14618 0.09722 C 0.16198 0.10417 0.17865 0.11042 0.19514 0.11435 C 0.21215 0.11366 0.23247 0.12685 0.2382 0.10509 C 0.23594 0.09051 0.23542 0.06597 0.24393 0.05371 C 0.24531 0.04861 0.24566 0.04514 0.24861 0.04144 C 0.25 0.03611 0.25087 0.03218 0.2533 0.02755 C 0.25521 0.01921 0.25781 0.01134 0.26146 0.00417 C 0.26372 -0.00579 0.2717 -0.01273 0.27656 -0.0206 C 0.28212 -0.02963 0.27604 -0.02083 0.28004 -0.02986 C 0.28177 -0.03356 0.28455 -0.03773 0.28698 -0.04074 C 0.28733 -0.04236 0.29097 -0.05231 0.29167 -0.05324 C 0.29358 -0.05579 0.2967 -0.05648 0.29861 -0.05926 C 0.29931 -0.06041 0.3 -0.0618 0.30087 -0.0625 C 0.30504 -0.06597 0.31077 -0.06528 0.31493 -0.06875 C 0.31927 -0.07245 0.32396 -0.07407 0.32882 -0.07639 C 0.33195 -0.08102 0.33073 -0.08055 0.33698 -0.08102 C 0.3533 -0.08241 0.38577 -0.08426 0.38577 -0.08403 C 0.40104 -0.0831 0.41233 -0.08102 0.42656 -0.07801 C 0.43264 -0.07662 0.43785 -0.07592 0.44393 -0.07338 C 0.44618 -0.07245 0.45087 -0.07014 0.45087 -0.06991 C 0.45174 -0.06921 0.45243 -0.06782 0.4533 -0.06713 C 0.45434 -0.0662 0.45677 -0.06551 0.45677 -0.06528 " pathEditMode="relative" rAng="0" ptsTypes="fffffffffffffffffffffffffffA">
                                      <p:cBhvr>
                                        <p:cTn id="26" dur="2000" fill="hold"/>
                                        <p:tgtEl>
                                          <p:spTgt spid="42"/>
                                        </p:tgtEl>
                                        <p:attrNameLst>
                                          <p:attrName>ppt_x</p:attrName>
                                          <p:attrName>ppt_y</p:attrName>
                                        </p:attrNameLst>
                                      </p:cBhvr>
                                      <p:rCtr x="20694"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42" grpId="0" animBg="1"/>
      <p:bldP spid="42" grpId="1" animBg="1"/>
      <p:bldP spid="46" grpId="0" animBg="1"/>
      <p:bldP spid="47" grpId="0"/>
      <p:bldP spid="56" grpId="0"/>
      <p:bldP spid="5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2608" y="456277"/>
            <a:ext cx="8820504" cy="864096"/>
          </a:xfrm>
        </p:spPr>
        <p:txBody>
          <a:bodyPr/>
          <a:lstStyle/>
          <a:p>
            <a:r>
              <a:rPr lang="en-US" altLang="zh-TW" sz="2800" b="1" dirty="0">
                <a:solidFill>
                  <a:schemeClr val="accent1">
                    <a:lumMod val="75000"/>
                  </a:schemeClr>
                </a:solidFill>
              </a:rPr>
              <a:t>An Extended SDN Architecture for Network Function Virtualization</a:t>
            </a:r>
            <a:endParaRPr lang="zh-TW" altLang="en-US" sz="2800" b="1" dirty="0">
              <a:solidFill>
                <a:schemeClr val="accent1">
                  <a:lumMod val="75000"/>
                </a:schemeClr>
              </a:solidFill>
            </a:endParaRP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26</a:t>
            </a:fld>
            <a:endParaRPr lang="zh-TW" altLang="en-US"/>
          </a:p>
        </p:txBody>
      </p:sp>
      <p:graphicFrame>
        <p:nvGraphicFramePr>
          <p:cNvPr id="5" name="物件 4"/>
          <p:cNvGraphicFramePr>
            <a:graphicFrameLocks noChangeAspect="1"/>
          </p:cNvGraphicFramePr>
          <p:nvPr>
            <p:extLst>
              <p:ext uri="{D42A27DB-BD31-4B8C-83A1-F6EECF244321}">
                <p14:modId xmlns:p14="http://schemas.microsoft.com/office/powerpoint/2010/main" val="2288058818"/>
              </p:ext>
            </p:extLst>
          </p:nvPr>
        </p:nvGraphicFramePr>
        <p:xfrm>
          <a:off x="1331640" y="2427593"/>
          <a:ext cx="6048672" cy="3507077"/>
        </p:xfrm>
        <a:graphic>
          <a:graphicData uri="http://schemas.openxmlformats.org/presentationml/2006/ole">
            <mc:AlternateContent xmlns:mc="http://schemas.openxmlformats.org/markup-compatibility/2006">
              <mc:Choice xmlns:v="urn:schemas-microsoft-com:vml" Requires="v">
                <p:oleObj spid="_x0000_s3244" name="Visio" r:id="rId4" imgW="5781594" imgH="3333680" progId="Visio.Drawing.15">
                  <p:embed/>
                </p:oleObj>
              </mc:Choice>
              <mc:Fallback>
                <p:oleObj name="Visio" r:id="rId4" imgW="5781594" imgH="3333680"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2427593"/>
                        <a:ext cx="6048672" cy="3507077"/>
                      </a:xfrm>
                      <a:prstGeom prst="rect">
                        <a:avLst/>
                      </a:prstGeom>
                      <a:noFill/>
                    </p:spPr>
                  </p:pic>
                </p:oleObj>
              </mc:Fallback>
            </mc:AlternateContent>
          </a:graphicData>
        </a:graphic>
      </p:graphicFrame>
      <p:sp>
        <p:nvSpPr>
          <p:cNvPr id="6" name="文字方塊 5"/>
          <p:cNvSpPr txBox="1"/>
          <p:nvPr/>
        </p:nvSpPr>
        <p:spPr>
          <a:xfrm>
            <a:off x="252608" y="1281394"/>
            <a:ext cx="8639872" cy="1200329"/>
          </a:xfrm>
          <a:prstGeom prst="rect">
            <a:avLst/>
          </a:prstGeom>
          <a:noFill/>
        </p:spPr>
        <p:txBody>
          <a:bodyPr wrap="square" rtlCol="0">
            <a:spAutoFit/>
          </a:bodyPr>
          <a:lstStyle/>
          <a:p>
            <a:r>
              <a:rPr lang="en-US" altLang="zh-TW" i="1" dirty="0" smtClean="0"/>
              <a:t>Extended components:</a:t>
            </a:r>
          </a:p>
          <a:p>
            <a:r>
              <a:rPr lang="en-US" altLang="zh-TW" i="1" dirty="0"/>
              <a:t>	</a:t>
            </a:r>
            <a:r>
              <a:rPr lang="en-US" altLang="zh-TW" i="1" dirty="0" smtClean="0"/>
              <a:t>two-layer </a:t>
            </a:r>
            <a:r>
              <a:rPr lang="en-US" altLang="zh-TW" i="1" dirty="0"/>
              <a:t>traffic classification in the data </a:t>
            </a:r>
            <a:r>
              <a:rPr lang="en-US" altLang="zh-TW" i="1" dirty="0" smtClean="0"/>
              <a:t>plane</a:t>
            </a:r>
          </a:p>
          <a:p>
            <a:r>
              <a:rPr lang="en-US" altLang="zh-TW" i="1" dirty="0" smtClean="0"/>
              <a:t>	extended </a:t>
            </a:r>
            <a:r>
              <a:rPr lang="en-US" altLang="zh-TW" i="1" dirty="0" err="1"/>
              <a:t>OpenFlow</a:t>
            </a:r>
            <a:r>
              <a:rPr lang="en-US" altLang="zh-TW" i="1" dirty="0"/>
              <a:t> protocol </a:t>
            </a:r>
            <a:r>
              <a:rPr lang="en-US" altLang="zh-TW" i="1" dirty="0" smtClean="0"/>
              <a:t>messages</a:t>
            </a:r>
          </a:p>
          <a:p>
            <a:r>
              <a:rPr lang="en-US" altLang="zh-TW" i="1" dirty="0" smtClean="0"/>
              <a:t>	service </a:t>
            </a:r>
            <a:r>
              <a:rPr lang="en-US" altLang="zh-TW" i="1" dirty="0"/>
              <a:t>chaining </a:t>
            </a:r>
            <a:r>
              <a:rPr lang="en-US" altLang="zh-TW" i="1" dirty="0" smtClean="0"/>
              <a:t>mechanisms</a:t>
            </a:r>
          </a:p>
        </p:txBody>
      </p:sp>
      <p:sp>
        <p:nvSpPr>
          <p:cNvPr id="3" name="矩形 2"/>
          <p:cNvSpPr/>
          <p:nvPr/>
        </p:nvSpPr>
        <p:spPr>
          <a:xfrm>
            <a:off x="223445" y="5969655"/>
            <a:ext cx="8964520" cy="523220"/>
          </a:xfrm>
          <a:prstGeom prst="rect">
            <a:avLst/>
          </a:prstGeom>
        </p:spPr>
        <p:txBody>
          <a:bodyPr wrap="square">
            <a:spAutoFit/>
          </a:bodyPr>
          <a:lstStyle/>
          <a:p>
            <a:r>
              <a:rPr lang="en-US" altLang="zh-TW" sz="1400" dirty="0" smtClean="0">
                <a:latin typeface="Times New Roman" charset="0"/>
                <a:ea typeface="Times New Roman" charset="0"/>
                <a:cs typeface="Times New Roman" charset="0"/>
              </a:rPr>
              <a:t>Y. D. </a:t>
            </a:r>
            <a:r>
              <a:rPr lang="en-US" altLang="zh-TW" sz="1400" dirty="0">
                <a:latin typeface="Times New Roman" charset="0"/>
                <a:ea typeface="Times New Roman" charset="0"/>
                <a:cs typeface="Times New Roman" charset="0"/>
              </a:rPr>
              <a:t>Lin, </a:t>
            </a:r>
            <a:r>
              <a:rPr lang="en-US" altLang="zh-TW" sz="1400" dirty="0" smtClean="0">
                <a:latin typeface="Times New Roman" charset="0"/>
                <a:ea typeface="Times New Roman" charset="0"/>
                <a:cs typeface="Times New Roman" charset="0"/>
              </a:rPr>
              <a:t>P. C. </a:t>
            </a:r>
            <a:r>
              <a:rPr lang="en-US" altLang="zh-TW" sz="1400" dirty="0">
                <a:latin typeface="Times New Roman" charset="0"/>
                <a:ea typeface="Times New Roman" charset="0"/>
                <a:cs typeface="Times New Roman" charset="0"/>
              </a:rPr>
              <a:t>Lin, </a:t>
            </a:r>
            <a:r>
              <a:rPr lang="en-US" altLang="zh-TW" sz="1400" dirty="0" smtClean="0">
                <a:latin typeface="Times New Roman" charset="0"/>
                <a:ea typeface="Times New Roman" charset="0"/>
                <a:cs typeface="Times New Roman" charset="0"/>
              </a:rPr>
              <a:t>C. H. </a:t>
            </a:r>
            <a:r>
              <a:rPr lang="en-US" altLang="zh-TW" sz="1400" dirty="0" err="1">
                <a:latin typeface="Times New Roman" charset="0"/>
                <a:ea typeface="Times New Roman" charset="0"/>
                <a:cs typeface="Times New Roman" charset="0"/>
              </a:rPr>
              <a:t>Yeh</a:t>
            </a:r>
            <a:r>
              <a:rPr lang="en-US" altLang="zh-TW" sz="1400" dirty="0">
                <a:latin typeface="Times New Roman" charset="0"/>
                <a:ea typeface="Times New Roman" charset="0"/>
                <a:cs typeface="Times New Roman" charset="0"/>
              </a:rPr>
              <a:t>, </a:t>
            </a:r>
            <a:r>
              <a:rPr lang="en-US" altLang="zh-TW" sz="1400" dirty="0" smtClean="0">
                <a:latin typeface="Times New Roman" charset="0"/>
                <a:ea typeface="Times New Roman" charset="0"/>
                <a:cs typeface="Times New Roman" charset="0"/>
              </a:rPr>
              <a:t>Y. C. </a:t>
            </a:r>
            <a:r>
              <a:rPr lang="en-US" altLang="zh-TW" sz="1400" dirty="0">
                <a:latin typeface="Times New Roman" charset="0"/>
                <a:ea typeface="Times New Roman" charset="0"/>
                <a:cs typeface="Times New Roman" charset="0"/>
              </a:rPr>
              <a:t>Wang, </a:t>
            </a:r>
            <a:r>
              <a:rPr lang="en-US" altLang="zh-TW" sz="1400" dirty="0" smtClean="0">
                <a:latin typeface="Times New Roman" charset="0"/>
                <a:ea typeface="Times New Roman" charset="0"/>
                <a:cs typeface="Times New Roman" charset="0"/>
              </a:rPr>
              <a:t>Y. C. </a:t>
            </a:r>
            <a:r>
              <a:rPr lang="en-US" altLang="zh-TW" sz="1400" dirty="0">
                <a:latin typeface="Times New Roman" charset="0"/>
                <a:ea typeface="Times New Roman" charset="0"/>
                <a:cs typeface="Times New Roman" charset="0"/>
              </a:rPr>
              <a:t>Lai, </a:t>
            </a:r>
            <a:r>
              <a:rPr lang="en-US" altLang="zh-TW" sz="1400" dirty="0" smtClean="0">
                <a:latin typeface="Times New Roman" charset="0"/>
                <a:ea typeface="Times New Roman" charset="0"/>
                <a:cs typeface="Times New Roman" charset="0"/>
              </a:rPr>
              <a:t>“An </a:t>
            </a:r>
            <a:r>
              <a:rPr lang="en-US" altLang="zh-TW" sz="1400" dirty="0">
                <a:latin typeface="Times New Roman" charset="0"/>
                <a:ea typeface="Times New Roman" charset="0"/>
                <a:cs typeface="Times New Roman" charset="0"/>
              </a:rPr>
              <a:t>extended SDN architecture for network function virtualization with a case study on intrusion prevention</a:t>
            </a:r>
            <a:r>
              <a:rPr lang="en-US" altLang="zh-TW" sz="1400" dirty="0" smtClean="0">
                <a:latin typeface="Times New Roman" charset="0"/>
                <a:ea typeface="Times New Roman" charset="0"/>
                <a:cs typeface="Times New Roman" charset="0"/>
              </a:rPr>
              <a:t>,” </a:t>
            </a:r>
            <a:r>
              <a:rPr lang="en-US" altLang="zh-TW" sz="1400" dirty="0">
                <a:latin typeface="Times New Roman" charset="0"/>
                <a:ea typeface="Times New Roman" charset="0"/>
                <a:cs typeface="Times New Roman" charset="0"/>
              </a:rPr>
              <a:t>IEEE Network, Special Issue on NFV-SDN, May 2015.</a:t>
            </a:r>
          </a:p>
        </p:txBody>
      </p:sp>
    </p:spTree>
    <p:extLst>
      <p:ext uri="{BB962C8B-B14F-4D97-AF65-F5344CB8AC3E}">
        <p14:creationId xmlns:p14="http://schemas.microsoft.com/office/powerpoint/2010/main" val="18007009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395536" y="680178"/>
            <a:ext cx="8229600" cy="660589"/>
          </a:xfrm>
        </p:spPr>
        <p:txBody>
          <a:bodyPr/>
          <a:lstStyle/>
          <a:p>
            <a:r>
              <a:rPr lang="en-US" altLang="zh-TW" sz="2800" b="1" dirty="0" smtClean="0">
                <a:solidFill>
                  <a:schemeClr val="accent1">
                    <a:lumMod val="75000"/>
                  </a:schemeClr>
                </a:solidFill>
              </a:rPr>
              <a:t>Case Study</a:t>
            </a:r>
            <a:br>
              <a:rPr lang="en-US" altLang="zh-TW" sz="2800" b="1" dirty="0" smtClean="0">
                <a:solidFill>
                  <a:schemeClr val="accent1">
                    <a:lumMod val="75000"/>
                  </a:schemeClr>
                </a:solidFill>
              </a:rPr>
            </a:br>
            <a:r>
              <a:rPr lang="en-US" altLang="zh-TW" sz="2800" b="1" dirty="0" smtClean="0">
                <a:solidFill>
                  <a:schemeClr val="accent1">
                    <a:lumMod val="75000"/>
                  </a:schemeClr>
                </a:solidFill>
              </a:rPr>
              <a:t>Extended Messages </a:t>
            </a:r>
            <a:r>
              <a:rPr lang="en-US" altLang="zh-TW" sz="2800" b="1" dirty="0">
                <a:solidFill>
                  <a:schemeClr val="accent1">
                    <a:lumMod val="75000"/>
                  </a:schemeClr>
                </a:solidFill>
              </a:rPr>
              <a:t>for </a:t>
            </a:r>
            <a:r>
              <a:rPr lang="en-US" altLang="zh-TW" sz="2800" b="1" dirty="0" smtClean="0">
                <a:solidFill>
                  <a:schemeClr val="accent1">
                    <a:lumMod val="75000"/>
                  </a:schemeClr>
                </a:solidFill>
              </a:rPr>
              <a:t>Intrusion </a:t>
            </a:r>
            <a:r>
              <a:rPr lang="en-US" altLang="zh-TW" sz="2800" b="1" dirty="0">
                <a:solidFill>
                  <a:schemeClr val="accent1">
                    <a:lumMod val="75000"/>
                  </a:schemeClr>
                </a:solidFill>
              </a:rPr>
              <a:t>D</a:t>
            </a:r>
            <a:r>
              <a:rPr lang="en-US" altLang="zh-TW" sz="2800" b="1" dirty="0" smtClean="0">
                <a:solidFill>
                  <a:schemeClr val="accent1">
                    <a:lumMod val="75000"/>
                  </a:schemeClr>
                </a:solidFill>
              </a:rPr>
              <a:t>etection</a:t>
            </a:r>
            <a:endParaRPr lang="zh-TW" altLang="en-US" sz="2800" b="1" dirty="0">
              <a:solidFill>
                <a:schemeClr val="accent1">
                  <a:lumMod val="75000"/>
                </a:schemeClr>
              </a:solidFill>
            </a:endParaRP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27</a:t>
            </a:fld>
            <a:endParaRPr lang="zh-TW" altLang="en-US"/>
          </a:p>
        </p:txBody>
      </p:sp>
      <p:sp>
        <p:nvSpPr>
          <p:cNvPr id="5" name="Rectangle 2"/>
          <p:cNvSpPr>
            <a:spLocks noChangeArrowheads="1"/>
          </p:cNvSpPr>
          <p:nvPr/>
        </p:nvSpPr>
        <p:spPr bwMode="auto">
          <a:xfrm>
            <a:off x="1331639" y="1628800"/>
            <a:ext cx="118944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567733190"/>
              </p:ext>
            </p:extLst>
          </p:nvPr>
        </p:nvGraphicFramePr>
        <p:xfrm>
          <a:off x="971600" y="1556792"/>
          <a:ext cx="6336704" cy="4823078"/>
        </p:xfrm>
        <a:graphic>
          <a:graphicData uri="http://schemas.openxmlformats.org/presentationml/2006/ole">
            <mc:AlternateContent xmlns:mc="http://schemas.openxmlformats.org/markup-compatibility/2006">
              <mc:Choice xmlns:v="urn:schemas-microsoft-com:vml" Requires="v">
                <p:oleObj spid="_x0000_s4268" name="Visio" r:id="rId5" imgW="6029399" imgH="4648256" progId="Visio.Drawing.15">
                  <p:embed/>
                </p:oleObj>
              </mc:Choice>
              <mc:Fallback>
                <p:oleObj name="Visio" r:id="rId5" imgW="6029399" imgH="4648256"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600" y="1556792"/>
                        <a:ext cx="6336704" cy="4823078"/>
                      </a:xfrm>
                      <a:prstGeom prst="rect">
                        <a:avLst/>
                      </a:prstGeom>
                      <a:noFill/>
                    </p:spPr>
                  </p:pic>
                </p:oleObj>
              </mc:Fallback>
            </mc:AlternateContent>
          </a:graphicData>
        </a:graphic>
      </p:graphicFrame>
    </p:spTree>
    <p:extLst>
      <p:ext uri="{BB962C8B-B14F-4D97-AF65-F5344CB8AC3E}">
        <p14:creationId xmlns:p14="http://schemas.microsoft.com/office/powerpoint/2010/main" val="10699114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smtClean="0"/>
              <a:t>SDN Multicast with Multiple Shared Trees</a:t>
            </a:r>
            <a:endParaRPr lang="zh-TW" altLang="en-US" sz="3200" dirty="0"/>
          </a:p>
        </p:txBody>
      </p:sp>
      <p:sp>
        <p:nvSpPr>
          <p:cNvPr id="3" name="內容版面配置區 2"/>
          <p:cNvSpPr>
            <a:spLocks noGrp="1"/>
          </p:cNvSpPr>
          <p:nvPr>
            <p:ph idx="1"/>
          </p:nvPr>
        </p:nvSpPr>
        <p:spPr>
          <a:xfrm>
            <a:off x="214281" y="1234912"/>
            <a:ext cx="8715436" cy="1565936"/>
          </a:xfrm>
        </p:spPr>
        <p:txBody>
          <a:bodyPr>
            <a:normAutofit fontScale="85000" lnSpcReduction="20000"/>
          </a:bodyPr>
          <a:lstStyle/>
          <a:p>
            <a:r>
              <a:rPr lang="en-US" altLang="zh-TW" sz="2400" dirty="0" smtClean="0"/>
              <a:t>Building multi-group shared trees to reduce control-plane and data-plane overheads</a:t>
            </a:r>
          </a:p>
          <a:p>
            <a:pPr marL="342900" lvl="2" indent="-342900">
              <a:buFont typeface="Arial" pitchFamily="34" charset="0"/>
              <a:buChar char="•"/>
            </a:pPr>
            <a:r>
              <a:rPr lang="en-US" altLang="zh-TW" sz="2400" dirty="0" smtClean="0"/>
              <a:t>Given 100 multicast sources, only 2-6 shared trees are </a:t>
            </a:r>
            <a:r>
              <a:rPr lang="en-US" altLang="zh-TW" sz="2400" dirty="0"/>
              <a:t>built </a:t>
            </a:r>
            <a:endParaRPr lang="en-US" altLang="zh-TW" sz="2400" dirty="0" smtClean="0"/>
          </a:p>
          <a:p>
            <a:pPr marL="800100" lvl="3" indent="-342900">
              <a:buFont typeface="Arial" pitchFamily="34" charset="0"/>
              <a:buChar char="•"/>
            </a:pPr>
            <a:r>
              <a:rPr lang="en-US" altLang="zh-TW" sz="2400" dirty="0" smtClean="0"/>
              <a:t>The </a:t>
            </a:r>
            <a:r>
              <a:rPr lang="en-US" altLang="zh-TW" sz="2400" dirty="0"/>
              <a:t>computation time is less than 100 </a:t>
            </a:r>
            <a:r>
              <a:rPr lang="en-US" altLang="zh-TW" sz="2400" dirty="0" err="1" smtClean="0"/>
              <a:t>ms</a:t>
            </a:r>
            <a:r>
              <a:rPr lang="en-US" altLang="zh-TW" sz="2400" dirty="0"/>
              <a:t> </a:t>
            </a:r>
            <a:r>
              <a:rPr lang="en-US" altLang="zh-TW" sz="2400" dirty="0" smtClean="0"/>
              <a:t>and 4% </a:t>
            </a:r>
            <a:r>
              <a:rPr lang="en-US" altLang="zh-TW" sz="2400" dirty="0"/>
              <a:t>flow entries of </a:t>
            </a:r>
            <a:r>
              <a:rPr lang="en-US" altLang="zh-TW" sz="2400" dirty="0" smtClean="0"/>
              <a:t>per-source tree are installed</a:t>
            </a:r>
            <a:endParaRPr lang="zh-TW" altLang="en-US" sz="2400"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28</a:t>
            </a:fld>
            <a:endParaRPr lang="zh-TW" altLang="en-US"/>
          </a:p>
        </p:txBody>
      </p:sp>
      <p:grpSp>
        <p:nvGrpSpPr>
          <p:cNvPr id="9" name="Group 5"/>
          <p:cNvGrpSpPr>
            <a:grpSpLocks noChangeAspect="1"/>
          </p:cNvGrpSpPr>
          <p:nvPr/>
        </p:nvGrpSpPr>
        <p:grpSpPr bwMode="auto">
          <a:xfrm>
            <a:off x="838993" y="2708920"/>
            <a:ext cx="7466013" cy="3176587"/>
            <a:chOff x="476" y="2089"/>
            <a:chExt cx="4703" cy="2001"/>
          </a:xfrm>
        </p:grpSpPr>
        <p:sp>
          <p:nvSpPr>
            <p:cNvPr id="10" name="AutoShape 4"/>
            <p:cNvSpPr>
              <a:spLocks noChangeAspect="1" noChangeArrowheads="1" noTextEdit="1"/>
            </p:cNvSpPr>
            <p:nvPr/>
          </p:nvSpPr>
          <p:spPr bwMode="auto">
            <a:xfrm>
              <a:off x="476" y="2089"/>
              <a:ext cx="4703" cy="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 y="2089"/>
              <a:ext cx="4708" cy="2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文字方塊 4"/>
          <p:cNvSpPr txBox="1"/>
          <p:nvPr/>
        </p:nvSpPr>
        <p:spPr>
          <a:xfrm>
            <a:off x="126873" y="5969655"/>
            <a:ext cx="8331383" cy="523220"/>
          </a:xfrm>
          <a:prstGeom prst="rect">
            <a:avLst/>
          </a:prstGeom>
          <a:noFill/>
        </p:spPr>
        <p:txBody>
          <a:bodyPr wrap="none" rtlCol="0">
            <a:spAutoFit/>
          </a:bodyPr>
          <a:lstStyle/>
          <a:p>
            <a:r>
              <a:rPr lang="en-US" altLang="zh-TW" sz="1400" dirty="0">
                <a:latin typeface="Times New Roman" charset="0"/>
                <a:ea typeface="Times New Roman" charset="0"/>
                <a:cs typeface="Times New Roman" charset="0"/>
              </a:rPr>
              <a:t>Ying-Dar </a:t>
            </a:r>
            <a:r>
              <a:rPr lang="en-US" altLang="zh-TW" sz="1400" dirty="0" smtClean="0">
                <a:latin typeface="Times New Roman" charset="0"/>
                <a:ea typeface="Times New Roman" charset="0"/>
                <a:cs typeface="Times New Roman" charset="0"/>
              </a:rPr>
              <a:t>Lin, </a:t>
            </a:r>
            <a:r>
              <a:rPr lang="en-US" altLang="zh-TW" sz="1400" dirty="0">
                <a:latin typeface="Times New Roman" charset="0"/>
                <a:ea typeface="Times New Roman" charset="0"/>
                <a:cs typeface="Times New Roman" charset="0"/>
              </a:rPr>
              <a:t>Hung-Yi </a:t>
            </a:r>
            <a:r>
              <a:rPr lang="en-US" altLang="zh-TW" sz="1400" dirty="0" err="1" smtClean="0">
                <a:latin typeface="Times New Roman" charset="0"/>
                <a:ea typeface="Times New Roman" charset="0"/>
                <a:cs typeface="Times New Roman" charset="0"/>
              </a:rPr>
              <a:t>Teng</a:t>
            </a:r>
            <a:r>
              <a:rPr lang="en-US" altLang="zh-TW" sz="1400" dirty="0" smtClean="0">
                <a:latin typeface="Times New Roman" charset="0"/>
                <a:ea typeface="Times New Roman" charset="0"/>
                <a:cs typeface="Times New Roman" charset="0"/>
              </a:rPr>
              <a:t>, </a:t>
            </a:r>
            <a:r>
              <a:rPr lang="en-US" altLang="zh-TW" sz="1400" dirty="0">
                <a:latin typeface="Times New Roman" charset="0"/>
                <a:ea typeface="Times New Roman" charset="0"/>
                <a:cs typeface="Times New Roman" charset="0"/>
              </a:rPr>
              <a:t>Chun-</a:t>
            </a:r>
            <a:r>
              <a:rPr lang="en-US" altLang="zh-TW" sz="1400" dirty="0" err="1">
                <a:latin typeface="Times New Roman" charset="0"/>
                <a:ea typeface="Times New Roman" charset="0"/>
                <a:cs typeface="Times New Roman" charset="0"/>
              </a:rPr>
              <a:t>Chieh</a:t>
            </a:r>
            <a:r>
              <a:rPr lang="en-US" altLang="zh-TW" sz="1400" dirty="0">
                <a:latin typeface="Times New Roman" charset="0"/>
                <a:ea typeface="Times New Roman" charset="0"/>
                <a:cs typeface="Times New Roman" charset="0"/>
              </a:rPr>
              <a:t> </a:t>
            </a:r>
            <a:r>
              <a:rPr lang="en-US" altLang="zh-TW" sz="1400" dirty="0" smtClean="0">
                <a:latin typeface="Times New Roman" charset="0"/>
                <a:ea typeface="Times New Roman" charset="0"/>
                <a:cs typeface="Times New Roman" charset="0"/>
              </a:rPr>
              <a:t>Liao, </a:t>
            </a:r>
            <a:r>
              <a:rPr lang="en-US" altLang="zh-TW" sz="1400" dirty="0">
                <a:latin typeface="Times New Roman" charset="0"/>
                <a:ea typeface="Times New Roman" charset="0"/>
                <a:cs typeface="Times New Roman" charset="0"/>
              </a:rPr>
              <a:t>Yi-</a:t>
            </a:r>
            <a:r>
              <a:rPr lang="en-US" altLang="zh-TW" sz="1400" dirty="0" err="1">
                <a:latin typeface="Times New Roman" charset="0"/>
                <a:ea typeface="Times New Roman" charset="0"/>
                <a:cs typeface="Times New Roman" charset="0"/>
              </a:rPr>
              <a:t>Chih</a:t>
            </a:r>
            <a:r>
              <a:rPr lang="en-US" altLang="zh-TW" sz="1400" dirty="0">
                <a:latin typeface="Times New Roman" charset="0"/>
                <a:ea typeface="Times New Roman" charset="0"/>
                <a:cs typeface="Times New Roman" charset="0"/>
              </a:rPr>
              <a:t> </a:t>
            </a:r>
            <a:r>
              <a:rPr lang="en-US" altLang="zh-TW" sz="1400" dirty="0" smtClean="0">
                <a:latin typeface="Times New Roman" charset="0"/>
                <a:ea typeface="Times New Roman" charset="0"/>
                <a:cs typeface="Times New Roman" charset="0"/>
              </a:rPr>
              <a:t>Kao, </a:t>
            </a:r>
            <a:r>
              <a:rPr lang="en-US" altLang="zh-TW" sz="1400" dirty="0">
                <a:latin typeface="Times New Roman" charset="0"/>
                <a:ea typeface="Times New Roman" charset="0"/>
                <a:cs typeface="Times New Roman" charset="0"/>
              </a:rPr>
              <a:t>and Yuan-Cheng </a:t>
            </a:r>
            <a:r>
              <a:rPr lang="en-US" altLang="zh-TW" sz="1400" dirty="0" smtClean="0">
                <a:latin typeface="Times New Roman" charset="0"/>
                <a:ea typeface="Times New Roman" charset="0"/>
                <a:cs typeface="Times New Roman" charset="0"/>
              </a:rPr>
              <a:t>Lai, “Scalable </a:t>
            </a:r>
            <a:r>
              <a:rPr lang="en-US" altLang="zh-TW" sz="1400" dirty="0">
                <a:latin typeface="Times New Roman" charset="0"/>
                <a:ea typeface="Times New Roman" charset="0"/>
                <a:cs typeface="Times New Roman" charset="0"/>
              </a:rPr>
              <a:t>m</a:t>
            </a:r>
            <a:r>
              <a:rPr lang="en-US" altLang="zh-TW" sz="1400" dirty="0" smtClean="0">
                <a:latin typeface="Times New Roman" charset="0"/>
                <a:ea typeface="Times New Roman" charset="0"/>
                <a:cs typeface="Times New Roman" charset="0"/>
              </a:rPr>
              <a:t>ulticasting </a:t>
            </a:r>
            <a:r>
              <a:rPr lang="en-US" altLang="zh-TW" sz="1400" dirty="0">
                <a:latin typeface="Times New Roman" charset="0"/>
                <a:ea typeface="Times New Roman" charset="0"/>
                <a:cs typeface="Times New Roman" charset="0"/>
              </a:rPr>
              <a:t>with </a:t>
            </a:r>
            <a:endParaRPr lang="en-US" altLang="zh-TW" sz="1400" dirty="0" smtClean="0">
              <a:latin typeface="Times New Roman" charset="0"/>
              <a:ea typeface="Times New Roman" charset="0"/>
              <a:cs typeface="Times New Roman" charset="0"/>
            </a:endParaRPr>
          </a:p>
          <a:p>
            <a:r>
              <a:rPr lang="en-US" altLang="zh-TW" sz="1400" dirty="0" smtClean="0">
                <a:latin typeface="Times New Roman" charset="0"/>
                <a:ea typeface="Times New Roman" charset="0"/>
                <a:cs typeface="Times New Roman" charset="0"/>
              </a:rPr>
              <a:t>Multiple </a:t>
            </a:r>
            <a:r>
              <a:rPr lang="en-US" altLang="zh-TW" sz="1400" dirty="0">
                <a:latin typeface="Times New Roman" charset="0"/>
                <a:ea typeface="Times New Roman" charset="0"/>
                <a:cs typeface="Times New Roman" charset="0"/>
              </a:rPr>
              <a:t>s</a:t>
            </a:r>
            <a:r>
              <a:rPr lang="en-US" altLang="zh-TW" sz="1400" dirty="0" smtClean="0">
                <a:latin typeface="Times New Roman" charset="0"/>
                <a:ea typeface="Times New Roman" charset="0"/>
                <a:cs typeface="Times New Roman" charset="0"/>
              </a:rPr>
              <a:t>hared </a:t>
            </a:r>
            <a:r>
              <a:rPr lang="en-US" altLang="zh-TW" sz="1400" dirty="0">
                <a:latin typeface="Times New Roman" charset="0"/>
                <a:ea typeface="Times New Roman" charset="0"/>
                <a:cs typeface="Times New Roman" charset="0"/>
              </a:rPr>
              <a:t>t</a:t>
            </a:r>
            <a:r>
              <a:rPr lang="en-US" altLang="zh-TW" sz="1400" dirty="0" smtClean="0">
                <a:latin typeface="Times New Roman" charset="0"/>
                <a:ea typeface="Times New Roman" charset="0"/>
                <a:cs typeface="Times New Roman" charset="0"/>
              </a:rPr>
              <a:t>rees </a:t>
            </a:r>
            <a:r>
              <a:rPr lang="en-US" altLang="zh-TW" sz="1400" dirty="0">
                <a:latin typeface="Times New Roman" charset="0"/>
                <a:ea typeface="Times New Roman" charset="0"/>
                <a:cs typeface="Times New Roman" charset="0"/>
              </a:rPr>
              <a:t>in </a:t>
            </a:r>
            <a:r>
              <a:rPr lang="en-US" altLang="zh-TW" sz="1400" dirty="0" smtClean="0">
                <a:latin typeface="Times New Roman" charset="0"/>
                <a:ea typeface="Times New Roman" charset="0"/>
                <a:cs typeface="Times New Roman" charset="0"/>
              </a:rPr>
              <a:t>software </a:t>
            </a:r>
            <a:r>
              <a:rPr lang="en-US" altLang="zh-TW" sz="1400" dirty="0">
                <a:latin typeface="Times New Roman" charset="0"/>
                <a:ea typeface="Times New Roman" charset="0"/>
                <a:cs typeface="Times New Roman" charset="0"/>
              </a:rPr>
              <a:t>d</a:t>
            </a:r>
            <a:r>
              <a:rPr lang="en-US" altLang="zh-TW" sz="1400" dirty="0" smtClean="0">
                <a:latin typeface="Times New Roman" charset="0"/>
                <a:ea typeface="Times New Roman" charset="0"/>
                <a:cs typeface="Times New Roman" charset="0"/>
              </a:rPr>
              <a:t>efined </a:t>
            </a:r>
            <a:r>
              <a:rPr lang="en-US" altLang="zh-TW" sz="1400" dirty="0">
                <a:latin typeface="Times New Roman" charset="0"/>
                <a:ea typeface="Times New Roman" charset="0"/>
                <a:cs typeface="Times New Roman" charset="0"/>
              </a:rPr>
              <a:t>n</a:t>
            </a:r>
            <a:r>
              <a:rPr lang="en-US" altLang="zh-TW" sz="1400" dirty="0" smtClean="0">
                <a:latin typeface="Times New Roman" charset="0"/>
                <a:ea typeface="Times New Roman" charset="0"/>
                <a:cs typeface="Times New Roman" charset="0"/>
              </a:rPr>
              <a:t>etworks,” Journal of Network and Computer Applications, revised.</a:t>
            </a:r>
            <a:endParaRPr kumimoji="1" lang="zh-TW" altLang="en-US" sz="14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7829119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7504" y="582578"/>
            <a:ext cx="8928992" cy="560406"/>
          </a:xfrm>
        </p:spPr>
        <p:txBody>
          <a:bodyPr/>
          <a:lstStyle/>
          <a:p>
            <a:r>
              <a:rPr lang="en-US" altLang="zh-TW" sz="3600" dirty="0" smtClean="0"/>
              <a:t>Cross-Domain SDN Service Extension</a:t>
            </a:r>
            <a:endParaRPr lang="zh-TW" altLang="en-US" sz="3600"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29</a:t>
            </a:fld>
            <a:endParaRPr lang="zh-TW" altLang="en-US"/>
          </a:p>
        </p:txBody>
      </p:sp>
      <p:sp>
        <p:nvSpPr>
          <p:cNvPr id="5" name="Content Placeholder 4"/>
          <p:cNvSpPr>
            <a:spLocks noGrp="1"/>
          </p:cNvSpPr>
          <p:nvPr>
            <p:ph idx="1"/>
          </p:nvPr>
        </p:nvSpPr>
        <p:spPr/>
        <p:txBody>
          <a:bodyPr>
            <a:normAutofit/>
          </a:bodyPr>
          <a:lstStyle/>
          <a:p>
            <a:r>
              <a:rPr lang="en-US" sz="2400" dirty="0" smtClean="0"/>
              <a:t>How controller architectures affect the performance of inter-domain service extension?</a:t>
            </a:r>
          </a:p>
          <a:p>
            <a:r>
              <a:rPr lang="en-US" altLang="zh-TW" sz="2400" dirty="0" smtClean="0"/>
              <a:t>Multi-controller architectures can reduce t</a:t>
            </a:r>
            <a:r>
              <a:rPr lang="en-US" sz="2400" dirty="0" smtClean="0"/>
              <a:t>he initial latency and the processing time because requests can be </a:t>
            </a:r>
            <a:r>
              <a:rPr lang="en-US" sz="2400" dirty="0"/>
              <a:t>handled </a:t>
            </a:r>
            <a:r>
              <a:rPr lang="en-US" sz="2400" dirty="0" smtClean="0"/>
              <a:t>in parallel  </a:t>
            </a:r>
            <a:endParaRPr lang="en-US" sz="2400" dirty="0"/>
          </a:p>
        </p:txBody>
      </p:sp>
      <p:pic>
        <p:nvPicPr>
          <p:cNvPr id="6" name="Picture 5"/>
          <p:cNvPicPr>
            <a:picLocks noChangeAspect="1"/>
          </p:cNvPicPr>
          <p:nvPr/>
        </p:nvPicPr>
        <p:blipFill>
          <a:blip r:embed="rId2"/>
          <a:stretch>
            <a:fillRect/>
          </a:stretch>
        </p:blipFill>
        <p:spPr>
          <a:xfrm>
            <a:off x="1331640" y="2996952"/>
            <a:ext cx="6885641" cy="3685144"/>
          </a:xfrm>
          <a:prstGeom prst="rect">
            <a:avLst/>
          </a:prstGeom>
        </p:spPr>
      </p:pic>
    </p:spTree>
    <p:extLst>
      <p:ext uri="{BB962C8B-B14F-4D97-AF65-F5344CB8AC3E}">
        <p14:creationId xmlns:p14="http://schemas.microsoft.com/office/powerpoint/2010/main" val="23489676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1"/>
          <p:cNvSpPr txBox="1">
            <a:spLocks/>
          </p:cNvSpPr>
          <p:nvPr/>
        </p:nvSpPr>
        <p:spPr>
          <a:xfrm>
            <a:off x="6553200" y="6248400"/>
            <a:ext cx="2133600" cy="4572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4592245B-F398-4936-A9CF-CAF5F6082AC0}" type="slidenum">
              <a:rPr kumimoji="0" lang="en-US" altLang="zh-TW"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zh-TW"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4" name="Picture 2" descr="Lin1e12bar_nm2"/>
          <p:cNvPicPr>
            <a:picLocks noChangeAspect="1" noChangeArrowheads="1"/>
          </p:cNvPicPr>
          <p:nvPr/>
        </p:nvPicPr>
        <p:blipFill>
          <a:blip r:embed="rId2"/>
          <a:srcRect/>
          <a:stretch>
            <a:fillRect/>
          </a:stretch>
        </p:blipFill>
        <p:spPr bwMode="auto">
          <a:xfrm>
            <a:off x="611560" y="1052736"/>
            <a:ext cx="3660459" cy="4832340"/>
          </a:xfrm>
          <a:prstGeom prst="rect">
            <a:avLst/>
          </a:prstGeom>
          <a:noFill/>
          <a:ln w="9525">
            <a:solidFill>
              <a:srgbClr val="000000"/>
            </a:solidFill>
            <a:miter lim="800000"/>
            <a:headEnd/>
            <a:tailEnd/>
          </a:ln>
        </p:spPr>
      </p:pic>
      <p:sp>
        <p:nvSpPr>
          <p:cNvPr id="5" name="矩形 4"/>
          <p:cNvSpPr/>
          <p:nvPr/>
        </p:nvSpPr>
        <p:spPr>
          <a:xfrm>
            <a:off x="4643438" y="2357430"/>
            <a:ext cx="4071966" cy="3754874"/>
          </a:xfrm>
          <a:prstGeom prst="rect">
            <a:avLst/>
          </a:prstGeom>
        </p:spPr>
        <p:txBody>
          <a:bodyPr wrap="square">
            <a:spAutoFit/>
          </a:bodyPr>
          <a:lstStyle/>
          <a:p>
            <a:r>
              <a:rPr lang="en-US" sz="1400" i="1" dirty="0" smtClean="0"/>
              <a:t>Computer Networks: An Open Source Approach </a:t>
            </a:r>
            <a:r>
              <a:rPr lang="en-US" sz="1400" dirty="0" smtClean="0"/>
              <a:t>considers </a:t>
            </a:r>
            <a:r>
              <a:rPr lang="en-US" sz="1400" i="1" dirty="0" smtClean="0"/>
              <a:t>why</a:t>
            </a:r>
            <a:r>
              <a:rPr lang="en-US" sz="1400" dirty="0" smtClean="0"/>
              <a:t> a protocol, designed a specific way, is more important than </a:t>
            </a:r>
            <a:r>
              <a:rPr lang="en-US" sz="1400" i="1" dirty="0" smtClean="0"/>
              <a:t>how</a:t>
            </a:r>
            <a:r>
              <a:rPr lang="en-US" sz="1400" dirty="0" smtClean="0"/>
              <a:t> a protocol works. Key concepts and underlying principles are conveyed while explaining protocol behaviors. To further bridge the long-existing gap between design and implementation, it illustrates </a:t>
            </a:r>
            <a:r>
              <a:rPr lang="en-US" sz="1400" i="1" dirty="0" smtClean="0"/>
              <a:t>where</a:t>
            </a:r>
            <a:r>
              <a:rPr lang="en-US" sz="1400" dirty="0" smtClean="0"/>
              <a:t> and </a:t>
            </a:r>
            <a:r>
              <a:rPr lang="en-US" sz="1400" i="1" dirty="0" smtClean="0"/>
              <a:t>how</a:t>
            </a:r>
            <a:r>
              <a:rPr lang="en-US" sz="1400" dirty="0" smtClean="0"/>
              <a:t> protocol designs are implemented in Linux-based systems. A comprehensive set of fifty-six </a:t>
            </a:r>
            <a:r>
              <a:rPr lang="en-US" sz="1400" i="1" dirty="0" smtClean="0"/>
              <a:t>live</a:t>
            </a:r>
            <a:r>
              <a:rPr lang="en-US" sz="1400" dirty="0" smtClean="0"/>
              <a:t> open source implementations spanning across hardware (8B/10B, OFDM, CRC32,  CSMA/CD, and crypto), driver (Ethernet and PPP), kernel (longest prefix matching, </a:t>
            </a:r>
          </a:p>
          <a:p>
            <a:r>
              <a:rPr lang="en-US" sz="1400" dirty="0" smtClean="0"/>
              <a:t>checksum, NAT, TCP traffic control, socket, shaper, scheduler, firewall, and VPN), and daemon (RIP/OSPF/BGP, DNS, FTP, SMTP/POP3/IMAP4, HTTP, SNMP, SIP, streaming, and P2P) are </a:t>
            </a:r>
            <a:r>
              <a:rPr lang="en-US" sz="1400" i="1" dirty="0" smtClean="0"/>
              <a:t>interleaved</a:t>
            </a:r>
            <a:r>
              <a:rPr lang="en-US" sz="1400" dirty="0" smtClean="0"/>
              <a:t> with the text.</a:t>
            </a:r>
            <a:endParaRPr lang="zh-TW" altLang="en-US" sz="1400" dirty="0"/>
          </a:p>
        </p:txBody>
      </p:sp>
      <p:sp>
        <p:nvSpPr>
          <p:cNvPr id="6" name="Rectangle 3"/>
          <p:cNvSpPr>
            <a:spLocks noChangeArrowheads="1"/>
          </p:cNvSpPr>
          <p:nvPr/>
        </p:nvSpPr>
        <p:spPr bwMode="auto">
          <a:xfrm>
            <a:off x="4643438" y="928670"/>
            <a:ext cx="413467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200" b="1" dirty="0" smtClean="0">
                <a:solidFill>
                  <a:srgbClr val="000000"/>
                </a:solidFill>
                <a:latin typeface="Arial" pitchFamily="34" charset="0"/>
                <a:ea typeface="新細明體" pitchFamily="18" charset="-120"/>
                <a:cs typeface="Arial" pitchFamily="34" charset="0"/>
              </a:rPr>
              <a:t>Ying-Dar Lin, </a:t>
            </a:r>
            <a:r>
              <a:rPr kumimoji="1" lang="en-US" altLang="zh-TW" sz="1200" b="1" dirty="0" err="1" smtClean="0">
                <a:solidFill>
                  <a:srgbClr val="000000"/>
                </a:solidFill>
                <a:latin typeface="Arial" pitchFamily="34" charset="0"/>
                <a:ea typeface="新細明體" pitchFamily="18" charset="-120"/>
                <a:cs typeface="Arial" pitchFamily="34" charset="0"/>
              </a:rPr>
              <a:t>Ren</a:t>
            </a:r>
            <a:r>
              <a:rPr kumimoji="1" lang="en-US" altLang="zh-TW" sz="1200" b="1" dirty="0" smtClean="0">
                <a:solidFill>
                  <a:srgbClr val="000000"/>
                </a:solidFill>
                <a:latin typeface="Arial" pitchFamily="34" charset="0"/>
                <a:ea typeface="新細明體" pitchFamily="18" charset="-120"/>
                <a:cs typeface="Arial" pitchFamily="34" charset="0"/>
              </a:rPr>
              <a:t>-Hung Hwang, Fred Baker, Computer Networks: An Open Source Approach, McGraw-Hill, Feb 2011.</a:t>
            </a:r>
            <a:endParaRPr kumimoji="1" lang="en-US" altLang="zh-TW" sz="1200" b="1" i="0" u="none" strike="noStrike" cap="none" normalizeH="0" baseline="0" dirty="0" smtClean="0">
              <a:ln>
                <a:noFill/>
              </a:ln>
              <a:solidFill>
                <a:schemeClr val="tx1"/>
              </a:solidFill>
              <a:effectLst/>
              <a:latin typeface="Arial" pitchFamily="34" charset="0"/>
              <a:ea typeface="新細明體" pitchFamily="18"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TW" sz="1200" b="1" i="0" u="none" strike="noStrike" cap="none" normalizeH="0" baseline="0" dirty="0" smtClean="0">
                <a:ln>
                  <a:noFill/>
                </a:ln>
                <a:solidFill>
                  <a:srgbClr val="C00000"/>
                </a:solidFill>
                <a:effectLst/>
                <a:latin typeface="Arial" pitchFamily="34" charset="0"/>
                <a:ea typeface="新細明體" pitchFamily="18" charset="-120"/>
                <a:cs typeface="Arial" pitchFamily="34" charset="0"/>
                <a:hlinkClick r:id="rId3"/>
              </a:rPr>
              <a:t>www.mhhe.com/lin</a:t>
            </a:r>
            <a:r>
              <a:rPr kumimoji="1" lang="en-US" altLang="zh-TW" sz="1200" b="1" i="0" u="none" strike="noStrike" cap="none" normalizeH="0" baseline="0" dirty="0" smtClean="0">
                <a:ln>
                  <a:noFill/>
                </a:ln>
                <a:solidFill>
                  <a:schemeClr val="tx1"/>
                </a:solidFill>
                <a:effectLst/>
                <a:latin typeface="Arial" pitchFamily="34" charset="0"/>
                <a:ea typeface="新細明體" pitchFamily="18" charset="-120"/>
                <a:cs typeface="Arial" pitchFamily="34" charset="0"/>
              </a:rPr>
              <a:t>; available now at </a:t>
            </a:r>
            <a:r>
              <a:rPr kumimoji="1" lang="en-US" altLang="zh-TW" sz="1200" b="1" i="0" u="none" strike="noStrike" cap="none" normalizeH="0" baseline="0" dirty="0" smtClean="0">
                <a:ln>
                  <a:noFill/>
                </a:ln>
                <a:solidFill>
                  <a:srgbClr val="0000CC"/>
                </a:solidFill>
                <a:effectLst/>
                <a:latin typeface="Arial" pitchFamily="34" charset="0"/>
                <a:ea typeface="新細明體" pitchFamily="18" charset="-120"/>
                <a:cs typeface="Arial" pitchFamily="34" charset="0"/>
              </a:rPr>
              <a:t>amazon.com</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TW" sz="1200" b="1" dirty="0" err="1" smtClean="0">
                <a:latin typeface="Arial" pitchFamily="34" charset="0"/>
                <a:ea typeface="新細明體" pitchFamily="18" charset="-120"/>
                <a:cs typeface="Arial" pitchFamily="34" charset="0"/>
              </a:rPr>
              <a:t>Facebook</a:t>
            </a:r>
            <a:r>
              <a:rPr lang="en-US" altLang="zh-TW" sz="1200" b="1" dirty="0" smtClean="0">
                <a:latin typeface="Arial" pitchFamily="34" charset="0"/>
                <a:ea typeface="新細明體" pitchFamily="18" charset="-120"/>
                <a:cs typeface="Arial" pitchFamily="34" charset="0"/>
              </a:rPr>
              <a:t> Q&amp;A </a:t>
            </a:r>
            <a:r>
              <a:rPr lang="en-US" altLang="zh-TW" sz="1200" b="1" dirty="0" err="1" smtClean="0">
                <a:latin typeface="Arial" pitchFamily="34" charset="0"/>
                <a:ea typeface="新細明體" pitchFamily="18" charset="-120"/>
                <a:cs typeface="Arial" pitchFamily="34" charset="0"/>
              </a:rPr>
              <a:t>Communit</a:t>
            </a:r>
            <a:r>
              <a:rPr lang="en-US" altLang="zh-TW" sz="1200" b="1" dirty="0" smtClean="0">
                <a:latin typeface="Arial" pitchFamily="34" charset="0"/>
                <a:ea typeface="新細明體" pitchFamily="18" charset="-120"/>
                <a:cs typeface="Arial" pitchFamily="34" charset="0"/>
              </a:rPr>
              <a:t>: </a:t>
            </a:r>
            <a:r>
              <a:rPr lang="en-US" altLang="zh-TW" sz="1200" b="1" dirty="0" smtClean="0">
                <a:solidFill>
                  <a:schemeClr val="tx2">
                    <a:lumMod val="75000"/>
                  </a:schemeClr>
                </a:solidFill>
                <a:latin typeface="Arial" pitchFamily="34" charset="0"/>
                <a:ea typeface="新細明體" pitchFamily="18" charset="-120"/>
                <a:cs typeface="Arial" pitchFamily="34" charset="0"/>
                <a:hlinkClick r:id="rId4"/>
              </a:rPr>
              <a:t>www.facebook.com/CNFBs</a:t>
            </a:r>
            <a:r>
              <a:rPr lang="en-US" altLang="zh-TW" sz="1200" b="1" dirty="0" smtClean="0">
                <a:solidFill>
                  <a:srgbClr val="0000CC"/>
                </a:solidFill>
                <a:latin typeface="Arial" pitchFamily="34" charset="0"/>
                <a:ea typeface="新細明體" pitchFamily="18" charset="-120"/>
                <a:cs typeface="Arial" pitchFamily="34" charset="0"/>
              </a:rPr>
              <a:t> </a:t>
            </a:r>
            <a:endParaRPr kumimoji="1" lang="en-US" altLang="zh-TW" sz="1200" b="1" i="0" u="none" strike="noStrike" cap="none" normalizeH="0" baseline="0" dirty="0" smtClean="0">
              <a:ln>
                <a:noFill/>
              </a:ln>
              <a:solidFill>
                <a:schemeClr val="tx1"/>
              </a:solidFill>
              <a:effectLst/>
              <a:latin typeface="Arial" pitchFamily="34" charset="0"/>
              <a:ea typeface="新細明體" pitchFamily="18"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TW" sz="1200" b="1" i="0" u="none" strike="noStrike" cap="none" normalizeH="0" baseline="0" dirty="0" smtClean="0">
                <a:ln>
                  <a:noFill/>
                </a:ln>
                <a:solidFill>
                  <a:srgbClr val="000000"/>
                </a:solidFill>
                <a:effectLst/>
                <a:latin typeface="Arial" pitchFamily="34" charset="0"/>
                <a:ea typeface="新細明體" pitchFamily="18" charset="-120"/>
                <a:cs typeface="Arial" pitchFamily="34" charset="0"/>
              </a:rPr>
              <a:t>ISBN: 0-07-337624-8 / 978-007-337624-0</a:t>
            </a:r>
            <a:endParaRPr kumimoji="1" lang="en-US" altLang="zh-TW" sz="1200" b="1" i="0" u="none" strike="noStrike" cap="none" normalizeH="0" baseline="0" dirty="0" smtClean="0">
              <a:ln>
                <a:noFill/>
              </a:ln>
              <a:solidFill>
                <a:schemeClr val="tx1"/>
              </a:solidFill>
              <a:effectLst/>
              <a:latin typeface="Arial" pitchFamily="34" charset="0"/>
              <a:ea typeface="新細明體" pitchFamily="18" charset="-120"/>
            </a:endParaRPr>
          </a:p>
        </p:txBody>
      </p:sp>
      <p:sp>
        <p:nvSpPr>
          <p:cNvPr id="2" name="投影片編號版面配置區 1"/>
          <p:cNvSpPr>
            <a:spLocks noGrp="1"/>
          </p:cNvSpPr>
          <p:nvPr>
            <p:ph type="sldNum" sz="quarter" idx="12"/>
          </p:nvPr>
        </p:nvSpPr>
        <p:spPr/>
        <p:txBody>
          <a:bodyPr/>
          <a:lstStyle/>
          <a:p>
            <a:fld id="{73DA0BB7-265A-403C-9275-D587AB510EDC}" type="slidenum">
              <a:rPr lang="zh-TW" altLang="en-US" smtClean="0"/>
              <a:t>3</a:t>
            </a:fld>
            <a:endParaRPr lang="zh-TW" altLang="en-US"/>
          </a:p>
        </p:txBody>
      </p:sp>
    </p:spTree>
    <p:extLst>
      <p:ext uri="{BB962C8B-B14F-4D97-AF65-F5344CB8AC3E}">
        <p14:creationId xmlns:p14="http://schemas.microsoft.com/office/powerpoint/2010/main" val="11707417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369221"/>
            <a:ext cx="8229600" cy="560406"/>
          </a:xfrm>
        </p:spPr>
        <p:txBody>
          <a:bodyPr/>
          <a:lstStyle/>
          <a:p>
            <a:r>
              <a:rPr lang="en-US" altLang="zh-TW" dirty="0" smtClean="0"/>
              <a:t>SDN Wi-Fi Load Balancing</a:t>
            </a:r>
            <a:endParaRPr lang="zh-TW" altLang="en-US" sz="2000" dirty="0"/>
          </a:p>
        </p:txBody>
      </p:sp>
      <p:sp>
        <p:nvSpPr>
          <p:cNvPr id="3" name="內容版面配置區 2"/>
          <p:cNvSpPr>
            <a:spLocks noGrp="1"/>
          </p:cNvSpPr>
          <p:nvPr>
            <p:ph idx="1"/>
          </p:nvPr>
        </p:nvSpPr>
        <p:spPr>
          <a:xfrm>
            <a:off x="170994" y="836712"/>
            <a:ext cx="8678198" cy="1274322"/>
          </a:xfrm>
        </p:spPr>
        <p:txBody>
          <a:bodyPr>
            <a:normAutofit/>
          </a:bodyPr>
          <a:lstStyle/>
          <a:p>
            <a:pPr>
              <a:buFont typeface="Wingdings" charset="2"/>
              <a:buChar char="Ø"/>
            </a:pPr>
            <a:r>
              <a:rPr lang="en-US" altLang="zh-TW" sz="2000" dirty="0" smtClean="0"/>
              <a:t>Two-tier architecture</a:t>
            </a:r>
            <a:endParaRPr lang="en-US" altLang="zh-TW" sz="2000" dirty="0"/>
          </a:p>
          <a:p>
            <a:pPr lvl="1"/>
            <a:r>
              <a:rPr lang="en-US" altLang="zh-TW" sz="1600" dirty="0" smtClean="0"/>
              <a:t>Controller decides up to which load level APs accept association requests</a:t>
            </a:r>
          </a:p>
          <a:p>
            <a:pPr lvl="1"/>
            <a:r>
              <a:rPr lang="en-US" altLang="zh-TW" sz="1600" dirty="0" smtClean="0"/>
              <a:t>Re-association time reduced by 28</a:t>
            </a:r>
            <a:r>
              <a:rPr lang="en-US" altLang="zh-TW" sz="1600" dirty="0"/>
              <a:t>% to 36</a:t>
            </a:r>
            <a:r>
              <a:rPr lang="en-US" altLang="zh-TW" sz="1600" dirty="0" smtClean="0"/>
              <a:t>%, compared to purely centralized</a:t>
            </a:r>
          </a:p>
          <a:p>
            <a:pPr lvl="1"/>
            <a:r>
              <a:rPr lang="en-US" altLang="zh-TW" sz="1600" dirty="0" smtClean="0"/>
              <a:t>Load balance improved by 34% to 41%, compared to purely distributed</a:t>
            </a: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30</a:t>
            </a:fld>
            <a:endParaRPr lang="zh-TW" altLang="en-US"/>
          </a:p>
        </p:txBody>
      </p:sp>
      <p:pic>
        <p:nvPicPr>
          <p:cNvPr id="183" name="圖片 182"/>
          <p:cNvPicPr>
            <a:picLocks noChangeAspect="1"/>
          </p:cNvPicPr>
          <p:nvPr/>
        </p:nvPicPr>
        <p:blipFill>
          <a:blip r:embed="rId2"/>
          <a:stretch>
            <a:fillRect/>
          </a:stretch>
        </p:blipFill>
        <p:spPr>
          <a:xfrm>
            <a:off x="1557616" y="2111034"/>
            <a:ext cx="5904954" cy="4068979"/>
          </a:xfrm>
          <a:prstGeom prst="rect">
            <a:avLst/>
          </a:prstGeom>
        </p:spPr>
      </p:pic>
      <p:sp>
        <p:nvSpPr>
          <p:cNvPr id="185" name="文字方塊 184"/>
          <p:cNvSpPr txBox="1"/>
          <p:nvPr/>
        </p:nvSpPr>
        <p:spPr>
          <a:xfrm>
            <a:off x="251520" y="6148412"/>
            <a:ext cx="7536935" cy="461665"/>
          </a:xfrm>
          <a:prstGeom prst="rect">
            <a:avLst/>
          </a:prstGeom>
          <a:noFill/>
        </p:spPr>
        <p:txBody>
          <a:bodyPr wrap="none" rtlCol="0">
            <a:spAutoFit/>
          </a:bodyPr>
          <a:lstStyle/>
          <a:p>
            <a:r>
              <a:rPr kumimoji="1" lang="en-US" altLang="zh-TW" sz="1200" dirty="0" smtClean="0">
                <a:latin typeface="Times New Roman" charset="0"/>
                <a:ea typeface="Times New Roman" charset="0"/>
                <a:cs typeface="Times New Roman" charset="0"/>
              </a:rPr>
              <a:t>Ying-Dar Lin, </a:t>
            </a:r>
            <a:r>
              <a:rPr kumimoji="1" lang="en-US" altLang="zh-TW" sz="1200" dirty="0" err="1" smtClean="0">
                <a:latin typeface="Times New Roman" charset="0"/>
                <a:ea typeface="Times New Roman" charset="0"/>
                <a:cs typeface="Times New Roman" charset="0"/>
              </a:rPr>
              <a:t>Chih</a:t>
            </a:r>
            <a:r>
              <a:rPr kumimoji="1" lang="en-US" altLang="zh-TW" sz="1200" dirty="0" smtClean="0">
                <a:latin typeface="Times New Roman" charset="0"/>
                <a:ea typeface="Times New Roman" charset="0"/>
                <a:cs typeface="Times New Roman" charset="0"/>
              </a:rPr>
              <a:t>-Chiang Wang, Yi-Jen Lu, Yuan-Cheng Lai, His-Chang Yang, “Two-tier dynamic load balancing in </a:t>
            </a:r>
          </a:p>
          <a:p>
            <a:r>
              <a:rPr kumimoji="1" lang="en-US" altLang="zh-TW" sz="1200" dirty="0">
                <a:latin typeface="Times New Roman" charset="0"/>
                <a:ea typeface="Times New Roman" charset="0"/>
                <a:cs typeface="Times New Roman" charset="0"/>
              </a:rPr>
              <a:t>i</a:t>
            </a:r>
            <a:r>
              <a:rPr kumimoji="1" lang="en-US" altLang="zh-TW" sz="1200" dirty="0" smtClean="0">
                <a:latin typeface="Times New Roman" charset="0"/>
                <a:ea typeface="Times New Roman" charset="0"/>
                <a:cs typeface="Times New Roman" charset="0"/>
              </a:rPr>
              <a:t>n SDN-enabled Wi-Fi networks,” submitted to Wireless Networks.</a:t>
            </a:r>
          </a:p>
        </p:txBody>
      </p:sp>
    </p:spTree>
    <p:extLst>
      <p:ext uri="{BB962C8B-B14F-4D97-AF65-F5344CB8AC3E}">
        <p14:creationId xmlns:p14="http://schemas.microsoft.com/office/powerpoint/2010/main" val="1892604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548680"/>
            <a:ext cx="8229600" cy="864096"/>
          </a:xfrm>
        </p:spPr>
        <p:txBody>
          <a:bodyPr/>
          <a:lstStyle/>
          <a:p>
            <a:r>
              <a:rPr lang="en-US" altLang="zh-TW" sz="3200" dirty="0" smtClean="0"/>
              <a:t>SDN-NFV Balanced Service Chaining and Traffic Steering (1/2)</a:t>
            </a:r>
            <a:endParaRPr lang="zh-TW" altLang="en-US" sz="3200" dirty="0"/>
          </a:p>
        </p:txBody>
      </p:sp>
      <p:sp>
        <p:nvSpPr>
          <p:cNvPr id="3" name="內容版面配置區 2"/>
          <p:cNvSpPr>
            <a:spLocks noGrp="1"/>
          </p:cNvSpPr>
          <p:nvPr>
            <p:ph idx="1"/>
          </p:nvPr>
        </p:nvSpPr>
        <p:spPr>
          <a:xfrm>
            <a:off x="196897" y="1504645"/>
            <a:ext cx="8750206" cy="1569432"/>
          </a:xfrm>
        </p:spPr>
        <p:txBody>
          <a:bodyPr>
            <a:normAutofit fontScale="92500"/>
          </a:bodyPr>
          <a:lstStyle/>
          <a:p>
            <a:r>
              <a:rPr lang="en-US" altLang="zh-TW" sz="2400" dirty="0"/>
              <a:t>Balanced </a:t>
            </a:r>
            <a:r>
              <a:rPr lang="en-US" altLang="zh-TW" sz="2400" dirty="0" smtClean="0"/>
              <a:t>service chaining on the data plane without </a:t>
            </a:r>
            <a:r>
              <a:rPr lang="en-US" altLang="zh-TW" sz="2400" dirty="0"/>
              <a:t>resorting to the </a:t>
            </a:r>
            <a:r>
              <a:rPr lang="en-US" altLang="zh-TW" sz="2400" dirty="0" smtClean="0"/>
              <a:t>controller: Packet-In’s reduced by 92.5%, within 5% of perfect balance</a:t>
            </a:r>
          </a:p>
          <a:p>
            <a:r>
              <a:rPr lang="en-US" altLang="zh-TW" sz="2400" dirty="0" smtClean="0"/>
              <a:t>Leverages </a:t>
            </a:r>
            <a:r>
              <a:rPr lang="en-US" altLang="zh-TW" sz="2400" dirty="0"/>
              <a:t>the </a:t>
            </a:r>
            <a:r>
              <a:rPr lang="en-US" altLang="zh-TW" sz="2400" dirty="0" err="1"/>
              <a:t>OpenFlow</a:t>
            </a:r>
            <a:r>
              <a:rPr lang="en-US" altLang="zh-TW" sz="2400" dirty="0"/>
              <a:t> group table </a:t>
            </a:r>
            <a:r>
              <a:rPr lang="en-US" altLang="zh-TW" sz="2400" dirty="0" smtClean="0"/>
              <a:t>with the SELECT type according </a:t>
            </a:r>
            <a:r>
              <a:rPr lang="en-US" altLang="zh-TW" sz="2400" dirty="0"/>
              <a:t>to the hashing-based selection </a:t>
            </a:r>
            <a:r>
              <a:rPr lang="en-US" altLang="zh-TW" sz="2400" dirty="0" smtClean="0"/>
              <a:t>algorithm</a:t>
            </a: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31</a:t>
            </a:fld>
            <a:endParaRPr lang="zh-TW"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1467306954"/>
              </p:ext>
            </p:extLst>
          </p:nvPr>
        </p:nvGraphicFramePr>
        <p:xfrm>
          <a:off x="780538" y="2945166"/>
          <a:ext cx="7677718" cy="3038037"/>
        </p:xfrm>
        <a:graphic>
          <a:graphicData uri="http://schemas.openxmlformats.org/presentationml/2006/ole">
            <mc:AlternateContent xmlns:mc="http://schemas.openxmlformats.org/markup-compatibility/2006">
              <mc:Choice xmlns:v="urn:schemas-microsoft-com:vml" Requires="v">
                <p:oleObj spid="_x0000_s5222" name="Visio" r:id="rId4" imgW="11277510" imgH="4467150" progId="Visio.Drawing.15">
                  <p:embed/>
                </p:oleObj>
              </mc:Choice>
              <mc:Fallback>
                <p:oleObj name="Visio" r:id="rId4" imgW="11277510" imgH="4467150"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538" y="2945166"/>
                        <a:ext cx="7677718" cy="3038037"/>
                      </a:xfrm>
                      <a:prstGeom prst="rect">
                        <a:avLst/>
                      </a:prstGeom>
                      <a:noFill/>
                    </p:spPr>
                  </p:pic>
                </p:oleObj>
              </mc:Fallback>
            </mc:AlternateContent>
          </a:graphicData>
        </a:graphic>
      </p:graphicFrame>
      <p:sp>
        <p:nvSpPr>
          <p:cNvPr id="7" name="矩形 6"/>
          <p:cNvSpPr/>
          <p:nvPr/>
        </p:nvSpPr>
        <p:spPr>
          <a:xfrm>
            <a:off x="168738" y="5983203"/>
            <a:ext cx="8230309" cy="523220"/>
          </a:xfrm>
          <a:prstGeom prst="rect">
            <a:avLst/>
          </a:prstGeom>
        </p:spPr>
        <p:txBody>
          <a:bodyPr wrap="square">
            <a:spAutoFit/>
          </a:bodyPr>
          <a:lstStyle/>
          <a:p>
            <a:r>
              <a:rPr lang="en-US" altLang="zh-TW" sz="1400" dirty="0">
                <a:latin typeface="Times New Roman" charset="0"/>
                <a:ea typeface="Times New Roman" charset="0"/>
                <a:cs typeface="Times New Roman" charset="0"/>
              </a:rPr>
              <a:t>Po-</a:t>
            </a:r>
            <a:r>
              <a:rPr lang="en-US" altLang="zh-TW" sz="1400" dirty="0" err="1">
                <a:latin typeface="Times New Roman" charset="0"/>
                <a:ea typeface="Times New Roman" charset="0"/>
                <a:cs typeface="Times New Roman" charset="0"/>
              </a:rPr>
              <a:t>Ching</a:t>
            </a:r>
            <a:r>
              <a:rPr lang="en-US" altLang="zh-TW" sz="1400" dirty="0">
                <a:latin typeface="Times New Roman" charset="0"/>
                <a:ea typeface="Times New Roman" charset="0"/>
                <a:cs typeface="Times New Roman" charset="0"/>
              </a:rPr>
              <a:t> Lin, Ying-Dar Lin, Cheng-Ying Wu, Yuan-Cheng Lai, Yi-</a:t>
            </a:r>
            <a:r>
              <a:rPr lang="en-US" altLang="zh-TW" sz="1400" dirty="0" err="1">
                <a:latin typeface="Times New Roman" charset="0"/>
                <a:ea typeface="Times New Roman" charset="0"/>
                <a:cs typeface="Times New Roman" charset="0"/>
              </a:rPr>
              <a:t>Chih</a:t>
            </a:r>
            <a:r>
              <a:rPr lang="en-US" altLang="zh-TW" sz="1400" dirty="0">
                <a:latin typeface="Times New Roman" charset="0"/>
                <a:ea typeface="Times New Roman" charset="0"/>
                <a:cs typeface="Times New Roman" charset="0"/>
              </a:rPr>
              <a:t> Kao, Balanced Service </a:t>
            </a:r>
            <a:r>
              <a:rPr lang="en-US" altLang="zh-TW" sz="1400" dirty="0" smtClean="0">
                <a:latin typeface="Times New Roman" charset="0"/>
                <a:ea typeface="Times New Roman" charset="0"/>
                <a:cs typeface="Times New Roman" charset="0"/>
              </a:rPr>
              <a:t>Chaining with Traffic </a:t>
            </a:r>
            <a:r>
              <a:rPr lang="en-US" altLang="zh-TW" sz="1400" dirty="0">
                <a:latin typeface="Times New Roman" charset="0"/>
                <a:ea typeface="Times New Roman" charset="0"/>
                <a:cs typeface="Times New Roman" charset="0"/>
              </a:rPr>
              <a:t>Steering in Software Defined Networks with Network Function Virtualization, IEEE Computer, to appear.</a:t>
            </a:r>
          </a:p>
        </p:txBody>
      </p:sp>
    </p:spTree>
    <p:extLst>
      <p:ext uri="{BB962C8B-B14F-4D97-AF65-F5344CB8AC3E}">
        <p14:creationId xmlns:p14="http://schemas.microsoft.com/office/powerpoint/2010/main" val="19864706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80362"/>
            <a:ext cx="8229600" cy="560406"/>
          </a:xfrm>
        </p:spPr>
        <p:txBody>
          <a:bodyPr/>
          <a:lstStyle/>
          <a:p>
            <a:r>
              <a:rPr lang="en-US" altLang="zh-TW" sz="3200" dirty="0"/>
              <a:t>SDN-NFV Balanced Service Chaining and Traffic Steering </a:t>
            </a:r>
            <a:r>
              <a:rPr lang="en-US" altLang="zh-TW" sz="3200" dirty="0" smtClean="0"/>
              <a:t>(2/2</a:t>
            </a:r>
            <a:r>
              <a:rPr lang="en-US" altLang="zh-TW" sz="3200" dirty="0"/>
              <a:t>)</a:t>
            </a:r>
            <a:endParaRPr lang="zh-TW" altLang="en-US" sz="3200"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32</a:t>
            </a:fld>
            <a:endParaRPr lang="zh-TW" altLang="en-US" dirty="0"/>
          </a:p>
        </p:txBody>
      </p:sp>
      <p:sp>
        <p:nvSpPr>
          <p:cNvPr id="5" name="Rectangle 2"/>
          <p:cNvSpPr>
            <a:spLocks noChangeArrowheads="1"/>
          </p:cNvSpPr>
          <p:nvPr/>
        </p:nvSpPr>
        <p:spPr bwMode="auto">
          <a:xfrm>
            <a:off x="107504" y="1340768"/>
            <a:ext cx="1199690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3521596188"/>
              </p:ext>
            </p:extLst>
          </p:nvPr>
        </p:nvGraphicFramePr>
        <p:xfrm>
          <a:off x="107504" y="1588871"/>
          <a:ext cx="8897419" cy="5008481"/>
        </p:xfrm>
        <a:graphic>
          <a:graphicData uri="http://schemas.openxmlformats.org/presentationml/2006/ole">
            <mc:AlternateContent xmlns:mc="http://schemas.openxmlformats.org/markup-compatibility/2006">
              <mc:Choice xmlns:v="urn:schemas-microsoft-com:vml" Requires="v">
                <p:oleObj spid="_x0000_s6246" name="Visio" r:id="rId4" imgW="12506345" imgH="7058070" progId="Visio.Drawing.15">
                  <p:embed/>
                </p:oleObj>
              </mc:Choice>
              <mc:Fallback>
                <p:oleObj name="Visio" r:id="rId4" imgW="12506345" imgH="7058070"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1588871"/>
                        <a:ext cx="8897419" cy="5008481"/>
                      </a:xfrm>
                      <a:prstGeom prst="rect">
                        <a:avLst/>
                      </a:prstGeom>
                      <a:noFill/>
                    </p:spPr>
                  </p:pic>
                </p:oleObj>
              </mc:Fallback>
            </mc:AlternateContent>
          </a:graphicData>
        </a:graphic>
      </p:graphicFrame>
    </p:spTree>
    <p:extLst>
      <p:ext uri="{BB962C8B-B14F-4D97-AF65-F5344CB8AC3E}">
        <p14:creationId xmlns:p14="http://schemas.microsoft.com/office/powerpoint/2010/main" val="2001880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4282" y="548680"/>
            <a:ext cx="8472518" cy="560406"/>
          </a:xfrm>
        </p:spPr>
        <p:txBody>
          <a:bodyPr/>
          <a:lstStyle/>
          <a:p>
            <a:r>
              <a:rPr kumimoji="1" lang="en-US" altLang="zh-TW" sz="2800" dirty="0" smtClean="0"/>
              <a:t>Joint Server and Network Load Balancing for NFV</a:t>
            </a:r>
            <a:endParaRPr kumimoji="1" lang="zh-TW" altLang="en-US" sz="2800" dirty="0"/>
          </a:p>
        </p:txBody>
      </p:sp>
      <p:sp>
        <p:nvSpPr>
          <p:cNvPr id="3" name="內容版面配置區 2"/>
          <p:cNvSpPr>
            <a:spLocks noGrp="1"/>
          </p:cNvSpPr>
          <p:nvPr>
            <p:ph idx="1"/>
          </p:nvPr>
        </p:nvSpPr>
        <p:spPr>
          <a:xfrm>
            <a:off x="214282" y="1109086"/>
            <a:ext cx="8715436" cy="1455818"/>
          </a:xfrm>
        </p:spPr>
        <p:txBody>
          <a:bodyPr>
            <a:normAutofit/>
          </a:bodyPr>
          <a:lstStyle/>
          <a:p>
            <a:r>
              <a:rPr kumimoji="1" lang="en-US" altLang="zh-TW" sz="2000" dirty="0" smtClean="0"/>
              <a:t>Joint optimization vs. separate optimization</a:t>
            </a:r>
          </a:p>
          <a:p>
            <a:r>
              <a:rPr kumimoji="1" lang="en-US" altLang="zh-TW" sz="2000" dirty="0" smtClean="0"/>
              <a:t>2-phase algorithm: Nearest First Local-Global Transformation (NF-LGT) (greedy + improvement)</a:t>
            </a:r>
          </a:p>
          <a:p>
            <a:r>
              <a:rPr kumimoji="1" lang="en-US" altLang="zh-TW" sz="2000" dirty="0"/>
              <a:t>U</a:t>
            </a:r>
            <a:r>
              <a:rPr kumimoji="1" lang="en-US" altLang="zh-TW" sz="2000" dirty="0" smtClean="0"/>
              <a:t>tilization improved by 45%, compared to separate optimization</a:t>
            </a:r>
            <a:endParaRPr kumimoji="1" lang="zh-TW" altLang="en-US" sz="2000"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33</a:t>
            </a:fld>
            <a:endParaRPr lang="zh-TW" altLang="en-US"/>
          </a:p>
        </p:txBody>
      </p:sp>
      <p:sp>
        <p:nvSpPr>
          <p:cNvPr id="5" name="文字方塊 4"/>
          <p:cNvSpPr txBox="1"/>
          <p:nvPr/>
        </p:nvSpPr>
        <p:spPr>
          <a:xfrm>
            <a:off x="214282" y="6031210"/>
            <a:ext cx="7909729" cy="523220"/>
          </a:xfrm>
          <a:prstGeom prst="rect">
            <a:avLst/>
          </a:prstGeom>
          <a:noFill/>
        </p:spPr>
        <p:txBody>
          <a:bodyPr wrap="none" rtlCol="0">
            <a:spAutoFit/>
          </a:bodyPr>
          <a:lstStyle/>
          <a:p>
            <a:r>
              <a:rPr kumimoji="1" lang="en-US" altLang="zh-TW" sz="1400" dirty="0" smtClean="0">
                <a:latin typeface="Times New Roman" charset="0"/>
                <a:ea typeface="Times New Roman" charset="0"/>
                <a:cs typeface="Times New Roman" charset="0"/>
              </a:rPr>
              <a:t>Minh-Tuan Thai, Ying-Dar Lin, Yuan-Cheng Lai, “A joint </a:t>
            </a:r>
            <a:r>
              <a:rPr kumimoji="1" lang="en-US" altLang="zh-TW" sz="1400" dirty="0">
                <a:latin typeface="Times New Roman" charset="0"/>
                <a:ea typeface="Times New Roman" charset="0"/>
                <a:cs typeface="Times New Roman" charset="0"/>
              </a:rPr>
              <a:t>n</a:t>
            </a:r>
            <a:r>
              <a:rPr kumimoji="1" lang="en-US" altLang="zh-TW" sz="1400" dirty="0" smtClean="0">
                <a:latin typeface="Times New Roman" charset="0"/>
                <a:ea typeface="Times New Roman" charset="0"/>
                <a:cs typeface="Times New Roman" charset="0"/>
              </a:rPr>
              <a:t>etwork and server </a:t>
            </a:r>
            <a:r>
              <a:rPr kumimoji="1" lang="en-US" altLang="zh-TW" sz="1400" dirty="0">
                <a:latin typeface="Times New Roman" charset="0"/>
                <a:ea typeface="Times New Roman" charset="0"/>
                <a:cs typeface="Times New Roman" charset="0"/>
              </a:rPr>
              <a:t>l</a:t>
            </a:r>
            <a:r>
              <a:rPr kumimoji="1" lang="en-US" altLang="zh-TW" sz="1400" dirty="0" smtClean="0">
                <a:latin typeface="Times New Roman" charset="0"/>
                <a:ea typeface="Times New Roman" charset="0"/>
                <a:cs typeface="Times New Roman" charset="0"/>
              </a:rPr>
              <a:t>oad </a:t>
            </a:r>
            <a:r>
              <a:rPr kumimoji="1" lang="en-US" altLang="zh-TW" sz="1400" dirty="0">
                <a:latin typeface="Times New Roman" charset="0"/>
                <a:ea typeface="Times New Roman" charset="0"/>
                <a:cs typeface="Times New Roman" charset="0"/>
              </a:rPr>
              <a:t>b</a:t>
            </a:r>
            <a:r>
              <a:rPr kumimoji="1" lang="en-US" altLang="zh-TW" sz="1400" dirty="0" smtClean="0">
                <a:latin typeface="Times New Roman" charset="0"/>
                <a:ea typeface="Times New Roman" charset="0"/>
                <a:cs typeface="Times New Roman" charset="0"/>
              </a:rPr>
              <a:t>alancing </a:t>
            </a:r>
            <a:r>
              <a:rPr kumimoji="1" lang="en-US" altLang="zh-TW" sz="1400" dirty="0">
                <a:latin typeface="Times New Roman" charset="0"/>
                <a:ea typeface="Times New Roman" charset="0"/>
                <a:cs typeface="Times New Roman" charset="0"/>
              </a:rPr>
              <a:t>a</a:t>
            </a:r>
            <a:r>
              <a:rPr kumimoji="1" lang="en-US" altLang="zh-TW" sz="1400" dirty="0" smtClean="0">
                <a:latin typeface="Times New Roman" charset="0"/>
                <a:ea typeface="Times New Roman" charset="0"/>
                <a:cs typeface="Times New Roman" charset="0"/>
              </a:rPr>
              <a:t>lgorithm for </a:t>
            </a:r>
          </a:p>
          <a:p>
            <a:r>
              <a:rPr kumimoji="1" lang="en-US" altLang="zh-TW" sz="1400" dirty="0">
                <a:latin typeface="Times New Roman" charset="0"/>
                <a:ea typeface="Times New Roman" charset="0"/>
                <a:cs typeface="Times New Roman" charset="0"/>
              </a:rPr>
              <a:t>c</a:t>
            </a:r>
            <a:r>
              <a:rPr kumimoji="1" lang="en-US" altLang="zh-TW" sz="1400" dirty="0" smtClean="0">
                <a:latin typeface="Times New Roman" charset="0"/>
                <a:ea typeface="Times New Roman" charset="0"/>
                <a:cs typeface="Times New Roman" charset="0"/>
              </a:rPr>
              <a:t>haining virtualized </a:t>
            </a:r>
            <a:r>
              <a:rPr kumimoji="1" lang="en-US" altLang="zh-TW" sz="1400" dirty="0">
                <a:latin typeface="Times New Roman" charset="0"/>
                <a:ea typeface="Times New Roman" charset="0"/>
                <a:cs typeface="Times New Roman" charset="0"/>
              </a:rPr>
              <a:t>n</a:t>
            </a:r>
            <a:r>
              <a:rPr kumimoji="1" lang="en-US" altLang="zh-TW" sz="1400" dirty="0" smtClean="0">
                <a:latin typeface="Times New Roman" charset="0"/>
                <a:ea typeface="Times New Roman" charset="0"/>
                <a:cs typeface="Times New Roman" charset="0"/>
              </a:rPr>
              <a:t>etwork functions,” IEEE ICC, May 2016.</a:t>
            </a:r>
            <a:endParaRPr kumimoji="1" lang="zh-TW" altLang="en-US" sz="1400" dirty="0">
              <a:latin typeface="Times New Roman" charset="0"/>
              <a:ea typeface="Times New Roman" charset="0"/>
              <a:cs typeface="Times New Roman"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015127912"/>
              </p:ext>
            </p:extLst>
          </p:nvPr>
        </p:nvGraphicFramePr>
        <p:xfrm>
          <a:off x="195538" y="2616533"/>
          <a:ext cx="4513822" cy="3291619"/>
        </p:xfrm>
        <a:graphic>
          <a:graphicData uri="http://schemas.openxmlformats.org/presentationml/2006/ole">
            <mc:AlternateContent xmlns:mc="http://schemas.openxmlformats.org/markup-compatibility/2006">
              <mc:Choice xmlns:v="urn:schemas-microsoft-com:vml" Requires="v">
                <p:oleObj spid="_x0000_s7183" name="Visio" r:id="rId4" imgW="16192356" imgH="11820454" progId="Visio.Drawing.15">
                  <p:embed/>
                </p:oleObj>
              </mc:Choice>
              <mc:Fallback>
                <p:oleObj name="Visio" r:id="rId4" imgW="16192356" imgH="11820454"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538" y="2616533"/>
                        <a:ext cx="4513822" cy="3291619"/>
                      </a:xfrm>
                      <a:prstGeom prst="rect">
                        <a:avLst/>
                      </a:prstGeom>
                      <a:noFill/>
                    </p:spPr>
                  </p:pic>
                </p:oleObj>
              </mc:Fallback>
            </mc:AlternateContent>
          </a:graphicData>
        </a:graphic>
      </p:graphicFrame>
      <p:pic>
        <p:nvPicPr>
          <p:cNvPr id="7" name="Picture 6"/>
          <p:cNvPicPr>
            <a:picLocks noChangeAspect="1"/>
          </p:cNvPicPr>
          <p:nvPr/>
        </p:nvPicPr>
        <p:blipFill>
          <a:blip r:embed="rId6"/>
          <a:stretch>
            <a:fillRect/>
          </a:stretch>
        </p:blipFill>
        <p:spPr>
          <a:xfrm>
            <a:off x="5483951" y="2616533"/>
            <a:ext cx="3243121" cy="3260740"/>
          </a:xfrm>
          <a:prstGeom prst="rect">
            <a:avLst/>
          </a:prstGeom>
        </p:spPr>
      </p:pic>
    </p:spTree>
    <p:extLst>
      <p:ext uri="{BB962C8B-B14F-4D97-AF65-F5344CB8AC3E}">
        <p14:creationId xmlns:p14="http://schemas.microsoft.com/office/powerpoint/2010/main" val="1548847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476672"/>
            <a:ext cx="8229600" cy="560406"/>
          </a:xfrm>
        </p:spPr>
        <p:txBody>
          <a:bodyPr/>
          <a:lstStyle/>
          <a:p>
            <a:r>
              <a:rPr lang="en-US" altLang="zh-TW" dirty="0" smtClean="0"/>
              <a:t>On-going Research Roadmap</a:t>
            </a:r>
            <a:endParaRPr lang="zh-TW" altLang="en-US" dirty="0"/>
          </a:p>
        </p:txBody>
      </p:sp>
      <p:sp>
        <p:nvSpPr>
          <p:cNvPr id="3" name="內容版面配置區 2"/>
          <p:cNvSpPr>
            <a:spLocks noGrp="1"/>
          </p:cNvSpPr>
          <p:nvPr>
            <p:ph idx="1"/>
          </p:nvPr>
        </p:nvSpPr>
        <p:spPr>
          <a:xfrm>
            <a:off x="214282" y="1037078"/>
            <a:ext cx="8715436" cy="5481207"/>
          </a:xfrm>
        </p:spPr>
        <p:txBody>
          <a:bodyPr>
            <a:normAutofit fontScale="77500" lnSpcReduction="20000"/>
          </a:bodyPr>
          <a:lstStyle/>
          <a:p>
            <a:r>
              <a:rPr lang="en-US" altLang="zh-TW" dirty="0" smtClean="0"/>
              <a:t>Virtualized control plane (without NFV)</a:t>
            </a:r>
          </a:p>
          <a:p>
            <a:pPr lvl="1"/>
            <a:r>
              <a:rPr lang="en-US" altLang="zh-TW" dirty="0" smtClean="0"/>
              <a:t>SDN Wi-Fi - /w NBL</a:t>
            </a:r>
          </a:p>
          <a:p>
            <a:pPr lvl="1"/>
            <a:r>
              <a:rPr lang="en-US" altLang="zh-TW" dirty="0" smtClean="0"/>
              <a:t>SDN ONF performance test suite: switch, controller, app - /w ONF</a:t>
            </a:r>
          </a:p>
          <a:p>
            <a:pPr lvl="1"/>
            <a:r>
              <a:rPr lang="en-US" altLang="zh-TW" dirty="0" smtClean="0"/>
              <a:t>SDN inter-datacenter multi-path load balancing - /w CHT</a:t>
            </a:r>
          </a:p>
          <a:p>
            <a:pPr lvl="1"/>
            <a:r>
              <a:rPr lang="en-US" altLang="zh-TW" dirty="0" smtClean="0"/>
              <a:t>Hybrid SDN optimization: cost vs. coverage - /w NCU</a:t>
            </a:r>
          </a:p>
          <a:p>
            <a:pPr lvl="1"/>
            <a:r>
              <a:rPr lang="en-US" altLang="zh-TW" dirty="0" smtClean="0"/>
              <a:t>Soft partition in SDN virtual networks – /w CHT</a:t>
            </a:r>
          </a:p>
          <a:p>
            <a:pPr lvl="1"/>
            <a:r>
              <a:rPr lang="en-US" altLang="zh-TW" dirty="0" smtClean="0"/>
              <a:t>Intelligent/Cognitive routing - /w CHT</a:t>
            </a:r>
          </a:p>
          <a:p>
            <a:r>
              <a:rPr lang="en-US" altLang="zh-TW" dirty="0" smtClean="0"/>
              <a:t>Virtualized data plane (with NFV)</a:t>
            </a:r>
          </a:p>
          <a:p>
            <a:pPr lvl="1"/>
            <a:r>
              <a:rPr lang="en-US" altLang="zh-TW" dirty="0" smtClean="0"/>
              <a:t>NFV joint server and network load balancing – /w </a:t>
            </a:r>
            <a:r>
              <a:rPr lang="en-US" altLang="zh-TW" dirty="0" err="1" smtClean="0"/>
              <a:t>Mediatek</a:t>
            </a:r>
            <a:endParaRPr lang="en-US" altLang="zh-TW" dirty="0" smtClean="0"/>
          </a:p>
          <a:p>
            <a:pPr lvl="2"/>
            <a:r>
              <a:rPr lang="en-US" altLang="zh-TW" dirty="0" smtClean="0"/>
              <a:t>Control plane </a:t>
            </a:r>
            <a:r>
              <a:rPr lang="en-US" altLang="zh-TW" dirty="0" smtClean="0">
                <a:sym typeface="Wingdings"/>
              </a:rPr>
              <a:t> </a:t>
            </a:r>
            <a:r>
              <a:rPr lang="en-US" altLang="zh-TW" dirty="0" smtClean="0"/>
              <a:t>data plane</a:t>
            </a:r>
          </a:p>
          <a:p>
            <a:pPr lvl="1"/>
            <a:r>
              <a:rPr lang="en-US" altLang="zh-TW" dirty="0" smtClean="0"/>
              <a:t>Optimizing service chains in NFV – in-house</a:t>
            </a:r>
          </a:p>
          <a:p>
            <a:pPr lvl="1"/>
            <a:r>
              <a:rPr lang="en-US" altLang="zh-TW" dirty="0" smtClean="0"/>
              <a:t>Hierarchical NFV data centers</a:t>
            </a:r>
          </a:p>
          <a:p>
            <a:pPr lvl="2"/>
            <a:r>
              <a:rPr lang="en-US" altLang="zh-TW" dirty="0" smtClean="0"/>
              <a:t>Architecture design - in-house</a:t>
            </a:r>
          </a:p>
          <a:p>
            <a:pPr lvl="2"/>
            <a:r>
              <a:rPr lang="en-US" altLang="zh-TW" dirty="0" smtClean="0"/>
              <a:t>Optimization – multi-party</a:t>
            </a:r>
          </a:p>
          <a:p>
            <a:pPr lvl="2"/>
            <a:r>
              <a:rPr lang="en-US" altLang="zh-TW" dirty="0" smtClean="0"/>
              <a:t>Modeling - open</a:t>
            </a:r>
          </a:p>
          <a:p>
            <a:pPr lvl="1"/>
            <a:r>
              <a:rPr lang="en-US" altLang="zh-TW" dirty="0" smtClean="0"/>
              <a:t>MEC (Mobile Edge Computing): </a:t>
            </a:r>
            <a:r>
              <a:rPr lang="en-US" altLang="zh-TW" dirty="0" err="1" smtClean="0"/>
              <a:t>vCPE</a:t>
            </a:r>
            <a:r>
              <a:rPr lang="en-US" altLang="zh-TW" dirty="0" smtClean="0"/>
              <a:t> &amp; </a:t>
            </a:r>
            <a:r>
              <a:rPr lang="en-US" altLang="zh-TW" dirty="0" err="1" smtClean="0"/>
              <a:t>vEPC</a:t>
            </a:r>
            <a:r>
              <a:rPr lang="en-US" altLang="zh-TW" dirty="0" smtClean="0"/>
              <a:t> - /w ITRI &amp; EU partners</a:t>
            </a:r>
          </a:p>
          <a:p>
            <a:r>
              <a:rPr lang="en-US" altLang="zh-TW" dirty="0" smtClean="0"/>
              <a:t>Modeling and analysis</a:t>
            </a:r>
          </a:p>
          <a:p>
            <a:pPr lvl="1"/>
            <a:r>
              <a:rPr lang="en-US" altLang="zh-TW" dirty="0" smtClean="0"/>
              <a:t>Modeling SDN-NFV - /w Wellington, NZ</a:t>
            </a:r>
          </a:p>
          <a:p>
            <a:pPr lvl="1"/>
            <a:r>
              <a:rPr lang="en-US" altLang="zh-TW" dirty="0" smtClean="0"/>
              <a:t>Modeling TCP and UDP over SDN - /w Bangladesh</a:t>
            </a: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34</a:t>
            </a:fld>
            <a:endParaRPr lang="zh-TW" altLang="en-US"/>
          </a:p>
        </p:txBody>
      </p:sp>
    </p:spTree>
    <p:extLst>
      <p:ext uri="{BB962C8B-B14F-4D97-AF65-F5344CB8AC3E}">
        <p14:creationId xmlns:p14="http://schemas.microsoft.com/office/powerpoint/2010/main" val="287619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normAutofit/>
          </a:bodyPr>
          <a:lstStyle/>
          <a:p>
            <a:pPr marL="0" indent="0" algn="ctr">
              <a:buNone/>
            </a:pPr>
            <a:endParaRPr lang="en-US" altLang="zh-TW" sz="6000" dirty="0" smtClean="0">
              <a:solidFill>
                <a:schemeClr val="tx2"/>
              </a:solidFill>
            </a:endParaRPr>
          </a:p>
          <a:p>
            <a:pPr marL="0" indent="0" algn="ctr">
              <a:buNone/>
            </a:pPr>
            <a:r>
              <a:rPr lang="en-US" altLang="zh-TW" sz="6000" dirty="0" smtClean="0">
                <a:solidFill>
                  <a:schemeClr val="tx2"/>
                </a:solidFill>
              </a:rPr>
              <a:t>Standardization</a:t>
            </a:r>
            <a:endParaRPr lang="zh-TW" altLang="en-US" sz="6000"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35</a:t>
            </a:fld>
            <a:endParaRPr lang="zh-TW" altLang="en-US"/>
          </a:p>
        </p:txBody>
      </p:sp>
    </p:spTree>
    <p:extLst>
      <p:ext uri="{BB962C8B-B14F-4D97-AF65-F5344CB8AC3E}">
        <p14:creationId xmlns:p14="http://schemas.microsoft.com/office/powerpoint/2010/main" val="32310510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7944" y="1008412"/>
            <a:ext cx="5076056" cy="566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 1"/>
          <p:cNvSpPr>
            <a:spLocks noGrp="1"/>
          </p:cNvSpPr>
          <p:nvPr>
            <p:ph type="title"/>
          </p:nvPr>
        </p:nvSpPr>
        <p:spPr>
          <a:xfrm>
            <a:off x="827584" y="473574"/>
            <a:ext cx="8229600" cy="560406"/>
          </a:xfrm>
        </p:spPr>
        <p:txBody>
          <a:bodyPr>
            <a:noAutofit/>
          </a:bodyPr>
          <a:lstStyle/>
          <a:p>
            <a:pPr algn="l"/>
            <a:r>
              <a:rPr lang="en-US" altLang="zh-TW" dirty="0">
                <a:solidFill>
                  <a:schemeClr val="tx2"/>
                </a:solidFill>
              </a:rPr>
              <a:t>Basic SDN </a:t>
            </a:r>
            <a:r>
              <a:rPr lang="en-US" altLang="zh-TW" dirty="0" smtClean="0">
                <a:solidFill>
                  <a:schemeClr val="tx2"/>
                </a:solidFill>
              </a:rPr>
              <a:t>Architecture</a:t>
            </a:r>
            <a:endParaRPr lang="zh-TW" altLang="en-US" dirty="0">
              <a:solidFill>
                <a:schemeClr val="tx2"/>
              </a:solidFill>
            </a:endParaRPr>
          </a:p>
        </p:txBody>
      </p:sp>
      <p:sp>
        <p:nvSpPr>
          <p:cNvPr id="4" name="內容版面配置區 3"/>
          <p:cNvSpPr>
            <a:spLocks noGrp="1"/>
          </p:cNvSpPr>
          <p:nvPr>
            <p:ph idx="1"/>
          </p:nvPr>
        </p:nvSpPr>
        <p:spPr/>
        <p:txBody>
          <a:bodyPr/>
          <a:lstStyle/>
          <a:p>
            <a:pPr marL="0" indent="0">
              <a:buNone/>
            </a:pPr>
            <a:endParaRPr lang="en-US" altLang="zh-TW" sz="2000" dirty="0" smtClean="0"/>
          </a:p>
          <a:p>
            <a:pPr marL="0" indent="0">
              <a:buNone/>
            </a:pPr>
            <a:endParaRPr lang="en-US" altLang="zh-TW" sz="1600" dirty="0"/>
          </a:p>
          <a:p>
            <a:pPr marL="0" indent="0">
              <a:buNone/>
            </a:pPr>
            <a:endParaRPr lang="en-US" altLang="zh-TW" sz="1600" dirty="0" smtClean="0"/>
          </a:p>
          <a:p>
            <a:pPr marL="0" indent="0">
              <a:buNone/>
            </a:pPr>
            <a:endParaRPr lang="en-US" altLang="zh-TW" sz="1600" dirty="0" smtClean="0"/>
          </a:p>
          <a:p>
            <a:endParaRPr lang="en-US" altLang="zh-TW" dirty="0" smtClean="0"/>
          </a:p>
          <a:p>
            <a:pPr marL="0" indent="0">
              <a:buNone/>
            </a:pP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36</a:t>
            </a:fld>
            <a:endParaRPr lang="zh-TW" altLang="en-US"/>
          </a:p>
        </p:txBody>
      </p:sp>
      <p:graphicFrame>
        <p:nvGraphicFramePr>
          <p:cNvPr id="6" name="Table 5"/>
          <p:cNvGraphicFramePr>
            <a:graphicFrameLocks noGrp="1"/>
          </p:cNvGraphicFramePr>
          <p:nvPr>
            <p:extLst>
              <p:ext uri="{D42A27DB-BD31-4B8C-83A1-F6EECF244321}">
                <p14:modId xmlns:p14="http://schemas.microsoft.com/office/powerpoint/2010/main" val="3530201839"/>
              </p:ext>
            </p:extLst>
          </p:nvPr>
        </p:nvGraphicFramePr>
        <p:xfrm>
          <a:off x="107504" y="1412776"/>
          <a:ext cx="4608512" cy="4464496"/>
        </p:xfrm>
        <a:graphic>
          <a:graphicData uri="http://schemas.openxmlformats.org/drawingml/2006/table">
            <a:tbl>
              <a:tblPr firstRow="1" bandRow="1">
                <a:tableStyleId>{2D5ABB26-0587-4C30-8999-92F81FD0307C}</a:tableStyleId>
              </a:tblPr>
              <a:tblGrid>
                <a:gridCol w="4608512"/>
              </a:tblGrid>
              <a:tr h="4464496">
                <a:tc>
                  <a: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2400" u="none" strike="noStrike" kern="1200" cap="none" spc="0" normalizeH="0" baseline="0" noProof="0" dirty="0" smtClean="0">
                          <a:ln>
                            <a:noFill/>
                          </a:ln>
                          <a:effectLst/>
                          <a:uLnTx/>
                          <a:uFillTx/>
                        </a:rPr>
                        <a:t>Separated to control plane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2400" u="none" strike="noStrike" kern="1200" cap="none" spc="0" normalizeH="0" baseline="0" noProof="0" dirty="0" smtClean="0">
                          <a:ln>
                            <a:noFill/>
                          </a:ln>
                          <a:effectLst/>
                          <a:uLnTx/>
                          <a:uFillTx/>
                        </a:rPr>
                        <a:t>     and data plane.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2400" u="none" strike="noStrike" kern="1200" cap="none" spc="0" normalizeH="0" baseline="0" noProof="0" dirty="0" smtClean="0">
                          <a:ln>
                            <a:noFill/>
                          </a:ln>
                          <a:effectLst/>
                          <a:uLnTx/>
                          <a:uFillTx/>
                        </a:rPr>
                        <a:t>Control plane: Network Application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2400" u="none" strike="noStrike" kern="1200" cap="none" spc="0" normalizeH="0" baseline="0" noProof="0" dirty="0" smtClean="0">
                          <a:ln>
                            <a:noFill/>
                          </a:ln>
                          <a:effectLst/>
                          <a:uLnTx/>
                          <a:uFillTx/>
                        </a:rPr>
                        <a:t>Data plane: switches only need to forward the packets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2400" u="none" strike="noStrike" kern="1200" cap="none" spc="0" normalizeH="0" baseline="0" noProof="0" dirty="0" smtClean="0">
                          <a:ln>
                            <a:noFill/>
                          </a:ln>
                          <a:effectLst/>
                          <a:uLnTx/>
                          <a:uFillTx/>
                        </a:rPr>
                        <a:t>Network applications can control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2400" u="none" strike="noStrike" kern="1200" cap="none" spc="0" normalizeH="0" baseline="0" noProof="0" dirty="0" smtClean="0">
                          <a:ln>
                            <a:noFill/>
                          </a:ln>
                          <a:effectLst/>
                          <a:uLnTx/>
                          <a:uFillTx/>
                        </a:rPr>
                        <a:t>     switches through </a:t>
                      </a:r>
                      <a:r>
                        <a:rPr kumimoji="0" lang="en-US" altLang="zh-TW" sz="2400" u="none" strike="noStrike" kern="1200" cap="none" spc="0" normalizeH="0" baseline="0" noProof="0" dirty="0" err="1" smtClean="0">
                          <a:ln>
                            <a:noFill/>
                          </a:ln>
                          <a:effectLst/>
                          <a:uLnTx/>
                          <a:uFillTx/>
                        </a:rPr>
                        <a:t>OpenFlow</a:t>
                      </a:r>
                      <a:r>
                        <a:rPr kumimoji="0" lang="en-US" altLang="zh-TW" sz="2400" u="none" strike="noStrike" kern="1200" cap="none" spc="0" normalizeH="0" baseline="0" noProof="0" dirty="0" smtClean="0">
                          <a:ln>
                            <a:noFill/>
                          </a:ln>
                          <a:effectLst/>
                          <a:uLnTx/>
                          <a:uFillTx/>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2400" u="none" strike="noStrike" kern="1200" cap="none" spc="0" normalizeH="0" baseline="0" noProof="0" dirty="0" smtClean="0">
                          <a:ln>
                            <a:noFill/>
                          </a:ln>
                          <a:effectLst/>
                          <a:uLnTx/>
                          <a:uFillTx/>
                        </a:rPr>
                        <a:t>     protocol.</a:t>
                      </a:r>
                    </a:p>
                    <a:p>
                      <a:endParaRPr lang="en-US" dirty="0"/>
                    </a:p>
                  </a:txBody>
                  <a:tcPr/>
                </a:tc>
              </a:tr>
            </a:tbl>
          </a:graphicData>
        </a:graphic>
      </p:graphicFrame>
    </p:spTree>
    <p:extLst>
      <p:ext uri="{BB962C8B-B14F-4D97-AF65-F5344CB8AC3E}">
        <p14:creationId xmlns:p14="http://schemas.microsoft.com/office/powerpoint/2010/main" val="26107923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chemeClr val="tx2"/>
                </a:solidFill>
              </a:rPr>
              <a:t>Related standards</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2733494294"/>
              </p:ext>
            </p:extLst>
          </p:nvPr>
        </p:nvGraphicFramePr>
        <p:xfrm>
          <a:off x="214310" y="1357313"/>
          <a:ext cx="8462145" cy="4993640"/>
        </p:xfrm>
        <a:graphic>
          <a:graphicData uri="http://schemas.openxmlformats.org/drawingml/2006/table">
            <a:tbl>
              <a:tblPr firstRow="1" bandRow="1">
                <a:tableStyleId>{5C22544A-7EE6-4342-B048-85BDC9FD1C3A}</a:tableStyleId>
              </a:tblPr>
              <a:tblGrid>
                <a:gridCol w="770518"/>
                <a:gridCol w="1457361"/>
                <a:gridCol w="1409731"/>
                <a:gridCol w="936104"/>
                <a:gridCol w="1512168"/>
                <a:gridCol w="864096"/>
                <a:gridCol w="1512167"/>
              </a:tblGrid>
              <a:tr h="271487">
                <a:tc>
                  <a:txBody>
                    <a:bodyPr/>
                    <a:lstStyle/>
                    <a:p>
                      <a:endParaRPr lang="zh-TW" altLang="en-US" dirty="0"/>
                    </a:p>
                  </a:txBody>
                  <a:tcPr/>
                </a:tc>
                <a:tc>
                  <a:txBody>
                    <a:bodyPr/>
                    <a:lstStyle/>
                    <a:p>
                      <a:endParaRPr lang="zh-TW"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mtClean="0"/>
                        <a:t>Spec/</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mtClean="0"/>
                        <a:t>Framwork</a:t>
                      </a:r>
                      <a:endParaRPr lang="zh-TW" altLang="en-US" smtClean="0"/>
                    </a:p>
                    <a:p>
                      <a:endParaRPr lang="zh-TW" altLang="en-US"/>
                    </a:p>
                  </a:txBody>
                  <a:tcPr/>
                </a:tc>
                <a:tc>
                  <a:txBody>
                    <a:bodyPr/>
                    <a:lstStyle/>
                    <a:p>
                      <a:r>
                        <a:rPr lang="en-US" altLang="zh-TW" smtClean="0"/>
                        <a:t>Routing</a:t>
                      </a:r>
                      <a:endParaRPr lang="zh-TW" altLang="en-US"/>
                    </a:p>
                  </a:txBody>
                  <a:tcPr/>
                </a:tc>
                <a:tc>
                  <a:txBody>
                    <a:bodyPr/>
                    <a:lstStyle/>
                    <a:p>
                      <a:r>
                        <a:rPr lang="en-US" altLang="zh-TW" smtClean="0"/>
                        <a:t>Management</a:t>
                      </a:r>
                      <a:endParaRPr lang="zh-TW" altLang="en-US"/>
                    </a:p>
                  </a:txBody>
                  <a:tcPr/>
                </a:tc>
                <a:tc>
                  <a:txBody>
                    <a:bodyPr/>
                    <a:lstStyle/>
                    <a:p>
                      <a:r>
                        <a:rPr lang="en-US" altLang="zh-TW" smtClean="0"/>
                        <a:t>Traffic</a:t>
                      </a:r>
                      <a:endParaRPr lang="zh-TW" altLang="en-US"/>
                    </a:p>
                  </a:txBody>
                  <a:tcPr/>
                </a:tc>
                <a:tc>
                  <a:txBody>
                    <a:bodyPr/>
                    <a:lstStyle/>
                    <a:p>
                      <a:r>
                        <a:rPr lang="en-US" altLang="zh-TW" smtClean="0"/>
                        <a:t>Virtualization</a:t>
                      </a:r>
                      <a:endParaRPr lang="zh-TW" altLang="en-US"/>
                    </a:p>
                  </a:txBody>
                  <a:tcPr/>
                </a:tc>
              </a:tr>
              <a:tr h="370840">
                <a:tc rowSpan="2">
                  <a:txBody>
                    <a:bodyPr/>
                    <a:lstStyle/>
                    <a:p>
                      <a:r>
                        <a:rPr lang="en-US" altLang="zh-TW" smtClean="0"/>
                        <a:t>ONF</a:t>
                      </a:r>
                      <a:endParaRPr lang="zh-TW" altLang="en-US"/>
                    </a:p>
                  </a:txBody>
                  <a:tcPr/>
                </a:tc>
                <a:tc>
                  <a:txBody>
                    <a:bodyPr/>
                    <a:lstStyle/>
                    <a:p>
                      <a:r>
                        <a:rPr lang="en-US" altLang="zh-TW" smtClean="0"/>
                        <a:t>OF 1.3</a:t>
                      </a:r>
                    </a:p>
                  </a:txBody>
                  <a:tcPr/>
                </a:tc>
                <a:tc>
                  <a:txBody>
                    <a:bodyPr/>
                    <a:lstStyle/>
                    <a:p>
                      <a:r>
                        <a:rPr lang="en-US" altLang="zh-TW" smtClean="0"/>
                        <a:t>O</a:t>
                      </a:r>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r>
              <a:tr h="370840">
                <a:tc vMerge="1">
                  <a:txBody>
                    <a:bodyPr/>
                    <a:lstStyle/>
                    <a:p>
                      <a:endParaRPr lang="zh-TW"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mtClean="0"/>
                        <a:t>OF-Config </a:t>
                      </a:r>
                      <a:endParaRPr lang="zh-TW" altLang="en-US" smtClean="0"/>
                    </a:p>
                  </a:txBody>
                  <a:tcPr/>
                </a:tc>
                <a:tc>
                  <a:txBody>
                    <a:bodyPr/>
                    <a:lstStyle/>
                    <a:p>
                      <a:endParaRPr lang="zh-TW" altLang="en-US"/>
                    </a:p>
                  </a:txBody>
                  <a:tcPr/>
                </a:tc>
                <a:tc>
                  <a:txBody>
                    <a:bodyPr/>
                    <a:lstStyle/>
                    <a:p>
                      <a:endParaRPr lang="zh-TW" altLang="en-US"/>
                    </a:p>
                  </a:txBody>
                  <a:tcPr/>
                </a:tc>
                <a:tc>
                  <a:txBody>
                    <a:bodyPr/>
                    <a:lstStyle/>
                    <a:p>
                      <a:r>
                        <a:rPr lang="en-US" altLang="zh-TW" smtClean="0"/>
                        <a:t>O</a:t>
                      </a:r>
                      <a:endParaRPr lang="zh-TW" altLang="en-US"/>
                    </a:p>
                  </a:txBody>
                  <a:tcPr/>
                </a:tc>
                <a:tc>
                  <a:txBody>
                    <a:bodyPr/>
                    <a:lstStyle/>
                    <a:p>
                      <a:endParaRPr lang="zh-TW" altLang="en-US"/>
                    </a:p>
                  </a:txBody>
                  <a:tcPr/>
                </a:tc>
                <a:tc>
                  <a:txBody>
                    <a:bodyPr/>
                    <a:lstStyle/>
                    <a:p>
                      <a:endParaRPr lang="zh-TW" altLang="en-US"/>
                    </a:p>
                  </a:txBody>
                  <a:tcPr/>
                </a:tc>
              </a:tr>
              <a:tr h="370840">
                <a:tc>
                  <a:txBody>
                    <a:bodyPr/>
                    <a:lstStyle/>
                    <a:p>
                      <a:r>
                        <a:rPr lang="en-US" altLang="zh-TW" smtClean="0"/>
                        <a:t>ETSI</a:t>
                      </a:r>
                      <a:endParaRPr lang="zh-TW" altLang="en-US"/>
                    </a:p>
                  </a:txBody>
                  <a:tcPr/>
                </a:tc>
                <a:tc>
                  <a:txBody>
                    <a:bodyPr/>
                    <a:lstStyle/>
                    <a:p>
                      <a:r>
                        <a:rPr lang="en-US" altLang="zh-TW" smtClean="0"/>
                        <a:t>NFV </a:t>
                      </a:r>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r>
                        <a:rPr lang="en-US" altLang="zh-TW" smtClean="0"/>
                        <a:t>O</a:t>
                      </a:r>
                      <a:endParaRPr lang="zh-TW" altLang="en-US"/>
                    </a:p>
                  </a:txBody>
                  <a:tcPr/>
                </a:tc>
              </a:tr>
              <a:tr h="370840">
                <a:tc rowSpan="5">
                  <a:txBody>
                    <a:bodyPr/>
                    <a:lstStyle/>
                    <a:p>
                      <a:r>
                        <a:rPr lang="en-US" altLang="zh-TW" dirty="0" smtClean="0"/>
                        <a:t>IETF </a:t>
                      </a:r>
                      <a:endParaRPr lang="zh-TW" altLang="en-US" dirty="0"/>
                    </a:p>
                  </a:txBody>
                  <a:tcPr/>
                </a:tc>
                <a:tc>
                  <a:txBody>
                    <a:bodyPr/>
                    <a:lstStyle/>
                    <a:p>
                      <a:r>
                        <a:rPr lang="en-US" altLang="zh-TW" smtClean="0"/>
                        <a:t>ForCES</a:t>
                      </a:r>
                      <a:endParaRPr lang="zh-TW" altLang="en-US"/>
                    </a:p>
                  </a:txBody>
                  <a:tcPr/>
                </a:tc>
                <a:tc>
                  <a:txBody>
                    <a:bodyPr/>
                    <a:lstStyle/>
                    <a:p>
                      <a:r>
                        <a:rPr lang="en-US" altLang="zh-TW" smtClean="0"/>
                        <a:t>O</a:t>
                      </a:r>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r>
              <a:tr h="370840">
                <a:tc vMerge="1">
                  <a:txBody>
                    <a:bodyPr/>
                    <a:lstStyle/>
                    <a:p>
                      <a:endParaRPr lang="zh-TW" altLang="en-US"/>
                    </a:p>
                  </a:txBody>
                  <a:tcPr/>
                </a:tc>
                <a:tc>
                  <a:txBody>
                    <a:bodyPr/>
                    <a:lstStyle/>
                    <a:p>
                      <a:r>
                        <a:rPr lang="en-US" altLang="zh-TW" smtClean="0"/>
                        <a:t>ALTO</a:t>
                      </a:r>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r>
                        <a:rPr lang="en-US" altLang="zh-TW" smtClean="0"/>
                        <a:t>O</a:t>
                      </a:r>
                      <a:endParaRPr lang="zh-TW" altLang="en-US"/>
                    </a:p>
                  </a:txBody>
                  <a:tcPr/>
                </a:tc>
                <a:tc>
                  <a:txBody>
                    <a:bodyPr/>
                    <a:lstStyle/>
                    <a:p>
                      <a:endParaRPr lang="zh-TW" altLang="en-US"/>
                    </a:p>
                  </a:txBody>
                  <a:tcPr/>
                </a:tc>
              </a:tr>
              <a:tr h="370840">
                <a:tc vMerge="1">
                  <a:txBody>
                    <a:bodyPr/>
                    <a:lstStyle/>
                    <a:p>
                      <a:endParaRPr lang="zh-TW" altLang="en-US"/>
                    </a:p>
                  </a:txBody>
                  <a:tcPr/>
                </a:tc>
                <a:tc>
                  <a:txBody>
                    <a:bodyPr/>
                    <a:lstStyle/>
                    <a:p>
                      <a:r>
                        <a:rPr lang="en-US" altLang="zh-TW" smtClean="0"/>
                        <a:t>SDN Bof</a:t>
                      </a:r>
                      <a:endParaRPr lang="zh-TW" altLang="en-US"/>
                    </a:p>
                  </a:txBody>
                  <a:tcPr/>
                </a:tc>
                <a:tc>
                  <a:txBody>
                    <a:bodyPr/>
                    <a:lstStyle/>
                    <a:p>
                      <a:r>
                        <a:rPr lang="en-US" altLang="zh-TW" smtClean="0"/>
                        <a:t>O</a:t>
                      </a:r>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r>
              <a:tr h="370840">
                <a:tc vMerge="1">
                  <a:txBody>
                    <a:bodyPr/>
                    <a:lstStyle/>
                    <a:p>
                      <a:endParaRPr lang="zh-TW" altLang="en-US"/>
                    </a:p>
                  </a:txBody>
                  <a:tcPr/>
                </a:tc>
                <a:tc>
                  <a:txBody>
                    <a:bodyPr/>
                    <a:lstStyle/>
                    <a:p>
                      <a:r>
                        <a:rPr lang="en-US" altLang="zh-TW" smtClean="0"/>
                        <a:t>I2RS</a:t>
                      </a:r>
                      <a:endParaRPr lang="zh-TW" altLang="en-US"/>
                    </a:p>
                  </a:txBody>
                  <a:tcPr/>
                </a:tc>
                <a:tc>
                  <a:txBody>
                    <a:bodyPr/>
                    <a:lstStyle/>
                    <a:p>
                      <a:endParaRPr lang="zh-TW" altLang="en-US"/>
                    </a:p>
                  </a:txBody>
                  <a:tcPr/>
                </a:tc>
                <a:tc>
                  <a:txBody>
                    <a:bodyPr/>
                    <a:lstStyle/>
                    <a:p>
                      <a:r>
                        <a:rPr lang="en-US" altLang="zh-TW" smtClean="0"/>
                        <a:t>O</a:t>
                      </a:r>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tr>
              <a:tr h="370840">
                <a:tc vMerge="1">
                  <a:txBody>
                    <a:bodyPr/>
                    <a:lstStyle/>
                    <a:p>
                      <a:endParaRPr lang="zh-TW" altLang="en-US" dirty="0"/>
                    </a:p>
                  </a:txBody>
                  <a:tcPr/>
                </a:tc>
                <a:tc>
                  <a:txBody>
                    <a:bodyPr/>
                    <a:lstStyle/>
                    <a:p>
                      <a:r>
                        <a:rPr lang="en-US" altLang="zh-TW" dirty="0" smtClean="0"/>
                        <a:t>NSH</a:t>
                      </a:r>
                      <a:endParaRPr lang="zh-TW" altLang="en-US" dirty="0"/>
                    </a:p>
                  </a:txBody>
                  <a:tcPr/>
                </a:tc>
                <a:tc>
                  <a:txBody>
                    <a:bodyPr/>
                    <a:lstStyle/>
                    <a:p>
                      <a:endParaRPr lang="zh-TW" altLang="en-US" dirty="0"/>
                    </a:p>
                  </a:txBody>
                  <a:tcPr/>
                </a:tc>
                <a:tc>
                  <a:txBody>
                    <a:bodyPr/>
                    <a:lstStyle/>
                    <a:p>
                      <a:r>
                        <a:rPr lang="en-US" altLang="zh-TW" dirty="0" smtClean="0"/>
                        <a:t>O</a:t>
                      </a:r>
                      <a:endParaRPr lang="zh-TW" altLang="en-US" dirty="0"/>
                    </a:p>
                  </a:txBody>
                  <a:tcPr/>
                </a:tc>
                <a:tc>
                  <a:txBody>
                    <a:bodyPr/>
                    <a:lstStyle/>
                    <a:p>
                      <a:endParaRPr lang="zh-TW" altLang="en-US" dirty="0"/>
                    </a:p>
                  </a:txBody>
                  <a:tcPr/>
                </a:tc>
                <a:tc>
                  <a:txBody>
                    <a:bodyPr/>
                    <a:lstStyle/>
                    <a:p>
                      <a:r>
                        <a:rPr lang="en-US" altLang="zh-TW" dirty="0" smtClean="0"/>
                        <a:t>O</a:t>
                      </a:r>
                      <a:endParaRPr lang="zh-TW" altLang="en-US" dirty="0"/>
                    </a:p>
                  </a:txBody>
                  <a:tcPr/>
                </a:tc>
                <a:tc>
                  <a:txBody>
                    <a:bodyPr/>
                    <a:lstStyle/>
                    <a:p>
                      <a:endParaRPr lang="zh-TW" altLang="en-US" dirty="0"/>
                    </a:p>
                  </a:txBody>
                  <a:tcPr/>
                </a:tc>
              </a:tr>
              <a:tr h="370840">
                <a:tc>
                  <a:txBody>
                    <a:bodyPr/>
                    <a:lstStyle/>
                    <a:p>
                      <a:r>
                        <a:rPr lang="en-US" altLang="zh-TW" smtClean="0"/>
                        <a:t>IRTF </a:t>
                      </a:r>
                      <a:endParaRPr lang="zh-TW" altLang="en-US"/>
                    </a:p>
                  </a:txBody>
                  <a:tcPr/>
                </a:tc>
                <a:tc>
                  <a:txBody>
                    <a:bodyPr/>
                    <a:lstStyle/>
                    <a:p>
                      <a:r>
                        <a:rPr lang="en-US" altLang="zh-TW" smtClean="0"/>
                        <a:t>SDNRG</a:t>
                      </a:r>
                      <a:endParaRPr lang="zh-TW" altLang="en-US"/>
                    </a:p>
                  </a:txBody>
                  <a:tcPr/>
                </a:tc>
                <a:tc>
                  <a:txBody>
                    <a:bodyPr/>
                    <a:lstStyle/>
                    <a:p>
                      <a:r>
                        <a:rPr lang="en-US" altLang="zh-TW" smtClean="0"/>
                        <a:t>O</a:t>
                      </a:r>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r>
              <a:tr h="370840">
                <a:tc rowSpan="2">
                  <a:txBody>
                    <a:bodyPr/>
                    <a:lstStyle/>
                    <a:p>
                      <a:r>
                        <a:rPr lang="en-US" altLang="zh-TW" smtClean="0"/>
                        <a:t>ITU-T</a:t>
                      </a:r>
                      <a:endParaRPr lang="zh-TW" altLang="en-US"/>
                    </a:p>
                  </a:txBody>
                  <a:tcPr/>
                </a:tc>
                <a:tc>
                  <a:txBody>
                    <a:bodyPr/>
                    <a:lstStyle/>
                    <a:p>
                      <a:r>
                        <a:rPr lang="en-US" altLang="zh-TW" smtClean="0"/>
                        <a:t>Y.FNsdn</a:t>
                      </a:r>
                      <a:endParaRPr lang="zh-TW" altLang="en-US"/>
                    </a:p>
                  </a:txBody>
                  <a:tcPr/>
                </a:tc>
                <a:tc>
                  <a:txBody>
                    <a:bodyPr/>
                    <a:lstStyle/>
                    <a:p>
                      <a:r>
                        <a:rPr lang="en-US" altLang="zh-TW" smtClean="0"/>
                        <a:t>O</a:t>
                      </a:r>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r>
              <a:tr h="370840">
                <a:tc vMerge="1">
                  <a:txBody>
                    <a:bodyPr/>
                    <a:lstStyle/>
                    <a:p>
                      <a:endParaRPr lang="zh-TW" altLang="en-US"/>
                    </a:p>
                  </a:txBody>
                  <a:tcPr/>
                </a:tc>
                <a:tc>
                  <a:txBody>
                    <a:bodyPr/>
                    <a:lstStyle/>
                    <a:p>
                      <a:r>
                        <a:rPr lang="en-US" altLang="zh-TW" smtClean="0"/>
                        <a:t>Y.FNsdn-fm</a:t>
                      </a:r>
                      <a:endParaRPr lang="zh-TW" altLang="en-US"/>
                    </a:p>
                  </a:txBody>
                  <a:tcPr/>
                </a:tc>
                <a:tc>
                  <a:txBody>
                    <a:bodyPr/>
                    <a:lstStyle/>
                    <a:p>
                      <a:r>
                        <a:rPr lang="en-US" altLang="zh-TW" smtClean="0"/>
                        <a:t>O</a:t>
                      </a:r>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r>
            </a:tbl>
          </a:graphicData>
        </a:graphic>
      </p:graphicFrame>
      <p:sp>
        <p:nvSpPr>
          <p:cNvPr id="4" name="投影片編號版面配置區 3"/>
          <p:cNvSpPr>
            <a:spLocks noGrp="1"/>
          </p:cNvSpPr>
          <p:nvPr>
            <p:ph type="sldNum" sz="quarter" idx="12"/>
          </p:nvPr>
        </p:nvSpPr>
        <p:spPr/>
        <p:txBody>
          <a:bodyPr/>
          <a:lstStyle/>
          <a:p>
            <a:fld id="{73DA0BB7-265A-403C-9275-D587AB510EDC}" type="slidenum">
              <a:rPr lang="zh-TW" altLang="en-US" smtClean="0"/>
              <a:t>37</a:t>
            </a:fld>
            <a:endParaRPr lang="zh-TW" altLang="en-US"/>
          </a:p>
        </p:txBody>
      </p:sp>
    </p:spTree>
    <p:extLst>
      <p:ext uri="{BB962C8B-B14F-4D97-AF65-F5344CB8AC3E}">
        <p14:creationId xmlns:p14="http://schemas.microsoft.com/office/powerpoint/2010/main" val="18823965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lstStyle/>
          <a:p>
            <a:endParaRPr lang="en-US" altLang="zh-TW" dirty="0" smtClean="0"/>
          </a:p>
          <a:p>
            <a:endParaRPr lang="en-US" altLang="zh-TW" dirty="0"/>
          </a:p>
          <a:p>
            <a:endParaRPr lang="en-US" altLang="zh-TW" sz="5400" dirty="0" smtClean="0"/>
          </a:p>
          <a:p>
            <a:pPr marL="0" indent="0" algn="ctr">
              <a:buNone/>
            </a:pPr>
            <a:r>
              <a:rPr lang="en-US" altLang="zh-TW" sz="5400" dirty="0">
                <a:solidFill>
                  <a:schemeClr val="tx2"/>
                </a:solidFill>
              </a:rPr>
              <a:t>Introduction to </a:t>
            </a:r>
            <a:r>
              <a:rPr lang="en-US" altLang="zh-TW" sz="5400" dirty="0" err="1">
                <a:solidFill>
                  <a:schemeClr val="tx2"/>
                </a:solidFill>
              </a:rPr>
              <a:t>OpenFlow</a:t>
            </a:r>
            <a:endParaRPr lang="zh-TW" altLang="en-US" sz="5400"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38</a:t>
            </a:fld>
            <a:endParaRPr lang="zh-TW" altLang="en-US"/>
          </a:p>
        </p:txBody>
      </p:sp>
    </p:spTree>
    <p:extLst>
      <p:ext uri="{BB962C8B-B14F-4D97-AF65-F5344CB8AC3E}">
        <p14:creationId xmlns:p14="http://schemas.microsoft.com/office/powerpoint/2010/main" val="3582453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kumimoji="0" lang="en-US" altLang="zh-TW" sz="4000" kern="1200" dirty="0" err="1" smtClean="0">
                <a:solidFill>
                  <a:schemeClr val="tx2"/>
                </a:solidFill>
                <a:effectLst/>
                <a:latin typeface="+mj-lt"/>
                <a:ea typeface="+mj-ea"/>
                <a:cs typeface="+mj-cs"/>
              </a:rPr>
              <a:t>OpenFlow</a:t>
            </a:r>
            <a:r>
              <a:rPr kumimoji="0" lang="en-US" altLang="zh-TW" sz="4000" kern="1200" dirty="0" smtClean="0">
                <a:solidFill>
                  <a:schemeClr val="tx2"/>
                </a:solidFill>
                <a:effectLst/>
                <a:latin typeface="+mj-lt"/>
                <a:ea typeface="+mj-ea"/>
                <a:cs typeface="+mj-cs"/>
              </a:rPr>
              <a:t> tables</a:t>
            </a:r>
            <a:endParaRPr lang="zh-TW" altLang="zh-TW" sz="4000" dirty="0" smtClean="0">
              <a:effectLst/>
            </a:endParaRP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39</a:t>
            </a:fld>
            <a:endParaRPr lang="zh-TW" altLang="en-US"/>
          </a:p>
        </p:txBody>
      </p:sp>
      <p:graphicFrame>
        <p:nvGraphicFramePr>
          <p:cNvPr id="5" name="Table 4"/>
          <p:cNvGraphicFramePr>
            <a:graphicFrameLocks noGrp="1"/>
          </p:cNvGraphicFramePr>
          <p:nvPr>
            <p:extLst>
              <p:ext uri="{D42A27DB-BD31-4B8C-83A1-F6EECF244321}">
                <p14:modId xmlns:p14="http://schemas.microsoft.com/office/powerpoint/2010/main" val="194159947"/>
              </p:ext>
            </p:extLst>
          </p:nvPr>
        </p:nvGraphicFramePr>
        <p:xfrm>
          <a:off x="611560" y="3717032"/>
          <a:ext cx="6096000" cy="1752600"/>
        </p:xfrm>
        <a:graphic>
          <a:graphicData uri="http://schemas.openxmlformats.org/drawingml/2006/table">
            <a:tbl>
              <a:tblPr firstRow="1" bandRow="1">
                <a:tableStyleId>{5C22544A-7EE6-4342-B048-85BDC9FD1C3A}</a:tableStyleId>
              </a:tblPr>
              <a:tblGrid>
                <a:gridCol w="1512168"/>
                <a:gridCol w="2551832"/>
                <a:gridCol w="2032000"/>
              </a:tblGrid>
              <a:tr h="370840">
                <a:tc>
                  <a:txBody>
                    <a:bodyPr/>
                    <a:lstStyle/>
                    <a:p>
                      <a:r>
                        <a:rPr lang="en-US" dirty="0" smtClean="0"/>
                        <a:t>Type</a:t>
                      </a:r>
                      <a:endParaRPr lang="en-US" dirty="0"/>
                    </a:p>
                  </a:txBody>
                  <a:tcPr/>
                </a:tc>
                <a:tc>
                  <a:txBody>
                    <a:bodyPr/>
                    <a:lstStyle/>
                    <a:p>
                      <a:r>
                        <a:rPr lang="en-US" dirty="0" smtClean="0"/>
                        <a:t>Functionality </a:t>
                      </a:r>
                      <a:endParaRPr lang="en-US" dirty="0"/>
                    </a:p>
                  </a:txBody>
                  <a:tcPr/>
                </a:tc>
                <a:tc>
                  <a:txBody>
                    <a:bodyPr/>
                    <a:lstStyle/>
                    <a:p>
                      <a:r>
                        <a:rPr lang="en-US" dirty="0" smtClean="0"/>
                        <a:t>From</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pitchFamily="18" charset="0"/>
                          <a:cs typeface="Times New Roman" pitchFamily="18" charset="0"/>
                        </a:rPr>
                        <a:t>Flow table</a:t>
                      </a:r>
                    </a:p>
                  </a:txBody>
                  <a:tcPr/>
                </a:tc>
                <a:tc>
                  <a:txBody>
                    <a:bodyPr/>
                    <a:lstStyle/>
                    <a:p>
                      <a:r>
                        <a:rPr lang="en-US" dirty="0" smtClean="0"/>
                        <a:t>Routing</a:t>
                      </a:r>
                      <a:endParaRPr lang="en-US" dirty="0"/>
                    </a:p>
                  </a:txBody>
                  <a:tcPr/>
                </a:tc>
                <a:tc>
                  <a:txBody>
                    <a:bodyPr/>
                    <a:lstStyle/>
                    <a:p>
                      <a:r>
                        <a:rPr lang="en-US" dirty="0" smtClean="0"/>
                        <a:t>Pipeline </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pitchFamily="18" charset="0"/>
                          <a:cs typeface="Times New Roman" pitchFamily="18" charset="0"/>
                        </a:rPr>
                        <a:t>Group table</a:t>
                      </a:r>
                    </a:p>
                  </a:txBody>
                  <a:tcPr/>
                </a:tc>
                <a:tc>
                  <a:txBody>
                    <a:bodyPr/>
                    <a:lstStyle/>
                    <a:p>
                      <a:pPr marL="285750" indent="-285750">
                        <a:buFont typeface="Arial" pitchFamily="34" charset="0"/>
                        <a:buChar char="•"/>
                      </a:pPr>
                      <a:r>
                        <a:rPr lang="en-US" dirty="0" smtClean="0"/>
                        <a:t>Do a set of actions</a:t>
                      </a:r>
                    </a:p>
                    <a:p>
                      <a:pPr marL="285750" indent="-285750">
                        <a:buFont typeface="Arial" pitchFamily="34" charset="0"/>
                        <a:buChar char="•"/>
                      </a:pPr>
                      <a:r>
                        <a:rPr lang="en-US" dirty="0" smtClean="0"/>
                        <a:t>Load balance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Call from flow table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pitchFamily="18" charset="0"/>
                          <a:cs typeface="Times New Roman" pitchFamily="18" charset="0"/>
                        </a:rPr>
                        <a:t>Meter table</a:t>
                      </a:r>
                    </a:p>
                  </a:txBody>
                  <a:tcPr/>
                </a:tc>
                <a:tc>
                  <a:txBody>
                    <a:bodyPr/>
                    <a:lstStyle/>
                    <a:p>
                      <a:r>
                        <a:rPr lang="en-US" dirty="0" smtClean="0"/>
                        <a:t>Limit bit</a:t>
                      </a:r>
                      <a:r>
                        <a:rPr lang="en-US" baseline="0" dirty="0" smtClean="0"/>
                        <a:t> rate</a:t>
                      </a:r>
                      <a:endParaRPr lang="en-US" dirty="0"/>
                    </a:p>
                  </a:txBody>
                  <a:tcPr/>
                </a:tc>
                <a:tc>
                  <a:txBody>
                    <a:bodyPr/>
                    <a:lstStyle/>
                    <a:p>
                      <a:r>
                        <a:rPr lang="en-US" dirty="0" smtClean="0"/>
                        <a:t>Call from flow table </a:t>
                      </a:r>
                      <a:endParaRPr lang="en-US" dirty="0"/>
                    </a:p>
                  </a:txBody>
                  <a:tcPr/>
                </a:tc>
              </a:tr>
            </a:tbl>
          </a:graphicData>
        </a:graphic>
      </p:graphicFrame>
      <p:sp>
        <p:nvSpPr>
          <p:cNvPr id="6" name="Rectangle 5"/>
          <p:cNvSpPr/>
          <p:nvPr/>
        </p:nvSpPr>
        <p:spPr>
          <a:xfrm>
            <a:off x="1115616" y="1916832"/>
            <a:ext cx="1512168" cy="792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Flow Table 0</a:t>
            </a:r>
            <a:endParaRPr lang="en-US" dirty="0">
              <a:solidFill>
                <a:sysClr val="windowText" lastClr="000000"/>
              </a:solidFill>
            </a:endParaRPr>
          </a:p>
        </p:txBody>
      </p:sp>
      <p:sp>
        <p:nvSpPr>
          <p:cNvPr id="7" name="Rectangle 6"/>
          <p:cNvSpPr/>
          <p:nvPr/>
        </p:nvSpPr>
        <p:spPr>
          <a:xfrm>
            <a:off x="3235618" y="1916832"/>
            <a:ext cx="1408390" cy="792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Flow Table 1</a:t>
            </a:r>
            <a:endParaRPr lang="en-US" dirty="0">
              <a:solidFill>
                <a:sysClr val="windowText" lastClr="000000"/>
              </a:solidFill>
            </a:endParaRPr>
          </a:p>
        </p:txBody>
      </p:sp>
      <p:sp>
        <p:nvSpPr>
          <p:cNvPr id="8" name="Rectangle 7"/>
          <p:cNvSpPr/>
          <p:nvPr/>
        </p:nvSpPr>
        <p:spPr>
          <a:xfrm>
            <a:off x="5220072" y="1923944"/>
            <a:ext cx="1440160" cy="792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Flow Table 2</a:t>
            </a:r>
            <a:endParaRPr lang="en-US" dirty="0">
              <a:solidFill>
                <a:sysClr val="windowText" lastClr="000000"/>
              </a:solidFill>
            </a:endParaRPr>
          </a:p>
        </p:txBody>
      </p:sp>
      <p:cxnSp>
        <p:nvCxnSpPr>
          <p:cNvPr id="10" name="Straight Arrow Connector 9"/>
          <p:cNvCxnSpPr>
            <a:stCxn id="6" idx="3"/>
            <a:endCxn id="7" idx="1"/>
          </p:cNvCxnSpPr>
          <p:nvPr/>
        </p:nvCxnSpPr>
        <p:spPr>
          <a:xfrm>
            <a:off x="2627784" y="2312876"/>
            <a:ext cx="60783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4644008" y="2312876"/>
            <a:ext cx="57606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403648" y="2996952"/>
            <a:ext cx="1656185" cy="5760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Meter table 0</a:t>
            </a:r>
            <a:endParaRPr lang="en-US" dirty="0">
              <a:solidFill>
                <a:sysClr val="windowText" lastClr="000000"/>
              </a:solidFill>
            </a:endParaRPr>
          </a:p>
        </p:txBody>
      </p:sp>
      <p:sp>
        <p:nvSpPr>
          <p:cNvPr id="20" name="Rectangle 19"/>
          <p:cNvSpPr/>
          <p:nvPr/>
        </p:nvSpPr>
        <p:spPr>
          <a:xfrm>
            <a:off x="3563887" y="2996952"/>
            <a:ext cx="1728193" cy="5760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Group table 0</a:t>
            </a:r>
            <a:endParaRPr lang="en-US" dirty="0">
              <a:solidFill>
                <a:sysClr val="windowText" lastClr="000000"/>
              </a:solidFill>
            </a:endParaRPr>
          </a:p>
        </p:txBody>
      </p:sp>
      <p:cxnSp>
        <p:nvCxnSpPr>
          <p:cNvPr id="22" name="Straight Arrow Connector 21"/>
          <p:cNvCxnSpPr>
            <a:stCxn id="6" idx="2"/>
            <a:endCxn id="16" idx="0"/>
          </p:cNvCxnSpPr>
          <p:nvPr/>
        </p:nvCxnSpPr>
        <p:spPr>
          <a:xfrm>
            <a:off x="1871700" y="2708920"/>
            <a:ext cx="360041"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2"/>
            <a:endCxn id="20" idx="0"/>
          </p:cNvCxnSpPr>
          <p:nvPr/>
        </p:nvCxnSpPr>
        <p:spPr>
          <a:xfrm>
            <a:off x="3939813" y="2708920"/>
            <a:ext cx="488171"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948264" y="1916832"/>
            <a:ext cx="1315720" cy="792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Execute action set</a:t>
            </a:r>
            <a:endParaRPr lang="en-US" dirty="0">
              <a:solidFill>
                <a:sysClr val="windowText" lastClr="000000"/>
              </a:solidFill>
            </a:endParaRPr>
          </a:p>
        </p:txBody>
      </p:sp>
      <p:cxnSp>
        <p:nvCxnSpPr>
          <p:cNvPr id="29" name="Straight Arrow Connector 28"/>
          <p:cNvCxnSpPr>
            <a:stCxn id="8" idx="3"/>
            <a:endCxn id="25" idx="1"/>
          </p:cNvCxnSpPr>
          <p:nvPr/>
        </p:nvCxnSpPr>
        <p:spPr>
          <a:xfrm flipV="1">
            <a:off x="6660232" y="2312876"/>
            <a:ext cx="288032" cy="7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8164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altLang="zh-TW" dirty="0">
                <a:solidFill>
                  <a:schemeClr val="tx2"/>
                </a:solidFill>
                <a:latin typeface="+mj-lt"/>
                <a:ea typeface="+mj-ea"/>
              </a:rPr>
              <a:t>Outline (1/2)</a:t>
            </a:r>
            <a:endParaRPr lang="en-US" dirty="0">
              <a:solidFill>
                <a:schemeClr val="tx2"/>
              </a:solidFill>
              <a:latin typeface="+mj-lt"/>
              <a:ea typeface="+mj-ea"/>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70280921"/>
              </p:ext>
            </p:extLst>
          </p:nvPr>
        </p:nvGraphicFramePr>
        <p:xfrm>
          <a:off x="183503" y="1142984"/>
          <a:ext cx="8960496" cy="5625512"/>
        </p:xfrm>
        <a:graphic>
          <a:graphicData uri="http://schemas.openxmlformats.org/drawingml/2006/table">
            <a:tbl>
              <a:tblPr firstRow="1" bandRow="1">
                <a:tableStyleId>{2D5ABB26-0587-4C30-8999-92F81FD0307C}</a:tableStyleId>
              </a:tblPr>
              <a:tblGrid>
                <a:gridCol w="4480248"/>
                <a:gridCol w="4480248"/>
              </a:tblGrid>
              <a:tr h="5625512">
                <a:tc>
                  <a: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2400" b="1" u="none" strike="noStrike" kern="1200" cap="none" spc="0" normalizeH="0" baseline="0" noProof="0" dirty="0" smtClean="0">
                          <a:ln>
                            <a:noFill/>
                          </a:ln>
                          <a:solidFill>
                            <a:schemeClr val="tx1"/>
                          </a:solidFill>
                          <a:effectLst/>
                          <a:uLnTx/>
                          <a:uFillTx/>
                        </a:rPr>
                        <a:t>Overview</a:t>
                      </a:r>
                    </a:p>
                    <a:p>
                      <a:pPr marL="742950" marR="0" lvl="1" indent="-285750" algn="l" defTabSz="914400" rtl="0" eaLnBrk="1" fontAlgn="auto" latinLnBrk="0" hangingPunct="1">
                        <a:lnSpc>
                          <a:spcPct val="100000"/>
                        </a:lnSpc>
                        <a:spcBef>
                          <a:spcPct val="20000"/>
                        </a:spcBef>
                        <a:spcAft>
                          <a:spcPts val="0"/>
                        </a:spcAft>
                        <a:buClrTx/>
                        <a:buSzPct val="70000"/>
                        <a:buFont typeface="Wingdings" pitchFamily="2" charset="2"/>
                        <a:buChar char="u"/>
                        <a:tabLst/>
                        <a:defRPr/>
                      </a:pPr>
                      <a:r>
                        <a:rPr kumimoji="0" lang="en-US" altLang="zh-TW" sz="2000" u="none" strike="noStrike" kern="1200" cap="none" spc="0" normalizeH="0" baseline="0" noProof="0" dirty="0" smtClean="0">
                          <a:ln>
                            <a:noFill/>
                          </a:ln>
                          <a:solidFill>
                            <a:schemeClr val="tx1"/>
                          </a:solidFill>
                          <a:effectLst/>
                          <a:uLnTx/>
                          <a:uFillTx/>
                        </a:rPr>
                        <a:t>Why SDN and NFV</a:t>
                      </a:r>
                    </a:p>
                    <a:p>
                      <a:pPr marL="742950" marR="0" lvl="1" indent="-285750" algn="l" defTabSz="914400" rtl="0" eaLnBrk="1" fontAlgn="auto" latinLnBrk="0" hangingPunct="1">
                        <a:lnSpc>
                          <a:spcPct val="100000"/>
                        </a:lnSpc>
                        <a:spcBef>
                          <a:spcPct val="20000"/>
                        </a:spcBef>
                        <a:spcAft>
                          <a:spcPts val="0"/>
                        </a:spcAft>
                        <a:buClrTx/>
                        <a:buSzPct val="70000"/>
                        <a:buFont typeface="Wingdings" pitchFamily="2" charset="2"/>
                        <a:buChar char="u"/>
                        <a:tabLst/>
                        <a:defRPr/>
                      </a:pPr>
                      <a:r>
                        <a:rPr kumimoji="0" lang="en-US" altLang="zh-TW" sz="2000" u="none" strike="noStrike" kern="1200" cap="none" spc="0" normalizeH="0" baseline="0" noProof="0" dirty="0" smtClean="0">
                          <a:ln>
                            <a:noFill/>
                          </a:ln>
                          <a:solidFill>
                            <a:schemeClr val="tx1"/>
                          </a:solidFill>
                          <a:effectLst/>
                          <a:uLnTx/>
                          <a:uFillTx/>
                        </a:rPr>
                        <a:t>How to SDN and NFV</a:t>
                      </a:r>
                    </a:p>
                    <a:p>
                      <a:pPr marL="742950" marR="0" lvl="1" indent="-285750" algn="l" defTabSz="914400" rtl="0" eaLnBrk="1" fontAlgn="auto" latinLnBrk="0" hangingPunct="1">
                        <a:lnSpc>
                          <a:spcPct val="100000"/>
                        </a:lnSpc>
                        <a:spcBef>
                          <a:spcPct val="20000"/>
                        </a:spcBef>
                        <a:spcAft>
                          <a:spcPts val="0"/>
                        </a:spcAft>
                        <a:buClrTx/>
                        <a:buSzPct val="70000"/>
                        <a:buFont typeface="Wingdings" pitchFamily="2" charset="2"/>
                        <a:buChar char="u"/>
                        <a:tabLst/>
                        <a:defRPr/>
                      </a:pPr>
                      <a:r>
                        <a:rPr kumimoji="0" lang="en-US" altLang="zh-TW" sz="2000" u="none" strike="noStrike" kern="1200" cap="none" spc="0" normalizeH="0" baseline="0" noProof="0" dirty="0" smtClean="0">
                          <a:ln>
                            <a:noFill/>
                          </a:ln>
                          <a:solidFill>
                            <a:schemeClr val="tx1"/>
                          </a:solidFill>
                          <a:effectLst/>
                          <a:uLnTx/>
                          <a:uFillTx/>
                        </a:rPr>
                        <a:t>Where and when to SDN and NFV</a:t>
                      </a:r>
                    </a:p>
                    <a:p>
                      <a:pPr marL="742950" marR="0" lvl="1" indent="-285750" algn="l" defTabSz="914400" rtl="0" eaLnBrk="1" fontAlgn="auto" latinLnBrk="0" hangingPunct="1">
                        <a:lnSpc>
                          <a:spcPct val="100000"/>
                        </a:lnSpc>
                        <a:spcBef>
                          <a:spcPct val="20000"/>
                        </a:spcBef>
                        <a:spcAft>
                          <a:spcPts val="0"/>
                        </a:spcAft>
                        <a:buClrTx/>
                        <a:buSzPct val="70000"/>
                        <a:buFont typeface="Wingdings" pitchFamily="2" charset="2"/>
                        <a:buChar char="u"/>
                        <a:tabLst/>
                        <a:defRPr/>
                      </a:pPr>
                      <a:r>
                        <a:rPr kumimoji="0" lang="en-US" altLang="zh-TW" sz="2000" u="none" strike="noStrike" kern="1200" cap="none" spc="0" normalizeH="0" baseline="0" noProof="0" dirty="0" smtClean="0">
                          <a:ln>
                            <a:noFill/>
                          </a:ln>
                          <a:solidFill>
                            <a:schemeClr val="tx1"/>
                          </a:solidFill>
                          <a:effectLst/>
                          <a:uLnTx/>
                          <a:uFillTx/>
                        </a:rPr>
                        <a:t>Market forecast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2400" b="1" u="none" strike="noStrike" kern="1200" cap="none" spc="0" normalizeH="0" baseline="0" noProof="0" dirty="0" smtClean="0">
                          <a:ln>
                            <a:noFill/>
                          </a:ln>
                          <a:solidFill>
                            <a:schemeClr val="tx1"/>
                          </a:solidFill>
                          <a:effectLst/>
                          <a:uLnTx/>
                          <a:uFillTx/>
                          <a:latin typeface="+mn-lt"/>
                          <a:ea typeface="+mn-ea"/>
                          <a:cs typeface="+mn-cs"/>
                        </a:rPr>
                        <a:t>Research</a:t>
                      </a:r>
                    </a:p>
                    <a:p>
                      <a:pPr marL="742950" marR="0" lvl="1" indent="-285750" algn="l" defTabSz="914400" rtl="0" eaLnBrk="1" fontAlgn="auto" latinLnBrk="0" hangingPunct="1">
                        <a:lnSpc>
                          <a:spcPct val="100000"/>
                        </a:lnSpc>
                        <a:spcBef>
                          <a:spcPct val="20000"/>
                        </a:spcBef>
                        <a:spcAft>
                          <a:spcPts val="0"/>
                        </a:spcAft>
                        <a:buClrTx/>
                        <a:buSzPct val="70000"/>
                        <a:buFont typeface="Wingdings" pitchFamily="2" charset="2"/>
                        <a:buChar char="u"/>
                        <a:tabLst/>
                        <a:defRPr/>
                      </a:pPr>
                      <a:r>
                        <a:rPr kumimoji="0" lang="en-US" altLang="zh-TW" sz="2000" b="0" u="none" strike="noStrike" kern="1200" cap="none" spc="0" normalizeH="0" baseline="0" noProof="0" dirty="0" smtClean="0">
                          <a:ln>
                            <a:noFill/>
                          </a:ln>
                          <a:solidFill>
                            <a:schemeClr val="tx1"/>
                          </a:solidFill>
                          <a:effectLst/>
                          <a:uLnTx/>
                          <a:uFillTx/>
                        </a:rPr>
                        <a:t>Survey</a:t>
                      </a:r>
                    </a:p>
                    <a:p>
                      <a:pPr marL="742950" marR="0" lvl="1" indent="-285750" algn="l" defTabSz="914400" rtl="0" eaLnBrk="1" fontAlgn="auto" latinLnBrk="0" hangingPunct="1">
                        <a:lnSpc>
                          <a:spcPct val="100000"/>
                        </a:lnSpc>
                        <a:spcBef>
                          <a:spcPct val="20000"/>
                        </a:spcBef>
                        <a:spcAft>
                          <a:spcPts val="0"/>
                        </a:spcAft>
                        <a:buClrTx/>
                        <a:buSzPct val="70000"/>
                        <a:buFont typeface="Wingdings" pitchFamily="2" charset="2"/>
                        <a:buChar char="u"/>
                        <a:tabLst/>
                        <a:defRPr/>
                      </a:pPr>
                      <a:r>
                        <a:rPr kumimoji="0" lang="en-US" altLang="zh-TW" sz="2000" b="0" u="none" strike="noStrike" kern="1200" cap="none" spc="0" normalizeH="0" baseline="0" noProof="0" dirty="0" smtClean="0">
                          <a:ln>
                            <a:noFill/>
                          </a:ln>
                          <a:solidFill>
                            <a:schemeClr val="tx1"/>
                          </a:solidFill>
                          <a:effectLst/>
                          <a:uLnTx/>
                          <a:uFillTx/>
                        </a:rPr>
                        <a:t>My research roadmap</a:t>
                      </a:r>
                      <a:endParaRPr kumimoji="0" lang="en-US" altLang="zh-TW" sz="2400" b="0" u="none" strike="noStrike" kern="1200" cap="none" spc="0" normalizeH="0" baseline="0" noProof="0" dirty="0" smtClean="0">
                        <a:ln>
                          <a:noFill/>
                        </a:ln>
                        <a:solidFill>
                          <a:schemeClr val="tx1"/>
                        </a:solidFill>
                        <a:effectLst/>
                        <a:uLnTx/>
                        <a:uFillTx/>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2400" b="1" u="none" strike="noStrike" kern="1200" cap="none" spc="0" normalizeH="0" baseline="0" noProof="0" dirty="0" smtClean="0">
                          <a:ln>
                            <a:noFill/>
                          </a:ln>
                          <a:solidFill>
                            <a:schemeClr val="tx1"/>
                          </a:solidFill>
                          <a:effectLst/>
                          <a:uLnTx/>
                          <a:uFillTx/>
                        </a:rPr>
                        <a:t>Standardization</a:t>
                      </a:r>
                    </a:p>
                    <a:p>
                      <a:pPr marL="742950" marR="0" lvl="1" indent="-285750" algn="l" defTabSz="914400" rtl="0" eaLnBrk="1" fontAlgn="auto" latinLnBrk="0" hangingPunct="1">
                        <a:lnSpc>
                          <a:spcPct val="100000"/>
                        </a:lnSpc>
                        <a:spcBef>
                          <a:spcPct val="20000"/>
                        </a:spcBef>
                        <a:spcAft>
                          <a:spcPts val="0"/>
                        </a:spcAft>
                        <a:buClrTx/>
                        <a:buSzPct val="70000"/>
                        <a:buFont typeface="Wingdings" pitchFamily="2" charset="2"/>
                        <a:buChar char="u"/>
                        <a:tabLst/>
                        <a:defRPr/>
                      </a:pPr>
                      <a:r>
                        <a:rPr kumimoji="0" lang="en-US" altLang="zh-TW" sz="2000" u="none" strike="noStrike" kern="1200" cap="none" spc="0" normalizeH="0" baseline="0" noProof="0" dirty="0" smtClean="0">
                          <a:ln>
                            <a:noFill/>
                          </a:ln>
                          <a:solidFill>
                            <a:schemeClr val="tx1"/>
                          </a:solidFill>
                          <a:effectLst/>
                          <a:uLnTx/>
                          <a:uFillTx/>
                        </a:rPr>
                        <a:t>Basic SDN architecture</a:t>
                      </a:r>
                    </a:p>
                    <a:p>
                      <a:pPr marL="742950" marR="0" lvl="1" indent="-285750" algn="l" defTabSz="914400" rtl="0" eaLnBrk="1" fontAlgn="auto" latinLnBrk="0" hangingPunct="1">
                        <a:lnSpc>
                          <a:spcPct val="100000"/>
                        </a:lnSpc>
                        <a:spcBef>
                          <a:spcPct val="20000"/>
                        </a:spcBef>
                        <a:spcAft>
                          <a:spcPts val="0"/>
                        </a:spcAft>
                        <a:buClrTx/>
                        <a:buSzPct val="70000"/>
                        <a:buFont typeface="Wingdings" pitchFamily="2" charset="2"/>
                        <a:buChar char="u"/>
                        <a:tabLst/>
                        <a:defRPr/>
                      </a:pPr>
                      <a:r>
                        <a:rPr kumimoji="0" lang="en-US" altLang="zh-TW" sz="2000" u="none" strike="noStrike" kern="1200" cap="none" spc="0" normalizeH="0" baseline="0" dirty="0" smtClean="0">
                          <a:ln>
                            <a:noFill/>
                          </a:ln>
                          <a:solidFill>
                            <a:schemeClr val="tx1"/>
                          </a:solidFill>
                          <a:effectLst/>
                          <a:uLnTx/>
                          <a:uFillTx/>
                          <a:latin typeface="+mn-lt"/>
                          <a:ea typeface="+mn-ea"/>
                          <a:cs typeface="+mn-cs"/>
                        </a:rPr>
                        <a:t>Related standards</a:t>
                      </a:r>
                      <a:endParaRPr kumimoji="0" lang="en-US" altLang="zh-TW" sz="200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Pct val="70000"/>
                        <a:buFont typeface="Wingdings" pitchFamily="2" charset="2"/>
                        <a:buChar char="u"/>
                        <a:tabLst/>
                        <a:defRPr/>
                      </a:pPr>
                      <a:r>
                        <a:rPr kumimoji="0" lang="en-US" altLang="zh-TW" sz="2000" u="none" strike="noStrike" kern="1200" cap="none" spc="0" normalizeH="0" baseline="0" noProof="0" dirty="0" smtClean="0">
                          <a:ln>
                            <a:noFill/>
                          </a:ln>
                          <a:solidFill>
                            <a:schemeClr val="tx1"/>
                          </a:solidFill>
                          <a:effectLst/>
                          <a:uLnTx/>
                          <a:uFillTx/>
                        </a:rPr>
                        <a:t>Introduction to </a:t>
                      </a:r>
                      <a:r>
                        <a:rPr kumimoji="0" lang="en-US" altLang="zh-TW" sz="2000" u="none" strike="noStrike" kern="1200" cap="none" spc="0" normalizeH="0" baseline="0" noProof="0" dirty="0" err="1" smtClean="0">
                          <a:ln>
                            <a:noFill/>
                          </a:ln>
                          <a:solidFill>
                            <a:schemeClr val="tx1"/>
                          </a:solidFill>
                          <a:effectLst/>
                          <a:uLnTx/>
                          <a:uFillTx/>
                        </a:rPr>
                        <a:t>OpenFlow</a:t>
                      </a:r>
                      <a:endParaRPr kumimoji="0" lang="en-US" altLang="zh-TW" sz="2000" u="none" strike="noStrike" kern="1200" cap="none" spc="0" normalizeH="0" baseline="0" noProof="0" dirty="0" smtClean="0">
                        <a:ln>
                          <a:noFill/>
                        </a:ln>
                        <a:solidFill>
                          <a:schemeClr val="tx1"/>
                        </a:solidFill>
                        <a:effectLst/>
                        <a:uLnTx/>
                        <a:uFillTx/>
                      </a:endParaRPr>
                    </a:p>
                    <a:p>
                      <a:pPr marL="742950" marR="0" lvl="1" indent="-285750" algn="l" defTabSz="914400" rtl="0" eaLnBrk="1" fontAlgn="auto" latinLnBrk="0" hangingPunct="1">
                        <a:lnSpc>
                          <a:spcPct val="100000"/>
                        </a:lnSpc>
                        <a:spcBef>
                          <a:spcPct val="20000"/>
                        </a:spcBef>
                        <a:spcAft>
                          <a:spcPts val="0"/>
                        </a:spcAft>
                        <a:buClrTx/>
                        <a:buSzPct val="70000"/>
                        <a:buFont typeface="Wingdings" pitchFamily="2" charset="2"/>
                        <a:buChar char="u"/>
                        <a:tabLst/>
                        <a:defRPr/>
                      </a:pPr>
                      <a:r>
                        <a:rPr kumimoji="0" lang="en-US" altLang="zh-TW" sz="2000" u="none" strike="noStrike" kern="1200" cap="none" spc="0" normalizeH="0" baseline="0" noProof="0" dirty="0" smtClean="0">
                          <a:ln>
                            <a:noFill/>
                          </a:ln>
                          <a:solidFill>
                            <a:schemeClr val="tx1"/>
                          </a:solidFill>
                          <a:effectLst/>
                          <a:uLnTx/>
                          <a:uFillTx/>
                        </a:rPr>
                        <a:t>Extended SDN architecture with NFV</a:t>
                      </a:r>
                    </a:p>
                    <a:p>
                      <a:endParaRPr lang="en-US" dirty="0">
                        <a:solidFill>
                          <a:schemeClr val="tx1"/>
                        </a:solidFill>
                      </a:endParaRPr>
                    </a:p>
                  </a:txBody>
                  <a:tcPr/>
                </a:tc>
                <a:tc>
                  <a: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2400" b="1" u="none" strike="noStrike" kern="1200" cap="none" spc="0" normalizeH="0" baseline="0" noProof="0" dirty="0" smtClean="0">
                          <a:ln>
                            <a:noFill/>
                          </a:ln>
                          <a:solidFill>
                            <a:schemeClr val="tx1"/>
                          </a:solidFill>
                          <a:effectLst/>
                          <a:uLnTx/>
                          <a:uFillTx/>
                        </a:rPr>
                        <a:t>Development</a:t>
                      </a:r>
                    </a:p>
                    <a:p>
                      <a:pPr marL="742950" marR="0" lvl="1" indent="-285750" algn="l" defTabSz="914400" rtl="0" eaLnBrk="1" fontAlgn="auto" latinLnBrk="0" hangingPunct="1">
                        <a:lnSpc>
                          <a:spcPct val="100000"/>
                        </a:lnSpc>
                        <a:spcBef>
                          <a:spcPct val="20000"/>
                        </a:spcBef>
                        <a:spcAft>
                          <a:spcPts val="0"/>
                        </a:spcAft>
                        <a:buClrTx/>
                        <a:buSzPct val="70000"/>
                        <a:buFont typeface="Wingdings" pitchFamily="2" charset="2"/>
                        <a:buChar char="u"/>
                        <a:tabLst/>
                        <a:defRPr/>
                      </a:pPr>
                      <a:r>
                        <a:rPr kumimoji="0" lang="en-US" altLang="zh-TW" sz="2000" u="none" strike="noStrike" kern="1200" cap="none" spc="0" normalizeH="0" baseline="0" noProof="0" dirty="0" smtClean="0">
                          <a:ln>
                            <a:noFill/>
                          </a:ln>
                          <a:solidFill>
                            <a:schemeClr val="tx1"/>
                          </a:solidFill>
                          <a:effectLst/>
                          <a:uLnTx/>
                          <a:uFillTx/>
                        </a:rPr>
                        <a:t>Resources for developers </a:t>
                      </a:r>
                    </a:p>
                    <a:p>
                      <a:pPr marL="742950" marR="0" lvl="1" indent="-285750" algn="l" defTabSz="914400" rtl="0" eaLnBrk="1" fontAlgn="auto" latinLnBrk="0" hangingPunct="1">
                        <a:lnSpc>
                          <a:spcPct val="100000"/>
                        </a:lnSpc>
                        <a:spcBef>
                          <a:spcPct val="20000"/>
                        </a:spcBef>
                        <a:spcAft>
                          <a:spcPts val="0"/>
                        </a:spcAft>
                        <a:buClrTx/>
                        <a:buSzPct val="70000"/>
                        <a:buFont typeface="Wingdings" pitchFamily="2" charset="2"/>
                        <a:buChar char="u"/>
                        <a:tabLst/>
                        <a:defRPr/>
                      </a:pPr>
                      <a:r>
                        <a:rPr kumimoji="0" lang="en-US" altLang="zh-TW" sz="2000" u="none" strike="noStrike" kern="1200" cap="none" spc="0" normalizeH="0" baseline="0" noProof="0" dirty="0" smtClean="0">
                          <a:ln>
                            <a:noFill/>
                          </a:ln>
                          <a:solidFill>
                            <a:schemeClr val="tx1"/>
                          </a:solidFill>
                          <a:effectLst/>
                          <a:uLnTx/>
                          <a:uFillTx/>
                        </a:rPr>
                        <a:t>Data plane</a:t>
                      </a:r>
                    </a:p>
                    <a:p>
                      <a:pPr marL="742950" marR="0" lvl="1" indent="-285750" algn="l" defTabSz="914400" rtl="0" eaLnBrk="1" fontAlgn="auto" latinLnBrk="0" hangingPunct="1">
                        <a:lnSpc>
                          <a:spcPct val="100000"/>
                        </a:lnSpc>
                        <a:spcBef>
                          <a:spcPct val="20000"/>
                        </a:spcBef>
                        <a:spcAft>
                          <a:spcPts val="0"/>
                        </a:spcAft>
                        <a:buClrTx/>
                        <a:buSzPct val="70000"/>
                        <a:buFont typeface="Wingdings" pitchFamily="2" charset="2"/>
                        <a:buChar char="u"/>
                        <a:tabLst/>
                        <a:defRPr/>
                      </a:pPr>
                      <a:r>
                        <a:rPr kumimoji="0" lang="en-US" altLang="zh-TW" sz="2000" u="none" strike="noStrike" kern="1200" cap="none" spc="0" normalizeH="0" baseline="0" noProof="0" dirty="0" smtClean="0">
                          <a:ln>
                            <a:noFill/>
                          </a:ln>
                          <a:solidFill>
                            <a:schemeClr val="tx1"/>
                          </a:solidFill>
                          <a:effectLst/>
                          <a:uLnTx/>
                          <a:uFillTx/>
                        </a:rPr>
                        <a:t>Control plane</a:t>
                      </a:r>
                    </a:p>
                    <a:p>
                      <a:pPr marL="1143000" marR="0" lvl="2" indent="-228600" algn="l" defTabSz="914400" rtl="0" eaLnBrk="1" fontAlgn="auto" latinLnBrk="0" hangingPunct="1">
                        <a:lnSpc>
                          <a:spcPct val="100000"/>
                        </a:lnSpc>
                        <a:spcBef>
                          <a:spcPct val="20000"/>
                        </a:spcBef>
                        <a:spcAft>
                          <a:spcPts val="0"/>
                        </a:spcAft>
                        <a:buClrTx/>
                        <a:buSzTx/>
                        <a:buFont typeface="Wingdings" pitchFamily="2" charset="2"/>
                        <a:buChar char="n"/>
                        <a:tabLst/>
                        <a:defRPr/>
                      </a:pPr>
                      <a:r>
                        <a:rPr kumimoji="0" lang="en-US" altLang="zh-TW" sz="1800" u="none" strike="noStrike" kern="1200" cap="none" spc="0" normalizeH="0" baseline="0" noProof="0" dirty="0" smtClean="0">
                          <a:ln>
                            <a:noFill/>
                          </a:ln>
                          <a:solidFill>
                            <a:schemeClr val="tx1"/>
                          </a:solidFill>
                          <a:effectLst/>
                          <a:uLnTx/>
                          <a:uFillTx/>
                        </a:rPr>
                        <a:t>Introduction to RYU</a:t>
                      </a:r>
                    </a:p>
                    <a:p>
                      <a:pPr marL="1143000" marR="0" lvl="2" indent="-228600" algn="l" defTabSz="914400" rtl="0" eaLnBrk="1" fontAlgn="auto" latinLnBrk="0" hangingPunct="1">
                        <a:lnSpc>
                          <a:spcPct val="100000"/>
                        </a:lnSpc>
                        <a:spcBef>
                          <a:spcPct val="20000"/>
                        </a:spcBef>
                        <a:spcAft>
                          <a:spcPts val="0"/>
                        </a:spcAft>
                        <a:buClrTx/>
                        <a:buSzTx/>
                        <a:buFont typeface="Wingdings" pitchFamily="2" charset="2"/>
                        <a:buChar char="n"/>
                        <a:tabLst/>
                        <a:defRPr/>
                      </a:pPr>
                      <a:r>
                        <a:rPr kumimoji="0" lang="en-US" altLang="zh-TW" sz="1800" u="none" strike="noStrike" kern="1200" cap="none" spc="0" normalizeH="0" baseline="0" noProof="0" dirty="0" smtClean="0">
                          <a:ln>
                            <a:noFill/>
                          </a:ln>
                          <a:solidFill>
                            <a:schemeClr val="tx1"/>
                          </a:solidFill>
                          <a:effectLst/>
                          <a:uLnTx/>
                          <a:uFillTx/>
                        </a:rPr>
                        <a:t>Routing in SDN</a:t>
                      </a:r>
                    </a:p>
                    <a:p>
                      <a:pPr marL="742950" marR="0" lvl="1" indent="-285750" algn="l" defTabSz="914400" rtl="0" eaLnBrk="1" fontAlgn="auto" latinLnBrk="0" hangingPunct="1">
                        <a:lnSpc>
                          <a:spcPct val="100000"/>
                        </a:lnSpc>
                        <a:spcBef>
                          <a:spcPct val="20000"/>
                        </a:spcBef>
                        <a:spcAft>
                          <a:spcPts val="0"/>
                        </a:spcAft>
                        <a:buClrTx/>
                        <a:buSzPct val="70000"/>
                        <a:buFont typeface="Wingdings" pitchFamily="2" charset="2"/>
                        <a:buChar char="u"/>
                        <a:tabLst/>
                        <a:defRPr/>
                      </a:pPr>
                      <a:r>
                        <a:rPr kumimoji="0" lang="en-US" altLang="zh-TW" sz="2000" u="none" strike="noStrike" kern="1200" cap="none" spc="0" normalizeH="0" baseline="0" noProof="0" dirty="0" smtClean="0">
                          <a:ln>
                            <a:noFill/>
                          </a:ln>
                          <a:solidFill>
                            <a:schemeClr val="tx1"/>
                          </a:solidFill>
                          <a:effectLst/>
                          <a:uLnTx/>
                          <a:uFillTx/>
                        </a:rPr>
                        <a:t>Management plane</a:t>
                      </a:r>
                    </a:p>
                    <a:p>
                      <a:pPr marL="1143000" marR="0" lvl="2" indent="-228600" algn="l" defTabSz="914400" rtl="0" eaLnBrk="1" fontAlgn="auto" latinLnBrk="0" hangingPunct="1">
                        <a:lnSpc>
                          <a:spcPct val="100000"/>
                        </a:lnSpc>
                        <a:spcBef>
                          <a:spcPct val="20000"/>
                        </a:spcBef>
                        <a:spcAft>
                          <a:spcPts val="0"/>
                        </a:spcAft>
                        <a:buClrTx/>
                        <a:buSzTx/>
                        <a:buFont typeface="Wingdings" pitchFamily="2" charset="2"/>
                        <a:buChar char="n"/>
                        <a:tabLst/>
                        <a:defRPr/>
                      </a:pPr>
                      <a:r>
                        <a:rPr lang="en-US" altLang="zh-TW" sz="1800" kern="1200" dirty="0" smtClean="0">
                          <a:solidFill>
                            <a:schemeClr val="tx1"/>
                          </a:solidFill>
                          <a:effectLst/>
                          <a:latin typeface="+mn-lt"/>
                          <a:ea typeface="+mn-ea"/>
                          <a:cs typeface="+mn-cs"/>
                        </a:rPr>
                        <a:t>Introduction to </a:t>
                      </a:r>
                      <a:r>
                        <a:rPr lang="en-US" altLang="zh-TW" sz="1800" kern="1200" dirty="0" err="1" smtClean="0">
                          <a:solidFill>
                            <a:schemeClr val="tx1"/>
                          </a:solidFill>
                          <a:effectLst/>
                          <a:latin typeface="+mn-lt"/>
                          <a:ea typeface="+mn-ea"/>
                          <a:cs typeface="+mn-cs"/>
                        </a:rPr>
                        <a:t>OpenFlow</a:t>
                      </a:r>
                      <a:r>
                        <a:rPr lang="en-US" altLang="zh-TW" sz="1800" kern="1200" dirty="0" smtClean="0">
                          <a:solidFill>
                            <a:schemeClr val="tx1"/>
                          </a:solidFill>
                          <a:effectLst/>
                          <a:latin typeface="+mn-lt"/>
                          <a:ea typeface="+mn-ea"/>
                          <a:cs typeface="+mn-cs"/>
                        </a:rPr>
                        <a:t> extension</a:t>
                      </a:r>
                      <a:endParaRPr kumimoji="0" lang="en-US" altLang="zh-TW" sz="1800" u="none" strike="noStrike" kern="1200" cap="none" spc="0" normalizeH="0" baseline="0" noProof="0" dirty="0" smtClean="0">
                        <a:ln>
                          <a:noFill/>
                        </a:ln>
                        <a:solidFill>
                          <a:schemeClr val="tx1"/>
                        </a:solidFill>
                        <a:effectLst/>
                        <a:uLnTx/>
                        <a:uFillTx/>
                      </a:endParaRPr>
                    </a:p>
                    <a:p>
                      <a:pPr marL="742950" marR="0" lvl="1" indent="-285750" algn="l" defTabSz="914400" rtl="0" eaLnBrk="1" fontAlgn="auto" latinLnBrk="0" hangingPunct="1">
                        <a:lnSpc>
                          <a:spcPct val="100000"/>
                        </a:lnSpc>
                        <a:spcBef>
                          <a:spcPct val="20000"/>
                        </a:spcBef>
                        <a:spcAft>
                          <a:spcPts val="0"/>
                        </a:spcAft>
                        <a:buClrTx/>
                        <a:buSzPct val="70000"/>
                        <a:buFont typeface="Wingdings" pitchFamily="2" charset="2"/>
                        <a:buChar char="u"/>
                        <a:tabLst/>
                        <a:defRPr/>
                      </a:pPr>
                      <a:r>
                        <a:rPr kumimoji="0" lang="en-US" altLang="zh-TW" sz="2000" u="none" strike="noStrike" kern="1200" cap="none" spc="0" normalizeH="0" baseline="0" noProof="0" dirty="0" smtClean="0">
                          <a:ln>
                            <a:noFill/>
                          </a:ln>
                          <a:solidFill>
                            <a:schemeClr val="tx1"/>
                          </a:solidFill>
                          <a:effectLst/>
                          <a:uLnTx/>
                          <a:uFillTx/>
                        </a:rPr>
                        <a:t>Case study: Campus Wi-Fi SDN solution</a:t>
                      </a:r>
                    </a:p>
                    <a:p>
                      <a:pPr marL="1143000" marR="0" lvl="2" indent="-228600" algn="l" defTabSz="914400" rtl="0" eaLnBrk="1" fontAlgn="auto" latinLnBrk="0" hangingPunct="1">
                        <a:lnSpc>
                          <a:spcPct val="100000"/>
                        </a:lnSpc>
                        <a:spcBef>
                          <a:spcPct val="20000"/>
                        </a:spcBef>
                        <a:spcAft>
                          <a:spcPts val="0"/>
                        </a:spcAft>
                        <a:buClrTx/>
                        <a:buSzTx/>
                        <a:buFont typeface="Wingdings" pitchFamily="2" charset="2"/>
                        <a:buChar char="n"/>
                        <a:tabLst/>
                        <a:defRPr/>
                      </a:pPr>
                      <a:r>
                        <a:rPr kumimoji="0" lang="en-US" altLang="zh-TW" sz="1800" u="none" strike="noStrike" kern="1200" cap="none" spc="0" normalizeH="0" baseline="0" noProof="0" dirty="0" smtClean="0">
                          <a:ln>
                            <a:noFill/>
                          </a:ln>
                          <a:solidFill>
                            <a:schemeClr val="tx1"/>
                          </a:solidFill>
                          <a:effectLst/>
                          <a:uLnTx/>
                          <a:uFillTx/>
                        </a:rPr>
                        <a:t>Functional specification</a:t>
                      </a:r>
                    </a:p>
                    <a:p>
                      <a:pPr marL="1143000" marR="0" lvl="2" indent="-228600" algn="l" defTabSz="914400" rtl="0" eaLnBrk="1" fontAlgn="auto" latinLnBrk="0" hangingPunct="1">
                        <a:lnSpc>
                          <a:spcPct val="100000"/>
                        </a:lnSpc>
                        <a:spcBef>
                          <a:spcPct val="20000"/>
                        </a:spcBef>
                        <a:spcAft>
                          <a:spcPts val="0"/>
                        </a:spcAft>
                        <a:buClrTx/>
                        <a:buSzTx/>
                        <a:buFont typeface="Wingdings" pitchFamily="2" charset="2"/>
                        <a:buChar char="n"/>
                        <a:tabLst/>
                        <a:defRPr/>
                      </a:pPr>
                      <a:r>
                        <a:rPr kumimoji="0" lang="en-US" altLang="zh-TW" sz="1800" u="none" strike="noStrike" kern="1200" cap="none" spc="0" normalizeH="0" baseline="0" noProof="0" dirty="0" smtClean="0">
                          <a:ln>
                            <a:noFill/>
                          </a:ln>
                          <a:solidFill>
                            <a:schemeClr val="tx1"/>
                          </a:solidFill>
                          <a:effectLst/>
                          <a:uLnTx/>
                          <a:uFillTx/>
                        </a:rPr>
                        <a:t>Architecture design</a:t>
                      </a:r>
                    </a:p>
                    <a:p>
                      <a:endParaRPr lang="en-US" dirty="0">
                        <a:solidFill>
                          <a:schemeClr val="tx1"/>
                        </a:solidFill>
                      </a:endParaRPr>
                    </a:p>
                  </a:txBody>
                  <a:tcPr/>
                </a:tc>
              </a:tr>
            </a:tbl>
          </a:graphicData>
        </a:graphic>
      </p:graphicFrame>
      <p:sp>
        <p:nvSpPr>
          <p:cNvPr id="4" name="Slide Number Placeholder 3"/>
          <p:cNvSpPr>
            <a:spLocks noGrp="1"/>
          </p:cNvSpPr>
          <p:nvPr>
            <p:ph type="sldNum" sz="quarter" idx="12"/>
          </p:nvPr>
        </p:nvSpPr>
        <p:spPr/>
        <p:txBody>
          <a:bodyPr/>
          <a:lstStyle/>
          <a:p>
            <a:fld id="{73DA0BB7-265A-403C-9275-D587AB510EDC}" type="slidenum">
              <a:rPr lang="zh-TW" altLang="en-US" smtClean="0"/>
              <a:t>4</a:t>
            </a:fld>
            <a:endParaRPr lang="zh-TW" altLang="en-US"/>
          </a:p>
        </p:txBody>
      </p:sp>
    </p:spTree>
    <p:extLst>
      <p:ext uri="{BB962C8B-B14F-4D97-AF65-F5344CB8AC3E}">
        <p14:creationId xmlns:p14="http://schemas.microsoft.com/office/powerpoint/2010/main" val="3117499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defRPr/>
            </a:pPr>
            <a:r>
              <a:rPr lang="en-US" altLang="zh-TW" dirty="0">
                <a:solidFill>
                  <a:schemeClr val="tx2"/>
                </a:solidFill>
                <a:latin typeface="+mj-lt"/>
                <a:ea typeface="+mj-ea"/>
              </a:rPr>
              <a:t>Example – flow table</a:t>
            </a:r>
            <a:endParaRPr lang="zh-TW" altLang="en-US" dirty="0">
              <a:solidFill>
                <a:schemeClr val="tx2"/>
              </a:solidFill>
              <a:latin typeface="+mj-lt"/>
              <a:ea typeface="+mj-ea"/>
            </a:endParaRPr>
          </a:p>
        </p:txBody>
      </p:sp>
      <p:sp>
        <p:nvSpPr>
          <p:cNvPr id="4" name="投影片編號版面配置區 3"/>
          <p:cNvSpPr>
            <a:spLocks noGrp="1"/>
          </p:cNvSpPr>
          <p:nvPr>
            <p:ph type="sldNum" sz="quarter" idx="12"/>
          </p:nvPr>
        </p:nvSpPr>
        <p:spPr/>
        <p:txBody>
          <a:bodyPr/>
          <a:lstStyle/>
          <a:p>
            <a:fld id="{B4AC7141-1842-4212-AFCB-F4D6721D326F}" type="slidenum">
              <a:rPr lang="zh-TW" altLang="en-US" smtClean="0"/>
              <a:pPr/>
              <a:t>40</a:t>
            </a:fld>
            <a:endParaRPr lang="zh-TW" altLang="en-US"/>
          </a:p>
        </p:txBody>
      </p:sp>
      <p:graphicFrame>
        <p:nvGraphicFramePr>
          <p:cNvPr id="19" name="內容版面配置區 4"/>
          <p:cNvGraphicFramePr>
            <a:graphicFrameLocks/>
          </p:cNvGraphicFramePr>
          <p:nvPr>
            <p:extLst>
              <p:ext uri="{D42A27DB-BD31-4B8C-83A1-F6EECF244321}">
                <p14:modId xmlns:p14="http://schemas.microsoft.com/office/powerpoint/2010/main" val="4197040399"/>
              </p:ext>
            </p:extLst>
          </p:nvPr>
        </p:nvGraphicFramePr>
        <p:xfrm>
          <a:off x="251520" y="2186174"/>
          <a:ext cx="3960440" cy="3457508"/>
        </p:xfrm>
        <a:graphic>
          <a:graphicData uri="http://schemas.openxmlformats.org/drawingml/2006/table">
            <a:tbl>
              <a:tblPr firstRow="1" bandRow="1">
                <a:tableStyleId>{5940675A-B579-460E-94D1-54222C63F5DA}</a:tableStyleId>
              </a:tblPr>
              <a:tblGrid>
                <a:gridCol w="854212"/>
                <a:gridCol w="3106228"/>
              </a:tblGrid>
              <a:tr h="622868">
                <a:tc>
                  <a:txBody>
                    <a:bodyPr/>
                    <a:lstStyle/>
                    <a:p>
                      <a:pPr algn="ctr"/>
                      <a:r>
                        <a:rPr lang="en-US" altLang="zh-TW" dirty="0" smtClean="0">
                          <a:latin typeface="Times New Roman" pitchFamily="18" charset="0"/>
                          <a:cs typeface="Times New Roman" pitchFamily="18" charset="0"/>
                        </a:rPr>
                        <a:t>match</a:t>
                      </a:r>
                      <a:endParaRPr lang="zh-TW" altLang="en-US" dirty="0">
                        <a:latin typeface="Times New Roman" pitchFamily="18" charset="0"/>
                        <a:cs typeface="Times New Roman" pitchFamily="18" charset="0"/>
                      </a:endParaRPr>
                    </a:p>
                  </a:txBody>
                  <a:tcPr anchor="ctr"/>
                </a:tc>
                <a:tc>
                  <a:txBody>
                    <a:bodyPr/>
                    <a:lstStyle/>
                    <a:p>
                      <a:pPr algn="ctr"/>
                      <a:r>
                        <a:rPr lang="en-US" altLang="zh-TW" smtClean="0">
                          <a:latin typeface="Times New Roman" pitchFamily="18" charset="0"/>
                          <a:cs typeface="Times New Roman" pitchFamily="18" charset="0"/>
                        </a:rPr>
                        <a:t>instructions</a:t>
                      </a:r>
                      <a:endParaRPr lang="zh-TW" altLang="en-US">
                        <a:latin typeface="Times New Roman" pitchFamily="18" charset="0"/>
                        <a:cs typeface="Times New Roman" pitchFamily="18" charset="0"/>
                      </a:endParaRPr>
                    </a:p>
                  </a:txBody>
                  <a:tcPr anchor="ctr"/>
                </a:tc>
              </a:tr>
              <a:tr h="622868">
                <a:tc>
                  <a:txBody>
                    <a:bodyPr/>
                    <a:lstStyle/>
                    <a:p>
                      <a:pPr algn="ctr"/>
                      <a:r>
                        <a:rPr lang="en-US" altLang="zh-TW" smtClean="0">
                          <a:latin typeface="Times New Roman" pitchFamily="18" charset="0"/>
                          <a:cs typeface="Times New Roman" pitchFamily="18" charset="0"/>
                        </a:rPr>
                        <a:t>A</a:t>
                      </a:r>
                      <a:endParaRPr lang="zh-TW" altLang="en-US">
                        <a:latin typeface="Times New Roman" pitchFamily="18" charset="0"/>
                        <a:cs typeface="Times New Roman"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mtClean="0">
                          <a:latin typeface="Times New Roman" pitchFamily="18" charset="0"/>
                          <a:cs typeface="Times New Roman" pitchFamily="18" charset="0"/>
                        </a:rPr>
                        <a:t>Apply</a:t>
                      </a:r>
                      <a:r>
                        <a:rPr lang="en-US" altLang="zh-TW" baseline="0" smtClean="0">
                          <a:latin typeface="Times New Roman" pitchFamily="18" charset="0"/>
                          <a:cs typeface="Times New Roman" pitchFamily="18" charset="0"/>
                        </a:rPr>
                        <a:t> </a:t>
                      </a:r>
                      <a:r>
                        <a:rPr lang="en-US" altLang="zh-TW" u="sng" smtClean="0">
                          <a:latin typeface="Times New Roman" pitchFamily="18" charset="0"/>
                          <a:cs typeface="Times New Roman" pitchFamily="18" charset="0"/>
                        </a:rPr>
                        <a:t>output 2</a:t>
                      </a:r>
                      <a:r>
                        <a:rPr lang="en-US" altLang="zh-TW" baseline="0" smtClean="0">
                          <a:latin typeface="Times New Roman" pitchFamily="18" charset="0"/>
                          <a:cs typeface="Times New Roman" pitchFamily="18" charset="0"/>
                        </a:rPr>
                        <a:t> </a:t>
                      </a:r>
                      <a:r>
                        <a:rPr lang="en-US" altLang="zh-TW" u="sng" smtClean="0">
                          <a:latin typeface="Times New Roman" pitchFamily="18" charset="0"/>
                          <a:cs typeface="Times New Roman" pitchFamily="18" charset="0"/>
                        </a:rPr>
                        <a:t>push-vlan 6</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mtClean="0">
                          <a:latin typeface="Times New Roman" pitchFamily="18" charset="0"/>
                          <a:cs typeface="Times New Roman" pitchFamily="18" charset="0"/>
                        </a:rPr>
                        <a:t>Goto</a:t>
                      </a:r>
                      <a:r>
                        <a:rPr lang="en-US" altLang="zh-TW" baseline="0" smtClean="0">
                          <a:latin typeface="Times New Roman" pitchFamily="18" charset="0"/>
                          <a:cs typeface="Times New Roman" pitchFamily="18" charset="0"/>
                        </a:rPr>
                        <a:t>-table 7</a:t>
                      </a:r>
                      <a:endParaRPr lang="en-US" altLang="zh-TW" smtClean="0">
                        <a:latin typeface="Times New Roman" pitchFamily="18" charset="0"/>
                        <a:cs typeface="Times New Roman" pitchFamily="18" charset="0"/>
                      </a:endParaRPr>
                    </a:p>
                  </a:txBody>
                  <a:tcPr anchor="ctr"/>
                </a:tc>
              </a:tr>
              <a:tr h="622868">
                <a:tc>
                  <a:txBody>
                    <a:bodyPr/>
                    <a:lstStyle/>
                    <a:p>
                      <a:pPr algn="ctr"/>
                      <a:r>
                        <a:rPr lang="en-US" altLang="zh-TW" smtClean="0">
                          <a:latin typeface="Times New Roman" pitchFamily="18" charset="0"/>
                          <a:cs typeface="Times New Roman" pitchFamily="18" charset="0"/>
                        </a:rPr>
                        <a:t>B</a:t>
                      </a:r>
                      <a:endParaRPr lang="zh-TW" altLang="en-US">
                        <a:latin typeface="Times New Roman" pitchFamily="18" charset="0"/>
                        <a:cs typeface="Times New Roman"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pitchFamily="18" charset="0"/>
                          <a:cs typeface="Times New Roman" pitchFamily="18" charset="0"/>
                        </a:rPr>
                        <a:t>Apply output 2</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pitchFamily="18" charset="0"/>
                          <a:cs typeface="Times New Roman" pitchFamily="18" charset="0"/>
                        </a:rPr>
                        <a:t>Apply output 4</a:t>
                      </a:r>
                      <a:endParaRPr lang="en-US" altLang="zh-TW" baseline="0" dirty="0" smtClean="0">
                        <a:latin typeface="Times New Roman" pitchFamily="18" charset="0"/>
                        <a:cs typeface="Times New Roman" pitchFamily="18" charset="0"/>
                      </a:endParaRPr>
                    </a:p>
                    <a:p>
                      <a:pPr algn="l"/>
                      <a:r>
                        <a:rPr lang="en-US" altLang="zh-TW" dirty="0" err="1" smtClean="0">
                          <a:latin typeface="Times New Roman" pitchFamily="18" charset="0"/>
                          <a:cs typeface="Times New Roman" pitchFamily="18" charset="0"/>
                        </a:rPr>
                        <a:t>Goto</a:t>
                      </a:r>
                      <a:r>
                        <a:rPr lang="en-US" altLang="zh-TW" dirty="0" smtClean="0">
                          <a:latin typeface="Times New Roman" pitchFamily="18" charset="0"/>
                          <a:cs typeface="Times New Roman" pitchFamily="18" charset="0"/>
                        </a:rPr>
                        <a:t>-table 7</a:t>
                      </a:r>
                      <a:endParaRPr lang="zh-TW" altLang="en-US" dirty="0">
                        <a:latin typeface="Times New Roman" pitchFamily="18" charset="0"/>
                        <a:cs typeface="Times New Roman" pitchFamily="18" charset="0"/>
                      </a:endParaRPr>
                    </a:p>
                  </a:txBody>
                  <a:tcPr anchor="ctr"/>
                </a:tc>
              </a:tr>
              <a:tr h="622868">
                <a:tc>
                  <a:txBody>
                    <a:bodyPr/>
                    <a:lstStyle/>
                    <a:p>
                      <a:pPr algn="ctr"/>
                      <a:r>
                        <a:rPr lang="en-US" altLang="zh-TW" smtClean="0">
                          <a:latin typeface="Times New Roman" pitchFamily="18" charset="0"/>
                          <a:cs typeface="Times New Roman" pitchFamily="18" charset="0"/>
                        </a:rPr>
                        <a:t>C</a:t>
                      </a:r>
                      <a:endParaRPr lang="zh-TW" altLang="en-US">
                        <a:latin typeface="Times New Roman" pitchFamily="18" charset="0"/>
                        <a:cs typeface="Times New Roman" pitchFamily="18" charset="0"/>
                      </a:endParaRPr>
                    </a:p>
                  </a:txBody>
                  <a:tcPr anchor="ctr"/>
                </a:tc>
                <a:tc>
                  <a:txBody>
                    <a:bodyPr/>
                    <a:lstStyle/>
                    <a:p>
                      <a:r>
                        <a:rPr lang="en-US" altLang="zh-TW" dirty="0" smtClean="0">
                          <a:latin typeface="Times New Roman" pitchFamily="18" charset="0"/>
                          <a:cs typeface="Times New Roman" pitchFamily="18" charset="0"/>
                        </a:rPr>
                        <a:t>Meter 1</a:t>
                      </a:r>
                    </a:p>
                    <a:p>
                      <a:r>
                        <a:rPr lang="en-US" altLang="zh-TW" dirty="0" err="1" smtClean="0">
                          <a:latin typeface="Times New Roman" pitchFamily="18" charset="0"/>
                          <a:cs typeface="Times New Roman" pitchFamily="18" charset="0"/>
                        </a:rPr>
                        <a:t>Goto</a:t>
                      </a:r>
                      <a:r>
                        <a:rPr lang="en-US" altLang="zh-TW" dirty="0" smtClean="0">
                          <a:latin typeface="Times New Roman" pitchFamily="18" charset="0"/>
                          <a:cs typeface="Times New Roman" pitchFamily="18" charset="0"/>
                        </a:rPr>
                        <a:t> table 7</a:t>
                      </a:r>
                      <a:endParaRPr lang="zh-TW" altLang="en-US" dirty="0">
                        <a:latin typeface="Times New Roman" pitchFamily="18" charset="0"/>
                        <a:cs typeface="Times New Roman" pitchFamily="18" charset="0"/>
                      </a:endParaRPr>
                    </a:p>
                  </a:txBody>
                  <a:tcPr anchor="ctr"/>
                </a:tc>
              </a:tr>
              <a:tr h="622868">
                <a:tc>
                  <a:txBody>
                    <a:bodyPr/>
                    <a:lstStyle/>
                    <a:p>
                      <a:pPr algn="ctr"/>
                      <a:r>
                        <a:rPr lang="en-US" altLang="zh-TW" smtClean="0">
                          <a:latin typeface="Times New Roman" pitchFamily="18" charset="0"/>
                          <a:cs typeface="Times New Roman" pitchFamily="18" charset="0"/>
                        </a:rPr>
                        <a:t>D</a:t>
                      </a:r>
                      <a:endParaRPr lang="zh-TW" altLang="en-US">
                        <a:latin typeface="Times New Roman" pitchFamily="18" charset="0"/>
                        <a:cs typeface="Times New Roman" pitchFamily="18" charset="0"/>
                      </a:endParaRPr>
                    </a:p>
                  </a:txBody>
                  <a:tcPr anchor="ctr"/>
                </a:tc>
                <a:tc>
                  <a:txBody>
                    <a:bodyPr/>
                    <a:lstStyle/>
                    <a:p>
                      <a:r>
                        <a:rPr lang="en-US" altLang="zh-TW" smtClean="0">
                          <a:latin typeface="Times New Roman" pitchFamily="18" charset="0"/>
                          <a:cs typeface="Times New Roman" pitchFamily="18" charset="0"/>
                        </a:rPr>
                        <a:t>Apply group 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mtClean="0">
                          <a:latin typeface="Times New Roman" pitchFamily="18" charset="0"/>
                          <a:cs typeface="Times New Roman" pitchFamily="18" charset="0"/>
                        </a:rPr>
                        <a:t>Write-output</a:t>
                      </a:r>
                      <a:r>
                        <a:rPr lang="en-US" altLang="zh-TW" baseline="0" smtClean="0">
                          <a:latin typeface="Times New Roman" pitchFamily="18" charset="0"/>
                          <a:cs typeface="Times New Roman" pitchFamily="18" charset="0"/>
                        </a:rPr>
                        <a:t> 2</a:t>
                      </a:r>
                    </a:p>
                  </a:txBody>
                  <a:tcPr anchor="ctr"/>
                </a:tc>
              </a:tr>
            </a:tbl>
          </a:graphicData>
        </a:graphic>
      </p:graphicFrame>
      <p:graphicFrame>
        <p:nvGraphicFramePr>
          <p:cNvPr id="20" name="內容版面配置區 4"/>
          <p:cNvGraphicFramePr>
            <a:graphicFrameLocks/>
          </p:cNvGraphicFramePr>
          <p:nvPr>
            <p:extLst>
              <p:ext uri="{D42A27DB-BD31-4B8C-83A1-F6EECF244321}">
                <p14:modId xmlns:p14="http://schemas.microsoft.com/office/powerpoint/2010/main" val="1148187521"/>
              </p:ext>
            </p:extLst>
          </p:nvPr>
        </p:nvGraphicFramePr>
        <p:xfrm>
          <a:off x="6012160" y="2330190"/>
          <a:ext cx="2736304" cy="3148764"/>
        </p:xfrm>
        <a:graphic>
          <a:graphicData uri="http://schemas.openxmlformats.org/drawingml/2006/table">
            <a:tbl>
              <a:tblPr firstRow="1" bandRow="1">
                <a:tableStyleId>{5940675A-B579-460E-94D1-54222C63F5DA}</a:tableStyleId>
              </a:tblPr>
              <a:tblGrid>
                <a:gridCol w="792088"/>
                <a:gridCol w="1944216"/>
              </a:tblGrid>
              <a:tr h="622868">
                <a:tc>
                  <a:txBody>
                    <a:bodyPr/>
                    <a:lstStyle/>
                    <a:p>
                      <a:pPr algn="ctr"/>
                      <a:r>
                        <a:rPr lang="en-US" altLang="zh-TW" dirty="0" smtClean="0">
                          <a:latin typeface="Times New Roman" pitchFamily="18" charset="0"/>
                          <a:cs typeface="Times New Roman" pitchFamily="18" charset="0"/>
                        </a:rPr>
                        <a:t>match</a:t>
                      </a:r>
                      <a:endParaRPr lang="zh-TW" altLang="en-US" dirty="0">
                        <a:latin typeface="Times New Roman" pitchFamily="18" charset="0"/>
                        <a:cs typeface="Times New Roman" pitchFamily="18" charset="0"/>
                      </a:endParaRPr>
                    </a:p>
                  </a:txBody>
                  <a:tcPr anchor="ctr"/>
                </a:tc>
                <a:tc>
                  <a:txBody>
                    <a:bodyPr/>
                    <a:lstStyle/>
                    <a:p>
                      <a:pPr algn="ctr"/>
                      <a:r>
                        <a:rPr lang="en-US" altLang="zh-TW" smtClean="0">
                          <a:latin typeface="Times New Roman" pitchFamily="18" charset="0"/>
                          <a:cs typeface="Times New Roman" pitchFamily="18" charset="0"/>
                        </a:rPr>
                        <a:t>instructions</a:t>
                      </a:r>
                      <a:endParaRPr lang="zh-TW" altLang="en-US">
                        <a:latin typeface="Times New Roman" pitchFamily="18" charset="0"/>
                        <a:cs typeface="Times New Roman" pitchFamily="18" charset="0"/>
                      </a:endParaRPr>
                    </a:p>
                  </a:txBody>
                  <a:tcPr anchor="ctr"/>
                </a:tc>
              </a:tr>
              <a:tr h="622868">
                <a:tc>
                  <a:txBody>
                    <a:bodyPr/>
                    <a:lstStyle/>
                    <a:p>
                      <a:pPr algn="ctr"/>
                      <a:r>
                        <a:rPr lang="en-US" altLang="zh-TW" smtClean="0">
                          <a:latin typeface="Times New Roman" pitchFamily="18" charset="0"/>
                          <a:cs typeface="Times New Roman" pitchFamily="18" charset="0"/>
                        </a:rPr>
                        <a:t>A</a:t>
                      </a:r>
                      <a:endParaRPr lang="zh-TW" altLang="en-US">
                        <a:latin typeface="Times New Roman" pitchFamily="18" charset="0"/>
                        <a:cs typeface="Times New Roman" pitchFamily="18" charset="0"/>
                      </a:endParaRPr>
                    </a:p>
                  </a:txBody>
                  <a:tcPr anchor="ctr"/>
                </a:tc>
                <a:tc>
                  <a:txBody>
                    <a:bodyPr/>
                    <a:lstStyle/>
                    <a:p>
                      <a:pPr algn="l"/>
                      <a:r>
                        <a:rPr lang="en-US" altLang="zh-TW" dirty="0" smtClean="0">
                          <a:latin typeface="Times New Roman" pitchFamily="18" charset="0"/>
                          <a:cs typeface="Times New Roman" pitchFamily="18" charset="0"/>
                        </a:rPr>
                        <a:t>Write </a:t>
                      </a:r>
                      <a:r>
                        <a:rPr lang="en-US" altLang="zh-TW" smtClean="0">
                          <a:latin typeface="Times New Roman" pitchFamily="18" charset="0"/>
                          <a:cs typeface="Times New Roman" pitchFamily="18" charset="0"/>
                        </a:rPr>
                        <a:t>output 3</a:t>
                      </a:r>
                      <a:endParaRPr lang="en-US" altLang="zh-TW" dirty="0" smtClean="0">
                        <a:latin typeface="Times New Roman" pitchFamily="18" charset="0"/>
                        <a:cs typeface="Times New Roman" pitchFamily="18" charset="0"/>
                      </a:endParaRPr>
                    </a:p>
                  </a:txBody>
                  <a:tcPr anchor="ctr"/>
                </a:tc>
              </a:tr>
              <a:tr h="622868">
                <a:tc>
                  <a:txBody>
                    <a:bodyPr/>
                    <a:lstStyle/>
                    <a:p>
                      <a:pPr algn="ctr"/>
                      <a:r>
                        <a:rPr lang="en-US" altLang="zh-TW" smtClean="0">
                          <a:latin typeface="Times New Roman" pitchFamily="18" charset="0"/>
                          <a:cs typeface="Times New Roman" pitchFamily="18" charset="0"/>
                        </a:rPr>
                        <a:t>B</a:t>
                      </a:r>
                      <a:endParaRPr lang="zh-TW" altLang="en-US">
                        <a:latin typeface="Times New Roman" pitchFamily="18" charset="0"/>
                        <a:cs typeface="Times New Roman"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mtClean="0">
                          <a:latin typeface="Times New Roman" pitchFamily="18" charset="0"/>
                          <a:cs typeface="Times New Roman" pitchFamily="18" charset="0"/>
                        </a:rPr>
                        <a:t>Clear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mtClean="0">
                          <a:latin typeface="Times New Roman" pitchFamily="18" charset="0"/>
                          <a:cs typeface="Times New Roman" pitchFamily="18" charset="0"/>
                        </a:rPr>
                        <a:t>Write output</a:t>
                      </a:r>
                      <a:r>
                        <a:rPr lang="en-US" altLang="zh-TW" baseline="0" smtClean="0">
                          <a:latin typeface="Times New Roman" pitchFamily="18" charset="0"/>
                          <a:cs typeface="Times New Roman" pitchFamily="18" charset="0"/>
                        </a:rPr>
                        <a:t> 6</a:t>
                      </a:r>
                    </a:p>
                  </a:txBody>
                  <a:tcPr anchor="ctr"/>
                </a:tc>
              </a:tr>
              <a:tr h="622868">
                <a:tc>
                  <a:txBody>
                    <a:bodyPr/>
                    <a:lstStyle/>
                    <a:p>
                      <a:pPr algn="ctr"/>
                      <a:r>
                        <a:rPr lang="en-US" altLang="zh-TW" smtClean="0">
                          <a:latin typeface="Times New Roman" pitchFamily="18" charset="0"/>
                          <a:cs typeface="Times New Roman" pitchFamily="18" charset="0"/>
                        </a:rPr>
                        <a:t>D</a:t>
                      </a:r>
                      <a:endParaRPr lang="zh-TW" altLang="en-US">
                        <a:latin typeface="Times New Roman" pitchFamily="18" charset="0"/>
                        <a:cs typeface="Times New Roman" pitchFamily="18" charset="0"/>
                      </a:endParaRPr>
                    </a:p>
                  </a:txBody>
                  <a:tcPr anchor="ctr"/>
                </a:tc>
                <a:tc>
                  <a:txBody>
                    <a:bodyPr/>
                    <a:lstStyle/>
                    <a:p>
                      <a:r>
                        <a:rPr lang="en-US" altLang="zh-TW" smtClean="0">
                          <a:latin typeface="Times New Roman" pitchFamily="18" charset="0"/>
                          <a:cs typeface="Times New Roman" pitchFamily="18" charset="0"/>
                        </a:rPr>
                        <a:t>Goto table 9</a:t>
                      </a:r>
                      <a:endParaRPr lang="zh-TW" altLang="en-US">
                        <a:latin typeface="Times New Roman" pitchFamily="18" charset="0"/>
                        <a:cs typeface="Times New Roman" pitchFamily="18" charset="0"/>
                      </a:endParaRPr>
                    </a:p>
                  </a:txBody>
                  <a:tcPr anchor="ctr"/>
                </a:tc>
              </a:tr>
              <a:tr h="622868">
                <a:tc>
                  <a:txBody>
                    <a:bodyPr/>
                    <a:lstStyle/>
                    <a:p>
                      <a:pPr algn="ctr"/>
                      <a:r>
                        <a:rPr lang="en-US" altLang="zh-TW" smtClean="0">
                          <a:latin typeface="Times New Roman" pitchFamily="18" charset="0"/>
                          <a:cs typeface="Times New Roman" pitchFamily="18" charset="0"/>
                        </a:rPr>
                        <a:t>*</a:t>
                      </a:r>
                      <a:endParaRPr lang="zh-TW" altLang="en-US">
                        <a:latin typeface="Times New Roman" pitchFamily="18" charset="0"/>
                        <a:cs typeface="Times New Roman" pitchFamily="18" charset="0"/>
                      </a:endParaRPr>
                    </a:p>
                  </a:txBody>
                  <a:tcPr anchor="ctr"/>
                </a:tc>
                <a:tc>
                  <a:txBody>
                    <a:bodyPr/>
                    <a:lstStyle/>
                    <a:p>
                      <a:r>
                        <a:rPr lang="en-US" altLang="zh-TW" smtClean="0">
                          <a:latin typeface="Times New Roman" pitchFamily="18" charset="0"/>
                          <a:cs typeface="Times New Roman" pitchFamily="18" charset="0"/>
                        </a:rPr>
                        <a:t>Write output</a:t>
                      </a:r>
                      <a:r>
                        <a:rPr lang="en-US" altLang="zh-TW" baseline="0" smtClean="0">
                          <a:latin typeface="Times New Roman" pitchFamily="18" charset="0"/>
                          <a:cs typeface="Times New Roman" pitchFamily="18" charset="0"/>
                        </a:rPr>
                        <a:t> CONTROLLER</a:t>
                      </a:r>
                      <a:endParaRPr lang="zh-TW" altLang="en-US">
                        <a:latin typeface="Times New Roman" pitchFamily="18" charset="0"/>
                        <a:cs typeface="Times New Roman" pitchFamily="18" charset="0"/>
                      </a:endParaRPr>
                    </a:p>
                  </a:txBody>
                  <a:tcPr anchor="ctr"/>
                </a:tc>
              </a:tr>
            </a:tbl>
          </a:graphicData>
        </a:graphic>
      </p:graphicFrame>
      <p:sp>
        <p:nvSpPr>
          <p:cNvPr id="21" name="向右箭號 20"/>
          <p:cNvSpPr/>
          <p:nvPr/>
        </p:nvSpPr>
        <p:spPr>
          <a:xfrm>
            <a:off x="4211960" y="3698342"/>
            <a:ext cx="1698619"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p:cNvSpPr txBox="1"/>
          <p:nvPr/>
        </p:nvSpPr>
        <p:spPr>
          <a:xfrm>
            <a:off x="4333169" y="3493351"/>
            <a:ext cx="1800200" cy="276999"/>
          </a:xfrm>
          <a:prstGeom prst="rect">
            <a:avLst/>
          </a:prstGeom>
          <a:noFill/>
        </p:spPr>
        <p:txBody>
          <a:bodyPr wrap="square" rtlCol="0">
            <a:spAutoFit/>
          </a:bodyPr>
          <a:lstStyle/>
          <a:p>
            <a:r>
              <a:rPr lang="en-US" altLang="zh-TW" sz="1200" smtClean="0">
                <a:latin typeface="Times New Roman" pitchFamily="18" charset="0"/>
                <a:cs typeface="Times New Roman" pitchFamily="18" charset="0"/>
              </a:rPr>
              <a:t>B’s Action={drop}</a:t>
            </a:r>
            <a:endParaRPr lang="zh-TW" altLang="en-US" sz="1200">
              <a:latin typeface="Times New Roman" pitchFamily="18" charset="0"/>
              <a:cs typeface="Times New Roman" pitchFamily="18" charset="0"/>
            </a:endParaRPr>
          </a:p>
        </p:txBody>
      </p:sp>
      <p:sp>
        <p:nvSpPr>
          <p:cNvPr id="23" name="文字方塊 22"/>
          <p:cNvSpPr txBox="1"/>
          <p:nvPr/>
        </p:nvSpPr>
        <p:spPr>
          <a:xfrm>
            <a:off x="1763688" y="5921298"/>
            <a:ext cx="936104" cy="369332"/>
          </a:xfrm>
          <a:prstGeom prst="rect">
            <a:avLst/>
          </a:prstGeom>
          <a:noFill/>
        </p:spPr>
        <p:txBody>
          <a:bodyPr wrap="square" rtlCol="0">
            <a:spAutoFit/>
          </a:bodyPr>
          <a:lstStyle/>
          <a:p>
            <a:pPr algn="ctr"/>
            <a:r>
              <a:rPr lang="en-US" altLang="zh-TW" dirty="0" smtClean="0">
                <a:latin typeface="Times New Roman" pitchFamily="18" charset="0"/>
                <a:cs typeface="Times New Roman" pitchFamily="18" charset="0"/>
              </a:rPr>
              <a:t>Table0</a:t>
            </a:r>
            <a:endParaRPr lang="zh-TW" altLang="en-US" dirty="0">
              <a:latin typeface="Times New Roman" pitchFamily="18" charset="0"/>
              <a:cs typeface="Times New Roman" pitchFamily="18" charset="0"/>
            </a:endParaRPr>
          </a:p>
        </p:txBody>
      </p:sp>
      <p:sp>
        <p:nvSpPr>
          <p:cNvPr id="24" name="文字方塊 23"/>
          <p:cNvSpPr txBox="1"/>
          <p:nvPr/>
        </p:nvSpPr>
        <p:spPr>
          <a:xfrm>
            <a:off x="6943251" y="5498542"/>
            <a:ext cx="936104" cy="369332"/>
          </a:xfrm>
          <a:prstGeom prst="rect">
            <a:avLst/>
          </a:prstGeom>
          <a:noFill/>
        </p:spPr>
        <p:txBody>
          <a:bodyPr wrap="square" rtlCol="0">
            <a:spAutoFit/>
          </a:bodyPr>
          <a:lstStyle/>
          <a:p>
            <a:pPr algn="ctr"/>
            <a:r>
              <a:rPr lang="en-US" altLang="zh-TW" smtClean="0">
                <a:latin typeface="Times New Roman" pitchFamily="18" charset="0"/>
                <a:cs typeface="Times New Roman" pitchFamily="18" charset="0"/>
              </a:rPr>
              <a:t>Table7</a:t>
            </a:r>
            <a:endParaRPr lang="zh-TW" altLang="en-US">
              <a:latin typeface="Times New Roman" pitchFamily="18" charset="0"/>
              <a:cs typeface="Times New Roman" pitchFamily="18" charset="0"/>
            </a:endParaRPr>
          </a:p>
        </p:txBody>
      </p:sp>
      <p:sp>
        <p:nvSpPr>
          <p:cNvPr id="5" name="Rectangular Callout 4"/>
          <p:cNvSpPr/>
          <p:nvPr/>
        </p:nvSpPr>
        <p:spPr>
          <a:xfrm>
            <a:off x="4355976" y="1556792"/>
            <a:ext cx="1584176" cy="1720535"/>
          </a:xfrm>
          <a:prstGeom prst="wedgeRectCallou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Action set can be used for transmit parameters between tables</a:t>
            </a:r>
            <a:endParaRPr lang="en-US" sz="1400" dirty="0">
              <a:solidFill>
                <a:schemeClr val="tx1"/>
              </a:solidFill>
            </a:endParaRPr>
          </a:p>
        </p:txBody>
      </p:sp>
      <p:sp>
        <p:nvSpPr>
          <p:cNvPr id="12" name="Rectangular Callout 11"/>
          <p:cNvSpPr/>
          <p:nvPr/>
        </p:nvSpPr>
        <p:spPr>
          <a:xfrm>
            <a:off x="4601572" y="5683208"/>
            <a:ext cx="1770627" cy="607422"/>
          </a:xfrm>
          <a:prstGeom prst="wedgeRectCallout">
            <a:avLst>
              <a:gd name="adj1" fmla="val -215545"/>
              <a:gd name="adj2" fmla="val -266115"/>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Go to meter  table 1</a:t>
            </a:r>
            <a:endParaRPr lang="en-US" sz="1400" dirty="0">
              <a:solidFill>
                <a:schemeClr val="tx1"/>
              </a:solidFill>
            </a:endParaRPr>
          </a:p>
        </p:txBody>
      </p:sp>
      <p:sp>
        <p:nvSpPr>
          <p:cNvPr id="13" name="Rectangular Callout 12"/>
          <p:cNvSpPr/>
          <p:nvPr/>
        </p:nvSpPr>
        <p:spPr>
          <a:xfrm>
            <a:off x="4313541" y="4653136"/>
            <a:ext cx="1626611" cy="607422"/>
          </a:xfrm>
          <a:prstGeom prst="wedgeRectCallout">
            <a:avLst>
              <a:gd name="adj1" fmla="val -152336"/>
              <a:gd name="adj2" fmla="val -161742"/>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Output packets to port 4</a:t>
            </a:r>
            <a:endParaRPr lang="en-US" sz="1400" dirty="0">
              <a:solidFill>
                <a:schemeClr val="tx1"/>
              </a:solidFill>
            </a:endParaRPr>
          </a:p>
        </p:txBody>
      </p:sp>
    </p:spTree>
    <p:extLst>
      <p:ext uri="{BB962C8B-B14F-4D97-AF65-F5344CB8AC3E}">
        <p14:creationId xmlns:p14="http://schemas.microsoft.com/office/powerpoint/2010/main" val="5386568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內容版面配置區 4"/>
          <p:cNvGraphicFramePr>
            <a:graphicFrameLocks/>
          </p:cNvGraphicFramePr>
          <p:nvPr>
            <p:extLst>
              <p:ext uri="{D42A27DB-BD31-4B8C-83A1-F6EECF244321}">
                <p14:modId xmlns:p14="http://schemas.microsoft.com/office/powerpoint/2010/main" val="1219398228"/>
              </p:ext>
            </p:extLst>
          </p:nvPr>
        </p:nvGraphicFramePr>
        <p:xfrm>
          <a:off x="251520" y="1550646"/>
          <a:ext cx="2437648" cy="3750562"/>
        </p:xfrm>
        <a:graphic>
          <a:graphicData uri="http://schemas.openxmlformats.org/drawingml/2006/table">
            <a:tbl>
              <a:tblPr firstRow="1" bandRow="1">
                <a:tableStyleId>{5940675A-B579-460E-94D1-54222C63F5DA}</a:tableStyleId>
              </a:tblPr>
              <a:tblGrid>
                <a:gridCol w="854212"/>
                <a:gridCol w="1583436"/>
              </a:tblGrid>
              <a:tr h="622868">
                <a:tc>
                  <a:txBody>
                    <a:bodyPr/>
                    <a:lstStyle/>
                    <a:p>
                      <a:pPr algn="ctr"/>
                      <a:r>
                        <a:rPr lang="en-US" altLang="zh-TW" dirty="0" smtClean="0">
                          <a:latin typeface="Times New Roman" pitchFamily="18" charset="0"/>
                          <a:cs typeface="Times New Roman" pitchFamily="18" charset="0"/>
                        </a:rPr>
                        <a:t>match</a:t>
                      </a:r>
                      <a:endParaRPr lang="zh-TW" altLang="en-US" dirty="0">
                        <a:latin typeface="Times New Roman" pitchFamily="18" charset="0"/>
                        <a:cs typeface="Times New Roman" pitchFamily="18" charset="0"/>
                      </a:endParaRPr>
                    </a:p>
                  </a:txBody>
                  <a:tcPr anchor="ctr"/>
                </a:tc>
                <a:tc>
                  <a:txBody>
                    <a:bodyPr/>
                    <a:lstStyle/>
                    <a:p>
                      <a:pPr algn="ctr"/>
                      <a:r>
                        <a:rPr lang="en-US" altLang="zh-TW" smtClean="0">
                          <a:latin typeface="Times New Roman" pitchFamily="18" charset="0"/>
                          <a:cs typeface="Times New Roman" pitchFamily="18" charset="0"/>
                        </a:rPr>
                        <a:t>instructions</a:t>
                      </a:r>
                      <a:endParaRPr lang="zh-TW" altLang="en-US">
                        <a:latin typeface="Times New Roman" pitchFamily="18" charset="0"/>
                        <a:cs typeface="Times New Roman" pitchFamily="18" charset="0"/>
                      </a:endParaRPr>
                    </a:p>
                  </a:txBody>
                  <a:tcPr anchor="ctr"/>
                </a:tc>
              </a:tr>
              <a:tr h="622868">
                <a:tc>
                  <a:txBody>
                    <a:bodyPr/>
                    <a:lstStyle/>
                    <a:p>
                      <a:pPr algn="ctr"/>
                      <a:r>
                        <a:rPr lang="en-US" altLang="zh-TW" dirty="0" smtClean="0">
                          <a:latin typeface="Times New Roman" pitchFamily="18" charset="0"/>
                          <a:cs typeface="Times New Roman" pitchFamily="18" charset="0"/>
                        </a:rPr>
                        <a:t>A</a:t>
                      </a:r>
                      <a:endParaRPr lang="zh-TW" altLang="en-US" dirty="0">
                        <a:latin typeface="Times New Roman" pitchFamily="18" charset="0"/>
                        <a:cs typeface="Times New Roman"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mtClean="0">
                          <a:latin typeface="Times New Roman" pitchFamily="18" charset="0"/>
                          <a:cs typeface="Times New Roman" pitchFamily="18" charset="0"/>
                        </a:rPr>
                        <a:t>Apply group 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mtClean="0">
                          <a:latin typeface="Times New Roman" pitchFamily="18" charset="0"/>
                          <a:cs typeface="Times New Roman" pitchFamily="18" charset="0"/>
                        </a:rPr>
                        <a:t>Write-output</a:t>
                      </a:r>
                      <a:r>
                        <a:rPr lang="en-US" altLang="zh-TW" baseline="0" smtClean="0">
                          <a:latin typeface="Times New Roman" pitchFamily="18" charset="0"/>
                          <a:cs typeface="Times New Roman" pitchFamily="18" charset="0"/>
                        </a:rPr>
                        <a:t> 2</a:t>
                      </a:r>
                    </a:p>
                  </a:txBody>
                  <a:tcPr anchor="ctr"/>
                </a:tc>
              </a:tr>
              <a:tr h="903438">
                <a:tc>
                  <a:txBody>
                    <a:bodyPr/>
                    <a:lstStyle/>
                    <a:p>
                      <a:pPr algn="ctr"/>
                      <a:r>
                        <a:rPr lang="en-US" altLang="zh-TW" smtClean="0">
                          <a:latin typeface="Times New Roman" pitchFamily="18" charset="0"/>
                          <a:cs typeface="Times New Roman" pitchFamily="18" charset="0"/>
                        </a:rPr>
                        <a:t>B</a:t>
                      </a:r>
                      <a:endParaRPr lang="zh-TW" altLang="en-US">
                        <a:latin typeface="Times New Roman" pitchFamily="18" charset="0"/>
                        <a:cs typeface="Times New Roman"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mtClean="0">
                          <a:latin typeface="Times New Roman" pitchFamily="18" charset="0"/>
                          <a:cs typeface="Times New Roman" pitchFamily="18" charset="0"/>
                        </a:rPr>
                        <a:t>Apply group 2</a:t>
                      </a:r>
                      <a:endParaRPr lang="zh-TW" altLang="en-US">
                        <a:latin typeface="Times New Roman" pitchFamily="18" charset="0"/>
                        <a:cs typeface="Times New Roman" pitchFamily="18" charset="0"/>
                      </a:endParaRPr>
                    </a:p>
                  </a:txBody>
                  <a:tcPr anchor="ctr"/>
                </a:tc>
              </a:tr>
              <a:tr h="648072">
                <a:tc>
                  <a:txBody>
                    <a:bodyPr/>
                    <a:lstStyle/>
                    <a:p>
                      <a:pPr algn="ctr"/>
                      <a:r>
                        <a:rPr lang="en-US" altLang="zh-TW" smtClean="0">
                          <a:latin typeface="Times New Roman" pitchFamily="18" charset="0"/>
                          <a:cs typeface="Times New Roman" pitchFamily="18" charset="0"/>
                        </a:rPr>
                        <a:t>C</a:t>
                      </a:r>
                      <a:endParaRPr lang="zh-TW" altLang="en-US">
                        <a:latin typeface="Times New Roman" pitchFamily="18" charset="0"/>
                        <a:cs typeface="Times New Roman"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mtClean="0">
                          <a:latin typeface="Times New Roman" pitchFamily="18" charset="0"/>
                          <a:cs typeface="Times New Roman" pitchFamily="18" charset="0"/>
                        </a:rPr>
                        <a:t>Apply group 3</a:t>
                      </a:r>
                      <a:endParaRPr lang="zh-TW" altLang="en-US">
                        <a:latin typeface="Times New Roman" pitchFamily="18" charset="0"/>
                        <a:cs typeface="Times New Roman" pitchFamily="18" charset="0"/>
                      </a:endParaRPr>
                    </a:p>
                  </a:txBody>
                  <a:tcPr anchor="ctr"/>
                </a:tc>
              </a:tr>
              <a:tr h="936104">
                <a:tc>
                  <a:txBody>
                    <a:bodyPr/>
                    <a:lstStyle/>
                    <a:p>
                      <a:pPr algn="ctr"/>
                      <a:r>
                        <a:rPr lang="en-US" altLang="zh-TW" smtClean="0">
                          <a:latin typeface="Times New Roman" pitchFamily="18" charset="0"/>
                          <a:cs typeface="Times New Roman" pitchFamily="18" charset="0"/>
                        </a:rPr>
                        <a:t>D</a:t>
                      </a:r>
                      <a:endParaRPr lang="zh-TW" altLang="en-US">
                        <a:latin typeface="Times New Roman" pitchFamily="18" charset="0"/>
                        <a:cs typeface="Times New Roman" pitchFamily="18" charset="0"/>
                      </a:endParaRPr>
                    </a:p>
                  </a:txBody>
                  <a:tcPr anchor="ctr"/>
                </a:tc>
                <a:tc>
                  <a:txBody>
                    <a:bodyPr/>
                    <a:lstStyle/>
                    <a:p>
                      <a:r>
                        <a:rPr lang="en-US" altLang="zh-TW" smtClean="0">
                          <a:latin typeface="Times New Roman" pitchFamily="18" charset="0"/>
                          <a:cs typeface="Times New Roman" pitchFamily="18" charset="0"/>
                        </a:rPr>
                        <a:t>Apply group 4</a:t>
                      </a:r>
                    </a:p>
                  </a:txBody>
                  <a:tcPr anchor="ctr"/>
                </a:tc>
              </a:tr>
            </a:tbl>
          </a:graphicData>
        </a:graphic>
      </p:graphicFrame>
      <p:sp>
        <p:nvSpPr>
          <p:cNvPr id="2" name="標題 1"/>
          <p:cNvSpPr>
            <a:spLocks noGrp="1"/>
          </p:cNvSpPr>
          <p:nvPr>
            <p:ph type="title"/>
          </p:nvPr>
        </p:nvSpPr>
        <p:spPr/>
        <p:txBody>
          <a:bodyPr/>
          <a:lstStyle/>
          <a:p>
            <a:pPr algn="l">
              <a:defRPr/>
            </a:pPr>
            <a:r>
              <a:rPr lang="en-US" altLang="zh-TW" dirty="0">
                <a:solidFill>
                  <a:schemeClr val="tx2"/>
                </a:solidFill>
                <a:latin typeface="+mj-lt"/>
                <a:ea typeface="+mj-ea"/>
              </a:rPr>
              <a:t>Example – group table</a:t>
            </a:r>
            <a:endParaRPr lang="zh-TW" altLang="en-US" dirty="0">
              <a:solidFill>
                <a:schemeClr val="tx2"/>
              </a:solidFill>
              <a:latin typeface="+mj-lt"/>
              <a:ea typeface="+mj-ea"/>
            </a:endParaRPr>
          </a:p>
        </p:txBody>
      </p:sp>
      <p:sp>
        <p:nvSpPr>
          <p:cNvPr id="4" name="投影片編號版面配置區 3"/>
          <p:cNvSpPr>
            <a:spLocks noGrp="1"/>
          </p:cNvSpPr>
          <p:nvPr>
            <p:ph type="sldNum" sz="quarter" idx="12"/>
          </p:nvPr>
        </p:nvSpPr>
        <p:spPr/>
        <p:txBody>
          <a:bodyPr/>
          <a:lstStyle/>
          <a:p>
            <a:fld id="{B4AC7141-1842-4212-AFCB-F4D6721D326F}" type="slidenum">
              <a:rPr lang="zh-TW" altLang="en-US" smtClean="0"/>
              <a:pPr/>
              <a:t>41</a:t>
            </a:fld>
            <a:endParaRPr lang="zh-TW" altLang="en-US"/>
          </a:p>
        </p:txBody>
      </p:sp>
      <p:graphicFrame>
        <p:nvGraphicFramePr>
          <p:cNvPr id="11" name="表格 10"/>
          <p:cNvGraphicFramePr>
            <a:graphicFrameLocks noGrp="1"/>
          </p:cNvGraphicFramePr>
          <p:nvPr>
            <p:extLst>
              <p:ext uri="{D42A27DB-BD31-4B8C-83A1-F6EECF244321}">
                <p14:modId xmlns:p14="http://schemas.microsoft.com/office/powerpoint/2010/main" val="901208296"/>
              </p:ext>
            </p:extLst>
          </p:nvPr>
        </p:nvGraphicFramePr>
        <p:xfrm>
          <a:off x="3491880" y="1538102"/>
          <a:ext cx="5164554" cy="4394200"/>
        </p:xfrm>
        <a:graphic>
          <a:graphicData uri="http://schemas.openxmlformats.org/drawingml/2006/table">
            <a:tbl>
              <a:tblPr firstRow="1" bandRow="1">
                <a:tableStyleId>{5940675A-B579-460E-94D1-54222C63F5DA}</a:tableStyleId>
              </a:tblPr>
              <a:tblGrid>
                <a:gridCol w="648072"/>
                <a:gridCol w="1368152"/>
                <a:gridCol w="3148330"/>
              </a:tblGrid>
              <a:tr h="370840">
                <a:tc>
                  <a:txBody>
                    <a:bodyPr/>
                    <a:lstStyle/>
                    <a:p>
                      <a:pPr algn="ctr"/>
                      <a:r>
                        <a:rPr lang="en-US" altLang="zh-TW" dirty="0" err="1" smtClean="0">
                          <a:latin typeface="Times New Roman" pitchFamily="18" charset="0"/>
                          <a:cs typeface="Times New Roman" pitchFamily="18" charset="0"/>
                        </a:rPr>
                        <a:t>gid</a:t>
                      </a:r>
                      <a:endParaRPr lang="zh-TW" altLang="en-US" dirty="0">
                        <a:latin typeface="Times New Roman" pitchFamily="18" charset="0"/>
                        <a:cs typeface="Times New Roman" pitchFamily="18" charset="0"/>
                      </a:endParaRPr>
                    </a:p>
                  </a:txBody>
                  <a:tcPr anchor="ctr"/>
                </a:tc>
                <a:tc>
                  <a:txBody>
                    <a:bodyPr/>
                    <a:lstStyle/>
                    <a:p>
                      <a:pPr algn="ctr"/>
                      <a:r>
                        <a:rPr lang="en-US" altLang="zh-TW" smtClean="0">
                          <a:latin typeface="Times New Roman" pitchFamily="18" charset="0"/>
                          <a:cs typeface="Times New Roman" pitchFamily="18" charset="0"/>
                        </a:rPr>
                        <a:t>type</a:t>
                      </a:r>
                      <a:endParaRPr lang="zh-TW" altLang="en-US">
                        <a:latin typeface="Times New Roman" pitchFamily="18" charset="0"/>
                        <a:cs typeface="Times New Roman" pitchFamily="18" charset="0"/>
                      </a:endParaRPr>
                    </a:p>
                  </a:txBody>
                  <a:tcPr anchor="ctr"/>
                </a:tc>
                <a:tc>
                  <a:txBody>
                    <a:bodyPr/>
                    <a:lstStyle/>
                    <a:p>
                      <a:pPr algn="ctr"/>
                      <a:r>
                        <a:rPr lang="en-US" altLang="zh-TW" smtClean="0">
                          <a:latin typeface="Times New Roman" pitchFamily="18" charset="0"/>
                          <a:cs typeface="Times New Roman" pitchFamily="18" charset="0"/>
                        </a:rPr>
                        <a:t>action buckets</a:t>
                      </a:r>
                      <a:endParaRPr lang="zh-TW" altLang="en-US">
                        <a:latin typeface="Times New Roman" pitchFamily="18" charset="0"/>
                        <a:cs typeface="Times New Roman" pitchFamily="18" charset="0"/>
                      </a:endParaRPr>
                    </a:p>
                  </a:txBody>
                  <a:tcPr anchor="ctr"/>
                </a:tc>
              </a:tr>
              <a:tr h="370840">
                <a:tc>
                  <a:txBody>
                    <a:bodyPr/>
                    <a:lstStyle/>
                    <a:p>
                      <a:pPr algn="ctr"/>
                      <a:r>
                        <a:rPr lang="en-US" altLang="zh-TW" smtClean="0">
                          <a:latin typeface="Times New Roman" pitchFamily="18" charset="0"/>
                          <a:cs typeface="Times New Roman" pitchFamily="18" charset="0"/>
                        </a:rPr>
                        <a:t>1</a:t>
                      </a:r>
                      <a:endParaRPr lang="zh-TW" altLang="en-US">
                        <a:latin typeface="Times New Roman" pitchFamily="18" charset="0"/>
                        <a:cs typeface="Times New Roman" pitchFamily="18" charset="0"/>
                      </a:endParaRPr>
                    </a:p>
                  </a:txBody>
                  <a:tcPr anchor="ctr"/>
                </a:tc>
                <a:tc>
                  <a:txBody>
                    <a:bodyPr/>
                    <a:lstStyle/>
                    <a:p>
                      <a:pPr algn="ctr"/>
                      <a:r>
                        <a:rPr lang="en-US" altLang="zh-TW" smtClean="0">
                          <a:solidFill>
                            <a:srgbClr val="FF0000"/>
                          </a:solidFill>
                          <a:latin typeface="Times New Roman" pitchFamily="18" charset="0"/>
                          <a:cs typeface="Times New Roman" pitchFamily="18" charset="0"/>
                        </a:rPr>
                        <a:t>All</a:t>
                      </a:r>
                      <a:endParaRPr lang="zh-TW" altLang="en-US">
                        <a:solidFill>
                          <a:srgbClr val="FF0000"/>
                        </a:solidFill>
                        <a:latin typeface="Times New Roman" pitchFamily="18" charset="0"/>
                        <a:cs typeface="Times New Roman" pitchFamily="18" charset="0"/>
                      </a:endParaRPr>
                    </a:p>
                  </a:txBody>
                  <a:tcPr anchor="ctr"/>
                </a:tc>
                <a:tc>
                  <a:txBody>
                    <a:bodyPr/>
                    <a:lstStyle/>
                    <a:p>
                      <a:r>
                        <a:rPr lang="en-US" altLang="zh-TW" dirty="0" smtClean="0">
                          <a:latin typeface="Times New Roman" pitchFamily="18" charset="0"/>
                          <a:cs typeface="Times New Roman" pitchFamily="18" charset="0"/>
                        </a:rPr>
                        <a:t>Output</a:t>
                      </a:r>
                      <a:r>
                        <a:rPr lang="en-US" altLang="zh-TW" baseline="0" dirty="0" smtClean="0">
                          <a:latin typeface="Times New Roman" pitchFamily="18" charset="0"/>
                          <a:cs typeface="Times New Roman" pitchFamily="18" charset="0"/>
                        </a:rPr>
                        <a:t> 3 (</a:t>
                      </a:r>
                      <a:r>
                        <a:rPr lang="en-US" altLang="zh-TW" baseline="0" dirty="0" err="1" smtClean="0">
                          <a:latin typeface="Times New Roman" pitchFamily="18" charset="0"/>
                          <a:cs typeface="Times New Roman" pitchFamily="18" charset="0"/>
                        </a:rPr>
                        <a:t>watch_port</a:t>
                      </a:r>
                      <a:r>
                        <a:rPr lang="en-US" altLang="zh-TW" baseline="0" dirty="0" smtClean="0">
                          <a:latin typeface="Times New Roman" pitchFamily="18" charset="0"/>
                          <a:cs typeface="Times New Roman" pitchFamily="18" charset="0"/>
                        </a:rPr>
                        <a:t> 3)</a:t>
                      </a:r>
                    </a:p>
                    <a:p>
                      <a:r>
                        <a:rPr lang="en-US" altLang="zh-TW" baseline="0" dirty="0" smtClean="0">
                          <a:latin typeface="Times New Roman" pitchFamily="18" charset="0"/>
                          <a:cs typeface="Times New Roman" pitchFamily="18" charset="0"/>
                        </a:rPr>
                        <a:t>Output 4</a:t>
                      </a:r>
                    </a:p>
                    <a:p>
                      <a:r>
                        <a:rPr lang="en-US" altLang="zh-TW" baseline="0" dirty="0" smtClean="0">
                          <a:latin typeface="Times New Roman" pitchFamily="18" charset="0"/>
                          <a:cs typeface="Times New Roman" pitchFamily="18" charset="0"/>
                        </a:rPr>
                        <a:t>Output 5 (</a:t>
                      </a:r>
                      <a:r>
                        <a:rPr lang="en-US" altLang="zh-TW" baseline="0" dirty="0" err="1" smtClean="0">
                          <a:latin typeface="Times New Roman" pitchFamily="18" charset="0"/>
                          <a:cs typeface="Times New Roman" pitchFamily="18" charset="0"/>
                        </a:rPr>
                        <a:t>watch_port</a:t>
                      </a:r>
                      <a:r>
                        <a:rPr lang="en-US" altLang="zh-TW" baseline="0" dirty="0" smtClean="0">
                          <a:latin typeface="Times New Roman" pitchFamily="18" charset="0"/>
                          <a:cs typeface="Times New Roman" pitchFamily="18" charset="0"/>
                        </a:rPr>
                        <a:t> 5) </a:t>
                      </a:r>
                    </a:p>
                  </a:txBody>
                  <a:tcPr anchor="ctr"/>
                </a:tc>
              </a:tr>
              <a:tr h="370840">
                <a:tc>
                  <a:txBody>
                    <a:bodyPr/>
                    <a:lstStyle/>
                    <a:p>
                      <a:pPr algn="ctr"/>
                      <a:r>
                        <a:rPr lang="en-US" altLang="zh-TW" smtClean="0">
                          <a:latin typeface="Times New Roman" pitchFamily="18" charset="0"/>
                          <a:cs typeface="Times New Roman" pitchFamily="18" charset="0"/>
                        </a:rPr>
                        <a:t>2</a:t>
                      </a:r>
                      <a:endParaRPr lang="zh-TW" altLang="en-US">
                        <a:latin typeface="Times New Roman" pitchFamily="18" charset="0"/>
                        <a:cs typeface="Times New Roman" pitchFamily="18" charset="0"/>
                      </a:endParaRPr>
                    </a:p>
                  </a:txBody>
                  <a:tcPr anchor="ctr"/>
                </a:tc>
                <a:tc>
                  <a:txBody>
                    <a:bodyPr/>
                    <a:lstStyle/>
                    <a:p>
                      <a:pPr algn="ctr"/>
                      <a:r>
                        <a:rPr lang="en-US" altLang="zh-TW" dirty="0" smtClean="0">
                          <a:latin typeface="Times New Roman" pitchFamily="18" charset="0"/>
                          <a:cs typeface="Times New Roman" pitchFamily="18" charset="0"/>
                        </a:rPr>
                        <a:t>Select</a:t>
                      </a:r>
                      <a:endParaRPr lang="zh-TW" altLang="en-US" dirty="0">
                        <a:latin typeface="Times New Roman" pitchFamily="18" charset="0"/>
                        <a:cs typeface="Times New Roman" pitchFamily="18" charset="0"/>
                      </a:endParaRPr>
                    </a:p>
                  </a:txBody>
                  <a:tcPr anchor="ctr"/>
                </a:tc>
                <a:tc>
                  <a:txBody>
                    <a:bodyPr/>
                    <a:lstStyle/>
                    <a:p>
                      <a:r>
                        <a:rPr lang="en-US" altLang="zh-TW" smtClean="0">
                          <a:latin typeface="Times New Roman" pitchFamily="18" charset="0"/>
                          <a:cs typeface="Times New Roman" pitchFamily="18" charset="0"/>
                        </a:rPr>
                        <a:t>Output</a:t>
                      </a:r>
                      <a:r>
                        <a:rPr lang="en-US" altLang="zh-TW" baseline="0" smtClean="0">
                          <a:latin typeface="Times New Roman" pitchFamily="18" charset="0"/>
                          <a:cs typeface="Times New Roman" pitchFamily="18" charset="0"/>
                        </a:rPr>
                        <a:t> 3 (weight=10)</a:t>
                      </a:r>
                    </a:p>
                    <a:p>
                      <a:r>
                        <a:rPr lang="en-US" altLang="zh-TW" baseline="0" smtClean="0">
                          <a:latin typeface="Times New Roman" pitchFamily="18" charset="0"/>
                          <a:cs typeface="Times New Roman" pitchFamily="18" charset="0"/>
                        </a:rPr>
                        <a:t>Output 4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mtClean="0">
                          <a:latin typeface="Times New Roman" pitchFamily="18" charset="0"/>
                          <a:cs typeface="Times New Roman" pitchFamily="18" charset="0"/>
                        </a:rPr>
                        <a:t>Output</a:t>
                      </a:r>
                      <a:r>
                        <a:rPr lang="en-US" altLang="zh-TW" baseline="0" smtClean="0">
                          <a:latin typeface="Times New Roman" pitchFamily="18" charset="0"/>
                          <a:cs typeface="Times New Roman" pitchFamily="18" charset="0"/>
                        </a:rPr>
                        <a:t> 5 (weight=20)</a:t>
                      </a:r>
                    </a:p>
                  </a:txBody>
                  <a:tcPr anchor="ctr"/>
                </a:tc>
              </a:tr>
              <a:tr h="370840">
                <a:tc>
                  <a:txBody>
                    <a:bodyPr/>
                    <a:lstStyle/>
                    <a:p>
                      <a:pPr algn="ctr"/>
                      <a:r>
                        <a:rPr lang="en-US" altLang="zh-TW" dirty="0" smtClean="0">
                          <a:latin typeface="Times New Roman" pitchFamily="18" charset="0"/>
                          <a:cs typeface="Times New Roman" pitchFamily="18" charset="0"/>
                        </a:rPr>
                        <a:t>      3</a:t>
                      </a:r>
                      <a:endParaRPr lang="zh-TW" altLang="en-US" dirty="0">
                        <a:latin typeface="Times New Roman" pitchFamily="18" charset="0"/>
                        <a:cs typeface="Times New Roman" pitchFamily="18" charset="0"/>
                      </a:endParaRPr>
                    </a:p>
                  </a:txBody>
                  <a:tcPr anchor="ctr"/>
                </a:tc>
                <a:tc>
                  <a:txBody>
                    <a:bodyPr/>
                    <a:lstStyle/>
                    <a:p>
                      <a:pPr algn="ctr"/>
                      <a:r>
                        <a:rPr lang="en-US" altLang="zh-TW" smtClean="0">
                          <a:solidFill>
                            <a:srgbClr val="FF0000"/>
                          </a:solidFill>
                          <a:latin typeface="Times New Roman" pitchFamily="18" charset="0"/>
                          <a:cs typeface="Times New Roman" pitchFamily="18" charset="0"/>
                        </a:rPr>
                        <a:t>Indirect</a:t>
                      </a:r>
                      <a:endParaRPr lang="zh-TW" altLang="en-US">
                        <a:solidFill>
                          <a:srgbClr val="FF0000"/>
                        </a:solidFill>
                        <a:latin typeface="Times New Roman" pitchFamily="18" charset="0"/>
                        <a:cs typeface="Times New Roman"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mtClean="0">
                          <a:latin typeface="Times New Roman" pitchFamily="18" charset="0"/>
                          <a:cs typeface="Times New Roman" pitchFamily="18" charset="0"/>
                        </a:rPr>
                        <a:t>Output 3</a:t>
                      </a:r>
                      <a:endParaRPr lang="en-US" altLang="zh-TW" baseline="0" smtClean="0">
                        <a:latin typeface="Times New Roman" pitchFamily="18" charset="0"/>
                        <a:cs typeface="Times New Roman" pitchFamily="18" charset="0"/>
                      </a:endParaRPr>
                    </a:p>
                    <a:p>
                      <a:r>
                        <a:rPr lang="en-US" altLang="zh-TW" baseline="0" smtClean="0">
                          <a:latin typeface="Times New Roman" pitchFamily="18" charset="0"/>
                          <a:cs typeface="Times New Roman" pitchFamily="18" charset="0"/>
                        </a:rPr>
                        <a:t>Output 4</a:t>
                      </a:r>
                    </a:p>
                  </a:txBody>
                  <a:tcPr anchor="ctr"/>
                </a:tc>
              </a:tr>
              <a:tr h="370840">
                <a:tc>
                  <a:txBody>
                    <a:bodyPr/>
                    <a:lstStyle/>
                    <a:p>
                      <a:pPr algn="ctr"/>
                      <a:r>
                        <a:rPr lang="en-US" altLang="zh-TW" smtClean="0">
                          <a:latin typeface="Times New Roman" pitchFamily="18" charset="0"/>
                          <a:cs typeface="Times New Roman" pitchFamily="18" charset="0"/>
                        </a:rPr>
                        <a:t>4</a:t>
                      </a:r>
                      <a:endParaRPr lang="zh-TW" altLang="en-US">
                        <a:latin typeface="Times New Roman" pitchFamily="18" charset="0"/>
                        <a:cs typeface="Times New Roman" pitchFamily="18" charset="0"/>
                      </a:endParaRPr>
                    </a:p>
                  </a:txBody>
                  <a:tcPr anchor="ctr"/>
                </a:tc>
                <a:tc>
                  <a:txBody>
                    <a:bodyPr/>
                    <a:lstStyle/>
                    <a:p>
                      <a:pPr algn="ctr"/>
                      <a:r>
                        <a:rPr lang="en-US" altLang="zh-TW" smtClean="0">
                          <a:latin typeface="Times New Roman" pitchFamily="18" charset="0"/>
                          <a:cs typeface="Times New Roman" pitchFamily="18" charset="0"/>
                        </a:rPr>
                        <a:t>Fast failover</a:t>
                      </a:r>
                      <a:endParaRPr lang="zh-TW" altLang="en-US">
                        <a:latin typeface="Times New Roman" pitchFamily="18" charset="0"/>
                        <a:cs typeface="Times New Roman" pitchFamily="18" charset="0"/>
                      </a:endParaRPr>
                    </a:p>
                  </a:txBody>
                  <a:tcPr anchor="ctr"/>
                </a:tc>
                <a:tc>
                  <a:txBody>
                    <a:bodyPr/>
                    <a:lstStyle/>
                    <a:p>
                      <a:r>
                        <a:rPr lang="en-US" altLang="zh-TW" dirty="0" smtClean="0">
                          <a:latin typeface="Times New Roman" pitchFamily="18" charset="0"/>
                          <a:cs typeface="Times New Roman" pitchFamily="18" charset="0"/>
                        </a:rPr>
                        <a:t>Output</a:t>
                      </a:r>
                      <a:r>
                        <a:rPr lang="en-US" altLang="zh-TW" baseline="0" dirty="0" smtClean="0">
                          <a:latin typeface="Times New Roman" pitchFamily="18" charset="0"/>
                          <a:cs typeface="Times New Roman" pitchFamily="18" charset="0"/>
                        </a:rPr>
                        <a:t> 3 (</a:t>
                      </a:r>
                      <a:r>
                        <a:rPr lang="en-US" altLang="zh-TW" baseline="0" dirty="0" err="1" smtClean="0">
                          <a:latin typeface="Times New Roman" pitchFamily="18" charset="0"/>
                          <a:cs typeface="Times New Roman" pitchFamily="18" charset="0"/>
                        </a:rPr>
                        <a:t>watch_port</a:t>
                      </a:r>
                      <a:r>
                        <a:rPr lang="en-US" altLang="zh-TW" baseline="0" dirty="0" smtClean="0">
                          <a:latin typeface="Times New Roman" pitchFamily="18" charset="0"/>
                          <a:cs typeface="Times New Roman" pitchFamily="18" charset="0"/>
                        </a:rPr>
                        <a:t> 3)</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pitchFamily="18" charset="0"/>
                          <a:cs typeface="Times New Roman" pitchFamily="18" charset="0"/>
                        </a:rPr>
                        <a:t>Group</a:t>
                      </a:r>
                      <a:r>
                        <a:rPr lang="en-US" altLang="zh-TW" baseline="0" dirty="0" smtClean="0">
                          <a:latin typeface="Times New Roman" pitchFamily="18" charset="0"/>
                          <a:cs typeface="Times New Roman" pitchFamily="18" charset="0"/>
                        </a:rPr>
                        <a:t> 1 (</a:t>
                      </a:r>
                      <a:r>
                        <a:rPr lang="en-US" altLang="zh-TW" baseline="0" dirty="0" err="1" smtClean="0">
                          <a:latin typeface="Times New Roman" pitchFamily="18" charset="0"/>
                          <a:cs typeface="Times New Roman" pitchFamily="18" charset="0"/>
                        </a:rPr>
                        <a:t>watch_group</a:t>
                      </a:r>
                      <a:r>
                        <a:rPr lang="en-US" altLang="zh-TW" baseline="0" dirty="0" smtClean="0">
                          <a:latin typeface="Times New Roman" pitchFamily="18" charset="0"/>
                          <a:cs typeface="Times New Roman" pitchFamily="18" charset="0"/>
                        </a:rPr>
                        <a:t> 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pitchFamily="18" charset="0"/>
                          <a:cs typeface="Times New Roman" pitchFamily="18" charset="0"/>
                        </a:rPr>
                        <a:t>Group</a:t>
                      </a:r>
                      <a:r>
                        <a:rPr lang="en-US" altLang="zh-TW" baseline="0" dirty="0" smtClean="0">
                          <a:latin typeface="Times New Roman" pitchFamily="18" charset="0"/>
                          <a:cs typeface="Times New Roman" pitchFamily="18" charset="0"/>
                        </a:rPr>
                        <a:t> 5 (</a:t>
                      </a:r>
                      <a:r>
                        <a:rPr lang="en-US" altLang="zh-TW" baseline="0" dirty="0" err="1" smtClean="0">
                          <a:latin typeface="Times New Roman" pitchFamily="18" charset="0"/>
                          <a:cs typeface="Times New Roman" pitchFamily="18" charset="0"/>
                        </a:rPr>
                        <a:t>watch_group</a:t>
                      </a:r>
                      <a:r>
                        <a:rPr lang="en-US" altLang="zh-TW" baseline="0" dirty="0" smtClean="0">
                          <a:latin typeface="Times New Roman" pitchFamily="18" charset="0"/>
                          <a:cs typeface="Times New Roman" pitchFamily="18" charset="0"/>
                        </a:rPr>
                        <a:t> 5)</a:t>
                      </a:r>
                      <a:endParaRPr lang="zh-TW" altLang="en-US" dirty="0" smtClean="0">
                        <a:latin typeface="Times New Roman" pitchFamily="18" charset="0"/>
                        <a:cs typeface="Times New Roman" pitchFamily="18" charset="0"/>
                      </a:endParaRPr>
                    </a:p>
                  </a:txBody>
                  <a:tcPr anchor="ctr"/>
                </a:tc>
              </a:tr>
              <a:tr h="370840">
                <a:tc>
                  <a:txBody>
                    <a:bodyPr/>
                    <a:lstStyle/>
                    <a:p>
                      <a:pPr algn="ctr"/>
                      <a:r>
                        <a:rPr lang="en-US" altLang="zh-TW" dirty="0" smtClean="0">
                          <a:latin typeface="Times New Roman" pitchFamily="18" charset="0"/>
                          <a:cs typeface="Times New Roman" pitchFamily="18" charset="0"/>
                        </a:rPr>
                        <a:t>  5</a:t>
                      </a:r>
                      <a:endParaRPr lang="zh-TW" altLang="en-US" dirty="0">
                        <a:latin typeface="Times New Roman" pitchFamily="18" charset="0"/>
                        <a:cs typeface="Times New Roman" pitchFamily="18" charset="0"/>
                      </a:endParaRPr>
                    </a:p>
                  </a:txBody>
                  <a:tcPr anchor="ctr"/>
                </a:tc>
                <a:tc>
                  <a:txBody>
                    <a:bodyPr/>
                    <a:lstStyle/>
                    <a:p>
                      <a:pPr algn="ctr"/>
                      <a:r>
                        <a:rPr lang="en-US" altLang="zh-TW" smtClean="0">
                          <a:latin typeface="Times New Roman" pitchFamily="18" charset="0"/>
                          <a:cs typeface="Times New Roman" pitchFamily="18" charset="0"/>
                        </a:rPr>
                        <a:t>Fast failover</a:t>
                      </a:r>
                      <a:endParaRPr lang="zh-TW" altLang="en-US">
                        <a:latin typeface="Times New Roman" pitchFamily="18" charset="0"/>
                        <a:cs typeface="Times New Roman"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mtClean="0">
                          <a:latin typeface="Times New Roman" pitchFamily="18" charset="0"/>
                          <a:cs typeface="Times New Roman" pitchFamily="18" charset="0"/>
                        </a:rPr>
                        <a:t>Group</a:t>
                      </a:r>
                      <a:r>
                        <a:rPr lang="en-US" altLang="zh-TW" baseline="0" smtClean="0">
                          <a:latin typeface="Times New Roman" pitchFamily="18" charset="0"/>
                          <a:cs typeface="Times New Roman" pitchFamily="18" charset="0"/>
                        </a:rPr>
                        <a:t> 4 (watch_group 4)</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mtClean="0">
                          <a:latin typeface="Times New Roman" pitchFamily="18" charset="0"/>
                          <a:cs typeface="Times New Roman" pitchFamily="18" charset="0"/>
                        </a:rPr>
                        <a:t>Output</a:t>
                      </a:r>
                      <a:r>
                        <a:rPr lang="en-US" altLang="zh-TW" baseline="0" smtClean="0">
                          <a:latin typeface="Times New Roman" pitchFamily="18" charset="0"/>
                          <a:cs typeface="Times New Roman" pitchFamily="18" charset="0"/>
                        </a:rPr>
                        <a:t> 4 (watch_port 4)</a:t>
                      </a:r>
                    </a:p>
                  </a:txBody>
                  <a:tcPr anchor="ctr"/>
                </a:tc>
              </a:tr>
            </a:tbl>
          </a:graphicData>
        </a:graphic>
      </p:graphicFrame>
      <p:sp>
        <p:nvSpPr>
          <p:cNvPr id="13" name="文字方塊 12"/>
          <p:cNvSpPr txBox="1"/>
          <p:nvPr/>
        </p:nvSpPr>
        <p:spPr>
          <a:xfrm>
            <a:off x="1002292" y="5301208"/>
            <a:ext cx="936104" cy="369332"/>
          </a:xfrm>
          <a:prstGeom prst="rect">
            <a:avLst/>
          </a:prstGeom>
          <a:noFill/>
        </p:spPr>
        <p:txBody>
          <a:bodyPr wrap="square" rtlCol="0">
            <a:spAutoFit/>
          </a:bodyPr>
          <a:lstStyle/>
          <a:p>
            <a:pPr algn="ctr"/>
            <a:r>
              <a:rPr lang="en-US" altLang="zh-TW" smtClean="0">
                <a:latin typeface="Times New Roman" pitchFamily="18" charset="0"/>
                <a:cs typeface="Times New Roman" pitchFamily="18" charset="0"/>
              </a:rPr>
              <a:t>Table0</a:t>
            </a:r>
            <a:endParaRPr lang="zh-TW" altLang="en-US">
              <a:latin typeface="Times New Roman" pitchFamily="18" charset="0"/>
              <a:cs typeface="Times New Roman" pitchFamily="18" charset="0"/>
            </a:endParaRPr>
          </a:p>
        </p:txBody>
      </p:sp>
      <p:sp>
        <p:nvSpPr>
          <p:cNvPr id="15" name="文字方塊 14"/>
          <p:cNvSpPr txBox="1"/>
          <p:nvPr/>
        </p:nvSpPr>
        <p:spPr>
          <a:xfrm>
            <a:off x="5390081" y="5939988"/>
            <a:ext cx="1368152" cy="369332"/>
          </a:xfrm>
          <a:prstGeom prst="rect">
            <a:avLst/>
          </a:prstGeom>
          <a:noFill/>
        </p:spPr>
        <p:txBody>
          <a:bodyPr wrap="square" rtlCol="0">
            <a:spAutoFit/>
          </a:bodyPr>
          <a:lstStyle/>
          <a:p>
            <a:pPr algn="ctr"/>
            <a:r>
              <a:rPr lang="en-US" altLang="zh-TW" smtClean="0">
                <a:latin typeface="Times New Roman" pitchFamily="18" charset="0"/>
                <a:cs typeface="Times New Roman" pitchFamily="18" charset="0"/>
              </a:rPr>
              <a:t>Group table</a:t>
            </a:r>
            <a:endParaRPr lang="zh-TW" altLang="en-US">
              <a:latin typeface="Times New Roman" pitchFamily="18" charset="0"/>
              <a:cs typeface="Times New Roman" pitchFamily="18" charset="0"/>
            </a:endParaRPr>
          </a:p>
        </p:txBody>
      </p:sp>
      <p:sp>
        <p:nvSpPr>
          <p:cNvPr id="3" name="矩形 2"/>
          <p:cNvSpPr/>
          <p:nvPr/>
        </p:nvSpPr>
        <p:spPr>
          <a:xfrm>
            <a:off x="5544108" y="3835170"/>
            <a:ext cx="972108" cy="50405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544108" y="2539026"/>
            <a:ext cx="2340260" cy="25202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544108" y="1986665"/>
            <a:ext cx="2700300" cy="50405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5542608" y="5006050"/>
            <a:ext cx="2413768" cy="25202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5542608" y="4474616"/>
            <a:ext cx="2701800" cy="50405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5544108" y="3439126"/>
            <a:ext cx="2124236" cy="25202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5564182" y="2899066"/>
            <a:ext cx="2104162" cy="50405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5584253" y="5373278"/>
            <a:ext cx="2372123" cy="25202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p:cNvSpPr/>
          <p:nvPr/>
        </p:nvSpPr>
        <p:spPr>
          <a:xfrm>
            <a:off x="5580113" y="5642496"/>
            <a:ext cx="2304255" cy="25202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右箭號 11"/>
          <p:cNvSpPr/>
          <p:nvPr/>
        </p:nvSpPr>
        <p:spPr>
          <a:xfrm>
            <a:off x="2699792" y="2247953"/>
            <a:ext cx="792088" cy="582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itchFamily="18" charset="0"/>
              <a:cs typeface="Times New Roman" pitchFamily="18" charset="0"/>
            </a:endParaRPr>
          </a:p>
        </p:txBody>
      </p:sp>
      <p:sp>
        <p:nvSpPr>
          <p:cNvPr id="28" name="向右箭號 27"/>
          <p:cNvSpPr/>
          <p:nvPr/>
        </p:nvSpPr>
        <p:spPr>
          <a:xfrm>
            <a:off x="2699792" y="2973349"/>
            <a:ext cx="792088" cy="582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itchFamily="18" charset="0"/>
              <a:cs typeface="Times New Roman" pitchFamily="18" charset="0"/>
            </a:endParaRPr>
          </a:p>
        </p:txBody>
      </p:sp>
      <p:sp>
        <p:nvSpPr>
          <p:cNvPr id="29" name="向右箭號 28"/>
          <p:cNvSpPr/>
          <p:nvPr/>
        </p:nvSpPr>
        <p:spPr>
          <a:xfrm>
            <a:off x="2699792" y="3749045"/>
            <a:ext cx="792088" cy="582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itchFamily="18" charset="0"/>
              <a:cs typeface="Times New Roman" pitchFamily="18" charset="0"/>
            </a:endParaRPr>
          </a:p>
        </p:txBody>
      </p:sp>
      <p:sp>
        <p:nvSpPr>
          <p:cNvPr id="30" name="向右箭號 29"/>
          <p:cNvSpPr/>
          <p:nvPr/>
        </p:nvSpPr>
        <p:spPr>
          <a:xfrm>
            <a:off x="2699792" y="4556502"/>
            <a:ext cx="792088" cy="582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itchFamily="18" charset="0"/>
              <a:cs typeface="Times New Roman" pitchFamily="18" charset="0"/>
            </a:endParaRPr>
          </a:p>
        </p:txBody>
      </p:sp>
      <p:sp>
        <p:nvSpPr>
          <p:cNvPr id="25" name="Rectangular Callout 24"/>
          <p:cNvSpPr/>
          <p:nvPr/>
        </p:nvSpPr>
        <p:spPr>
          <a:xfrm>
            <a:off x="1294868" y="5768510"/>
            <a:ext cx="1287056" cy="699128"/>
          </a:xfrm>
          <a:prstGeom prst="wedgeRectCallout">
            <a:avLst>
              <a:gd name="adj1" fmla="val 219313"/>
              <a:gd name="adj2" fmla="val -452210"/>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Choose action buckets by algorithm</a:t>
            </a:r>
            <a:endParaRPr lang="en-US" sz="1400" dirty="0">
              <a:solidFill>
                <a:schemeClr val="tx1"/>
              </a:solidFill>
            </a:endParaRPr>
          </a:p>
        </p:txBody>
      </p:sp>
      <p:sp>
        <p:nvSpPr>
          <p:cNvPr id="26" name="Rectangular Callout 25"/>
          <p:cNvSpPr/>
          <p:nvPr/>
        </p:nvSpPr>
        <p:spPr>
          <a:xfrm>
            <a:off x="2771800" y="5933240"/>
            <a:ext cx="1097180" cy="924760"/>
          </a:xfrm>
          <a:prstGeom prst="wedgeRectCallout">
            <a:avLst>
              <a:gd name="adj1" fmla="val 91175"/>
              <a:gd name="adj2" fmla="val -248948"/>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Only can have one action bucket</a:t>
            </a:r>
            <a:endParaRPr lang="en-US" sz="1400" dirty="0">
              <a:solidFill>
                <a:schemeClr val="tx1"/>
              </a:solidFill>
            </a:endParaRPr>
          </a:p>
        </p:txBody>
      </p:sp>
      <p:sp>
        <p:nvSpPr>
          <p:cNvPr id="27" name="Rectangular Callout 26"/>
          <p:cNvSpPr/>
          <p:nvPr/>
        </p:nvSpPr>
        <p:spPr>
          <a:xfrm>
            <a:off x="4386626" y="6087472"/>
            <a:ext cx="1097180" cy="924760"/>
          </a:xfrm>
          <a:prstGeom prst="wedgeRectCallout">
            <a:avLst>
              <a:gd name="adj1" fmla="val -22169"/>
              <a:gd name="adj2" fmla="val -92059"/>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Choose first live action bucket</a:t>
            </a:r>
            <a:endParaRPr lang="en-US" sz="1400" dirty="0">
              <a:solidFill>
                <a:schemeClr val="tx1"/>
              </a:solidFill>
            </a:endParaRPr>
          </a:p>
        </p:txBody>
      </p:sp>
    </p:spTree>
    <p:extLst>
      <p:ext uri="{BB962C8B-B14F-4D97-AF65-F5344CB8AC3E}">
        <p14:creationId xmlns:p14="http://schemas.microsoft.com/office/powerpoint/2010/main" val="36818017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defRPr/>
            </a:pPr>
            <a:r>
              <a:rPr lang="en-US" altLang="zh-TW" dirty="0">
                <a:solidFill>
                  <a:schemeClr val="tx2"/>
                </a:solidFill>
                <a:latin typeface="+mj-lt"/>
                <a:ea typeface="+mj-ea"/>
              </a:rPr>
              <a:t>Example – meter table</a:t>
            </a:r>
            <a:endParaRPr lang="zh-TW" altLang="en-US" dirty="0">
              <a:solidFill>
                <a:schemeClr val="tx2"/>
              </a:solidFill>
              <a:latin typeface="+mj-lt"/>
              <a:ea typeface="+mj-ea"/>
            </a:endParaRPr>
          </a:p>
        </p:txBody>
      </p:sp>
      <p:sp>
        <p:nvSpPr>
          <p:cNvPr id="4" name="投影片編號版面配置區 3"/>
          <p:cNvSpPr>
            <a:spLocks noGrp="1"/>
          </p:cNvSpPr>
          <p:nvPr>
            <p:ph type="sldNum" sz="quarter" idx="12"/>
          </p:nvPr>
        </p:nvSpPr>
        <p:spPr/>
        <p:txBody>
          <a:bodyPr/>
          <a:lstStyle/>
          <a:p>
            <a:fld id="{B4AC7141-1842-4212-AFCB-F4D6721D326F}" type="slidenum">
              <a:rPr lang="zh-TW" altLang="en-US" smtClean="0"/>
              <a:pPr/>
              <a:t>42</a:t>
            </a:fld>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1118760148"/>
              </p:ext>
            </p:extLst>
          </p:nvPr>
        </p:nvGraphicFramePr>
        <p:xfrm>
          <a:off x="3651681" y="2420888"/>
          <a:ext cx="5384815" cy="2876768"/>
        </p:xfrm>
        <a:graphic>
          <a:graphicData uri="http://schemas.openxmlformats.org/drawingml/2006/table">
            <a:tbl>
              <a:tblPr firstRow="1" bandRow="1">
                <a:tableStyleId>{5940675A-B579-460E-94D1-54222C63F5DA}</a:tableStyleId>
              </a:tblPr>
              <a:tblGrid>
                <a:gridCol w="1084580"/>
                <a:gridCol w="3528392"/>
                <a:gridCol w="771843"/>
              </a:tblGrid>
              <a:tr h="370840">
                <a:tc>
                  <a:txBody>
                    <a:bodyPr/>
                    <a:lstStyle/>
                    <a:p>
                      <a:pPr algn="ctr"/>
                      <a:r>
                        <a:rPr lang="en-US" altLang="zh-TW" sz="1800" smtClean="0">
                          <a:latin typeface="Times New Roman" pitchFamily="18" charset="0"/>
                          <a:cs typeface="Times New Roman" pitchFamily="18" charset="0"/>
                        </a:rPr>
                        <a:t>Meter ID</a:t>
                      </a:r>
                      <a:endParaRPr lang="zh-TW" altLang="en-US" sz="1800">
                        <a:latin typeface="Times New Roman" pitchFamily="18" charset="0"/>
                        <a:cs typeface="Times New Roman" pitchFamily="18" charset="0"/>
                      </a:endParaRPr>
                    </a:p>
                  </a:txBody>
                  <a:tcPr anchor="ctr"/>
                </a:tc>
                <a:tc>
                  <a:txBody>
                    <a:bodyPr/>
                    <a:lstStyle/>
                    <a:p>
                      <a:pPr algn="ctr"/>
                      <a:r>
                        <a:rPr lang="en-US" altLang="zh-TW" smtClean="0">
                          <a:latin typeface="Times New Roman" pitchFamily="18" charset="0"/>
                          <a:cs typeface="Times New Roman" pitchFamily="18" charset="0"/>
                        </a:rPr>
                        <a:t>Meter Bands</a:t>
                      </a:r>
                      <a:endParaRPr lang="zh-TW" altLang="en-US">
                        <a:latin typeface="Times New Roman" pitchFamily="18" charset="0"/>
                        <a:cs typeface="Times New Roman" pitchFamily="18" charset="0"/>
                      </a:endParaRPr>
                    </a:p>
                  </a:txBody>
                  <a:tcPr anchor="ctr"/>
                </a:tc>
                <a:tc>
                  <a:txBody>
                    <a:bodyPr/>
                    <a:lstStyle/>
                    <a:p>
                      <a:pPr algn="ctr"/>
                      <a:r>
                        <a:rPr lang="en-US" altLang="zh-TW" sz="1200" smtClean="0">
                          <a:latin typeface="Times New Roman" pitchFamily="18" charset="0"/>
                          <a:cs typeface="Times New Roman" pitchFamily="18" charset="0"/>
                        </a:rPr>
                        <a:t>Counters</a:t>
                      </a:r>
                      <a:endParaRPr lang="zh-TW" altLang="en-US" sz="1200">
                        <a:latin typeface="Times New Roman" pitchFamily="18" charset="0"/>
                        <a:cs typeface="Times New Roman" pitchFamily="18" charset="0"/>
                      </a:endParaRPr>
                    </a:p>
                  </a:txBody>
                  <a:tcPr anchor="ctr"/>
                </a:tc>
              </a:tr>
              <a:tr h="2135088">
                <a:tc>
                  <a:txBody>
                    <a:bodyPr/>
                    <a:lstStyle/>
                    <a:p>
                      <a:pPr algn="ctr"/>
                      <a:r>
                        <a:rPr lang="en-US" altLang="zh-TW" sz="1800" smtClean="0">
                          <a:latin typeface="Times New Roman" pitchFamily="18" charset="0"/>
                          <a:cs typeface="Times New Roman" pitchFamily="18" charset="0"/>
                        </a:rPr>
                        <a:t>1</a:t>
                      </a:r>
                      <a:endParaRPr lang="zh-TW" altLang="en-US" sz="1800">
                        <a:latin typeface="Times New Roman" pitchFamily="18" charset="0"/>
                        <a:cs typeface="Times New Roman" pitchFamily="18" charset="0"/>
                      </a:endParaRPr>
                    </a:p>
                  </a:txBody>
                  <a:tcPr anchor="ctr"/>
                </a:tc>
                <a:tc>
                  <a:txBody>
                    <a:bodyPr/>
                    <a:lstStyle/>
                    <a:p>
                      <a:pPr algn="ctr"/>
                      <a:endParaRPr lang="en-US" altLang="zh-TW" smtClean="0">
                        <a:latin typeface="Times New Roman" pitchFamily="18" charset="0"/>
                        <a:cs typeface="Times New Roman" pitchFamily="18" charset="0"/>
                      </a:endParaRPr>
                    </a:p>
                    <a:p>
                      <a:pPr algn="ctr"/>
                      <a:endParaRPr lang="en-US" altLang="zh-TW" smtClean="0">
                        <a:latin typeface="Times New Roman" pitchFamily="18" charset="0"/>
                        <a:cs typeface="Times New Roman" pitchFamily="18" charset="0"/>
                      </a:endParaRPr>
                    </a:p>
                    <a:p>
                      <a:pPr algn="ctr"/>
                      <a:endParaRPr lang="en-US" altLang="zh-TW" smtClean="0">
                        <a:latin typeface="Times New Roman" pitchFamily="18" charset="0"/>
                        <a:cs typeface="Times New Roman" pitchFamily="18" charset="0"/>
                      </a:endParaRPr>
                    </a:p>
                    <a:p>
                      <a:pPr algn="ctr"/>
                      <a:endParaRPr lang="en-US" altLang="zh-TW" smtClean="0">
                        <a:latin typeface="Times New Roman" pitchFamily="18" charset="0"/>
                        <a:cs typeface="Times New Roman" pitchFamily="18" charset="0"/>
                      </a:endParaRPr>
                    </a:p>
                    <a:p>
                      <a:pPr algn="ctr"/>
                      <a:endParaRPr lang="en-US" altLang="zh-TW" smtClean="0">
                        <a:latin typeface="Times New Roman" pitchFamily="18" charset="0"/>
                        <a:cs typeface="Times New Roman" pitchFamily="18" charset="0"/>
                      </a:endParaRPr>
                    </a:p>
                    <a:p>
                      <a:pPr algn="ctr"/>
                      <a:endParaRPr lang="en-US" altLang="zh-TW" smtClean="0">
                        <a:latin typeface="Times New Roman" pitchFamily="18" charset="0"/>
                        <a:cs typeface="Times New Roman" pitchFamily="18" charset="0"/>
                      </a:endParaRPr>
                    </a:p>
                    <a:p>
                      <a:pPr algn="ctr"/>
                      <a:endParaRPr lang="zh-TW" altLang="en-US">
                        <a:latin typeface="Times New Roman" pitchFamily="18" charset="0"/>
                        <a:cs typeface="Times New Roman" pitchFamily="18" charset="0"/>
                      </a:endParaRPr>
                    </a:p>
                  </a:txBody>
                  <a:tcPr anchor="ctr"/>
                </a:tc>
                <a:tc>
                  <a:txBody>
                    <a:bodyPr/>
                    <a:lstStyle/>
                    <a:p>
                      <a:pPr algn="ctr"/>
                      <a:r>
                        <a:rPr lang="en-US" altLang="zh-TW" sz="1200" smtClean="0">
                          <a:latin typeface="Times New Roman" pitchFamily="18" charset="0"/>
                          <a:cs typeface="Times New Roman" pitchFamily="18" charset="0"/>
                        </a:rPr>
                        <a:t>8</a:t>
                      </a:r>
                      <a:endParaRPr lang="zh-TW" altLang="en-US" sz="1200">
                        <a:latin typeface="Times New Roman" pitchFamily="18" charset="0"/>
                        <a:cs typeface="Times New Roman" pitchFamily="18" charset="0"/>
                      </a:endParaRPr>
                    </a:p>
                  </a:txBody>
                  <a:tcPr anchor="ctr"/>
                </a:tc>
              </a:tr>
              <a:tr h="370840">
                <a:tc>
                  <a:txBody>
                    <a:bodyPr/>
                    <a:lstStyle/>
                    <a:p>
                      <a:pPr algn="ctr"/>
                      <a:r>
                        <a:rPr lang="en-US" altLang="zh-TW" sz="1800" smtClean="0">
                          <a:latin typeface="Times New Roman" pitchFamily="18" charset="0"/>
                          <a:cs typeface="Times New Roman" pitchFamily="18" charset="0"/>
                        </a:rPr>
                        <a:t>2</a:t>
                      </a:r>
                      <a:endParaRPr lang="zh-TW" altLang="en-US" sz="1800">
                        <a:latin typeface="Times New Roman" pitchFamily="18" charset="0"/>
                        <a:cs typeface="Times New Roman" pitchFamily="18" charset="0"/>
                      </a:endParaRPr>
                    </a:p>
                  </a:txBody>
                  <a:tcPr anchor="ctr"/>
                </a:tc>
                <a:tc>
                  <a:txBody>
                    <a:bodyPr/>
                    <a:lstStyle/>
                    <a:p>
                      <a:pPr algn="ctr"/>
                      <a:r>
                        <a:rPr lang="en-US" altLang="zh-TW" smtClean="0">
                          <a:latin typeface="Times New Roman" pitchFamily="18" charset="0"/>
                          <a:cs typeface="Times New Roman" pitchFamily="18" charset="0"/>
                        </a:rPr>
                        <a:t>…</a:t>
                      </a:r>
                      <a:endParaRPr lang="zh-TW" altLang="en-US">
                        <a:latin typeface="Times New Roman" pitchFamily="18" charset="0"/>
                        <a:cs typeface="Times New Roman" pitchFamily="18" charset="0"/>
                      </a:endParaRPr>
                    </a:p>
                  </a:txBody>
                  <a:tcPr anchor="ctr"/>
                </a:tc>
                <a:tc>
                  <a:txBody>
                    <a:bodyPr/>
                    <a:lstStyle/>
                    <a:p>
                      <a:pPr algn="ctr"/>
                      <a:r>
                        <a:rPr lang="en-US" altLang="zh-TW" sz="1200" smtClean="0">
                          <a:latin typeface="Times New Roman" pitchFamily="18" charset="0"/>
                          <a:cs typeface="Times New Roman" pitchFamily="18" charset="0"/>
                        </a:rPr>
                        <a:t>…</a:t>
                      </a:r>
                      <a:endParaRPr lang="zh-TW" altLang="en-US" sz="1200">
                        <a:latin typeface="Times New Roman" pitchFamily="18" charset="0"/>
                        <a:cs typeface="Times New Roman" pitchFamily="18" charset="0"/>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50043127"/>
              </p:ext>
            </p:extLst>
          </p:nvPr>
        </p:nvGraphicFramePr>
        <p:xfrm>
          <a:off x="4738976" y="2789554"/>
          <a:ext cx="3528392" cy="2138498"/>
        </p:xfrm>
        <a:graphic>
          <a:graphicData uri="http://schemas.openxmlformats.org/drawingml/2006/table">
            <a:tbl>
              <a:tblPr firstRow="1" bandRow="1">
                <a:tableStyleId>{5940675A-B579-460E-94D1-54222C63F5DA}</a:tableStyleId>
              </a:tblPr>
              <a:tblGrid>
                <a:gridCol w="720080"/>
                <a:gridCol w="792088"/>
                <a:gridCol w="864096"/>
                <a:gridCol w="1152128"/>
              </a:tblGrid>
              <a:tr h="370840">
                <a:tc>
                  <a:txBody>
                    <a:bodyPr/>
                    <a:lstStyle/>
                    <a:p>
                      <a:r>
                        <a:rPr lang="en-US" altLang="zh-TW" sz="1400" dirty="0" smtClean="0">
                          <a:latin typeface="Times New Roman" pitchFamily="18" charset="0"/>
                          <a:cs typeface="Times New Roman" pitchFamily="18" charset="0"/>
                        </a:rPr>
                        <a:t>Band</a:t>
                      </a:r>
                      <a:r>
                        <a:rPr lang="en-US" altLang="zh-TW" sz="1400" baseline="0" dirty="0" smtClean="0">
                          <a:latin typeface="Times New Roman" pitchFamily="18" charset="0"/>
                          <a:cs typeface="Times New Roman" pitchFamily="18" charset="0"/>
                        </a:rPr>
                        <a:t> Type</a:t>
                      </a:r>
                      <a:endParaRPr lang="zh-TW" altLang="en-US" sz="1400" dirty="0">
                        <a:latin typeface="Times New Roman" pitchFamily="18" charset="0"/>
                        <a:cs typeface="Times New Roman" pitchFamily="18" charset="0"/>
                      </a:endParaRPr>
                    </a:p>
                  </a:txBody>
                  <a:tcPr/>
                </a:tc>
                <a:tc>
                  <a:txBody>
                    <a:bodyPr/>
                    <a:lstStyle/>
                    <a:p>
                      <a:r>
                        <a:rPr lang="en-US" altLang="zh-TW" sz="1400" smtClean="0">
                          <a:latin typeface="Times New Roman" pitchFamily="18" charset="0"/>
                          <a:cs typeface="Times New Roman" pitchFamily="18" charset="0"/>
                        </a:rPr>
                        <a:t>Rate</a:t>
                      </a:r>
                      <a:endParaRPr lang="zh-TW" altLang="en-US" sz="1400">
                        <a:latin typeface="Times New Roman" pitchFamily="18" charset="0"/>
                        <a:cs typeface="Times New Roman" pitchFamily="18" charset="0"/>
                      </a:endParaRPr>
                    </a:p>
                  </a:txBody>
                  <a:tcPr/>
                </a:tc>
                <a:tc>
                  <a:txBody>
                    <a:bodyPr/>
                    <a:lstStyle/>
                    <a:p>
                      <a:r>
                        <a:rPr lang="en-US" altLang="zh-TW" sz="1400" smtClean="0">
                          <a:latin typeface="Times New Roman" pitchFamily="18" charset="0"/>
                          <a:cs typeface="Times New Roman" pitchFamily="18" charset="0"/>
                        </a:rPr>
                        <a:t>Counters</a:t>
                      </a:r>
                      <a:endParaRPr lang="zh-TW" altLang="en-US" sz="1400">
                        <a:latin typeface="Times New Roman" pitchFamily="18" charset="0"/>
                        <a:cs typeface="Times New Roman" pitchFamily="18" charset="0"/>
                      </a:endParaRPr>
                    </a:p>
                  </a:txBody>
                  <a:tcPr/>
                </a:tc>
                <a:tc>
                  <a:txBody>
                    <a:bodyPr/>
                    <a:lstStyle/>
                    <a:p>
                      <a:r>
                        <a:rPr lang="en-US" altLang="zh-TW" sz="1400" smtClean="0">
                          <a:latin typeface="Times New Roman" pitchFamily="18" charset="0"/>
                          <a:cs typeface="Times New Roman" pitchFamily="18" charset="0"/>
                        </a:rPr>
                        <a:t>Type specific</a:t>
                      </a:r>
                      <a:r>
                        <a:rPr lang="en-US" altLang="zh-TW" sz="1400" baseline="0" smtClean="0">
                          <a:latin typeface="Times New Roman" pitchFamily="18" charset="0"/>
                          <a:cs typeface="Times New Roman" pitchFamily="18" charset="0"/>
                        </a:rPr>
                        <a:t> arguments</a:t>
                      </a:r>
                      <a:endParaRPr lang="zh-TW" altLang="en-US" sz="1400">
                        <a:latin typeface="Times New Roman" pitchFamily="18" charset="0"/>
                        <a:cs typeface="Times New Roman" pitchFamily="18" charset="0"/>
                      </a:endParaRPr>
                    </a:p>
                  </a:txBody>
                  <a:tcPr/>
                </a:tc>
              </a:tr>
              <a:tr h="542834">
                <a:tc>
                  <a:txBody>
                    <a:bodyPr/>
                    <a:lstStyle/>
                    <a:p>
                      <a:r>
                        <a:rPr lang="en-US" altLang="zh-TW" sz="1400" dirty="0" smtClean="0">
                          <a:latin typeface="Times New Roman" pitchFamily="18" charset="0"/>
                          <a:cs typeface="Times New Roman" pitchFamily="18" charset="0"/>
                        </a:rPr>
                        <a:t>Drop</a:t>
                      </a:r>
                      <a:endParaRPr lang="zh-TW" altLang="en-US" sz="1400" dirty="0">
                        <a:latin typeface="Times New Roman" pitchFamily="18" charset="0"/>
                        <a:cs typeface="Times New Roman" pitchFamily="18" charset="0"/>
                      </a:endParaRPr>
                    </a:p>
                  </a:txBody>
                  <a:tcPr anchor="ctr"/>
                </a:tc>
                <a:tc>
                  <a:txBody>
                    <a:bodyPr/>
                    <a:lstStyle/>
                    <a:p>
                      <a:r>
                        <a:rPr lang="en-US" altLang="zh-TW" sz="1400" smtClean="0">
                          <a:latin typeface="Times New Roman" pitchFamily="18" charset="0"/>
                          <a:cs typeface="Times New Roman" pitchFamily="18" charset="0"/>
                        </a:rPr>
                        <a:t>50 KB/s</a:t>
                      </a:r>
                      <a:endParaRPr lang="zh-TW" altLang="en-US" sz="1400">
                        <a:latin typeface="Times New Roman" pitchFamily="18" charset="0"/>
                        <a:cs typeface="Times New Roman" pitchFamily="18" charset="0"/>
                      </a:endParaRPr>
                    </a:p>
                  </a:txBody>
                  <a:tcPr anchor="ctr"/>
                </a:tc>
                <a:tc>
                  <a:txBody>
                    <a:bodyPr/>
                    <a:lstStyle/>
                    <a:p>
                      <a:pPr algn="ctr"/>
                      <a:r>
                        <a:rPr lang="en-US" altLang="zh-TW" sz="1400" dirty="0" smtClean="0">
                          <a:latin typeface="Times New Roman" pitchFamily="18" charset="0"/>
                          <a:cs typeface="Times New Roman" pitchFamily="18" charset="0"/>
                        </a:rPr>
                        <a:t>5</a:t>
                      </a:r>
                      <a:endParaRPr lang="zh-TW" altLang="en-US" sz="1400" dirty="0">
                        <a:latin typeface="Times New Roman" pitchFamily="18" charset="0"/>
                        <a:cs typeface="Times New Roman" pitchFamily="18" charset="0"/>
                      </a:endParaRPr>
                    </a:p>
                  </a:txBody>
                  <a:tcPr anchor="ctr"/>
                </a:tc>
                <a:tc>
                  <a:txBody>
                    <a:bodyPr/>
                    <a:lstStyle/>
                    <a:p>
                      <a:endParaRPr lang="zh-TW" altLang="en-US" sz="1400" dirty="0">
                        <a:latin typeface="Times New Roman" pitchFamily="18" charset="0"/>
                        <a:cs typeface="Times New Roman" pitchFamily="18" charset="0"/>
                      </a:endParaRPr>
                    </a:p>
                  </a:txBody>
                  <a:tcPr/>
                </a:tc>
              </a:tr>
              <a:tr h="542834">
                <a:tc>
                  <a:txBody>
                    <a:bodyPr/>
                    <a:lstStyle/>
                    <a:p>
                      <a:r>
                        <a:rPr lang="en-US" altLang="zh-TW" sz="1400" smtClean="0">
                          <a:latin typeface="Times New Roman" pitchFamily="18" charset="0"/>
                          <a:cs typeface="Times New Roman" pitchFamily="18" charset="0"/>
                        </a:rPr>
                        <a:t>DSCP remark</a:t>
                      </a:r>
                      <a:endParaRPr lang="zh-TW" altLang="en-US" sz="1400">
                        <a:latin typeface="Times New Roman" pitchFamily="18" charset="0"/>
                        <a:cs typeface="Times New Roman" pitchFamily="18" charset="0"/>
                      </a:endParaRPr>
                    </a:p>
                  </a:txBody>
                  <a:tcPr anchor="ctr"/>
                </a:tc>
                <a:tc>
                  <a:txBody>
                    <a:bodyPr/>
                    <a:lstStyle/>
                    <a:p>
                      <a:r>
                        <a:rPr lang="en-US" altLang="zh-TW" sz="1400" dirty="0" smtClean="0">
                          <a:latin typeface="Times New Roman" pitchFamily="18" charset="0"/>
                          <a:cs typeface="Times New Roman" pitchFamily="18" charset="0"/>
                        </a:rPr>
                        <a:t>10 KB/s</a:t>
                      </a:r>
                      <a:endParaRPr lang="zh-TW" altLang="en-US" sz="1400" dirty="0">
                        <a:latin typeface="Times New Roman" pitchFamily="18" charset="0"/>
                        <a:cs typeface="Times New Roman" pitchFamily="18" charset="0"/>
                      </a:endParaRPr>
                    </a:p>
                  </a:txBody>
                  <a:tcPr anchor="ctr"/>
                </a:tc>
                <a:tc>
                  <a:txBody>
                    <a:bodyPr/>
                    <a:lstStyle/>
                    <a:p>
                      <a:pPr algn="ctr"/>
                      <a:r>
                        <a:rPr lang="en-US" altLang="zh-TW" sz="1400" dirty="0" smtClean="0">
                          <a:latin typeface="Times New Roman" pitchFamily="18" charset="0"/>
                          <a:cs typeface="Times New Roman" pitchFamily="18" charset="0"/>
                        </a:rPr>
                        <a:t>2</a:t>
                      </a:r>
                      <a:endParaRPr lang="zh-TW" altLang="en-US" sz="1400" dirty="0">
                        <a:latin typeface="Times New Roman" pitchFamily="18" charset="0"/>
                        <a:cs typeface="Times New Roman" pitchFamily="18" charset="0"/>
                      </a:endParaRPr>
                    </a:p>
                  </a:txBody>
                  <a:tcPr anchor="ctr"/>
                </a:tc>
                <a:tc>
                  <a:txBody>
                    <a:bodyPr/>
                    <a:lstStyle/>
                    <a:p>
                      <a:endParaRPr lang="zh-TW" altLang="en-US" sz="1400">
                        <a:latin typeface="Times New Roman" pitchFamily="18" charset="0"/>
                        <a:cs typeface="Times New Roman" pitchFamily="18" charset="0"/>
                      </a:endParaRPr>
                    </a:p>
                  </a:txBody>
                  <a:tcPr/>
                </a:tc>
              </a:tr>
              <a:tr h="53467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TW" sz="1400" smtClean="0">
                          <a:latin typeface="Times New Roman" pitchFamily="18" charset="0"/>
                          <a:cs typeface="Times New Roman" pitchFamily="18" charset="0"/>
                        </a:rPr>
                        <a:t>Drop</a:t>
                      </a:r>
                      <a:endParaRPr lang="zh-TW" altLang="en-US" sz="1400" dirty="0" smtClean="0">
                        <a:latin typeface="Times New Roman" pitchFamily="18" charset="0"/>
                        <a:cs typeface="Times New Roman" pitchFamily="18" charset="0"/>
                      </a:endParaRPr>
                    </a:p>
                  </a:txBody>
                  <a:tcPr anchor="ctr"/>
                </a:tc>
                <a:tc>
                  <a:txBody>
                    <a:bodyPr/>
                    <a:lstStyle/>
                    <a:p>
                      <a:r>
                        <a:rPr lang="en-US" altLang="zh-TW" sz="1400" dirty="0" smtClean="0">
                          <a:latin typeface="Times New Roman" pitchFamily="18" charset="0"/>
                          <a:cs typeface="Times New Roman" pitchFamily="18" charset="0"/>
                        </a:rPr>
                        <a:t>30 KB/s</a:t>
                      </a:r>
                      <a:endParaRPr lang="zh-TW" altLang="en-US" sz="1400" dirty="0">
                        <a:latin typeface="Times New Roman" pitchFamily="18" charset="0"/>
                        <a:cs typeface="Times New Roman" pitchFamily="18" charset="0"/>
                      </a:endParaRPr>
                    </a:p>
                  </a:txBody>
                  <a:tcPr anchor="ctr"/>
                </a:tc>
                <a:tc>
                  <a:txBody>
                    <a:bodyPr/>
                    <a:lstStyle/>
                    <a:p>
                      <a:pPr algn="ctr"/>
                      <a:r>
                        <a:rPr lang="en-US" altLang="zh-TW" sz="1400" dirty="0" smtClean="0">
                          <a:latin typeface="Times New Roman" pitchFamily="18" charset="0"/>
                          <a:cs typeface="Times New Roman" pitchFamily="18" charset="0"/>
                        </a:rPr>
                        <a:t>1</a:t>
                      </a:r>
                      <a:endParaRPr lang="zh-TW" altLang="en-US" sz="1400" dirty="0">
                        <a:latin typeface="Times New Roman" pitchFamily="18" charset="0"/>
                        <a:cs typeface="Times New Roman" pitchFamily="18" charset="0"/>
                      </a:endParaRPr>
                    </a:p>
                  </a:txBody>
                  <a:tcPr anchor="ctr"/>
                </a:tc>
                <a:tc>
                  <a:txBody>
                    <a:bodyPr/>
                    <a:lstStyle/>
                    <a:p>
                      <a:endParaRPr lang="zh-TW" altLang="en-US" sz="1400" dirty="0">
                        <a:latin typeface="Times New Roman" pitchFamily="18" charset="0"/>
                        <a:cs typeface="Times New Roman" pitchFamily="18" charset="0"/>
                      </a:endParaRPr>
                    </a:p>
                  </a:txBody>
                  <a:tcPr/>
                </a:tc>
              </a:tr>
            </a:tbl>
          </a:graphicData>
        </a:graphic>
      </p:graphicFrame>
      <p:sp>
        <p:nvSpPr>
          <p:cNvPr id="10" name="向右箭號 9"/>
          <p:cNvSpPr/>
          <p:nvPr/>
        </p:nvSpPr>
        <p:spPr>
          <a:xfrm>
            <a:off x="2464741" y="4069690"/>
            <a:ext cx="1243164" cy="582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itchFamily="18" charset="0"/>
              <a:cs typeface="Times New Roman" pitchFamily="18" charset="0"/>
            </a:endParaRPr>
          </a:p>
        </p:txBody>
      </p:sp>
      <p:sp>
        <p:nvSpPr>
          <p:cNvPr id="11" name="文字方塊 10"/>
          <p:cNvSpPr txBox="1"/>
          <p:nvPr/>
        </p:nvSpPr>
        <p:spPr>
          <a:xfrm>
            <a:off x="895739" y="5301208"/>
            <a:ext cx="936104" cy="369332"/>
          </a:xfrm>
          <a:prstGeom prst="rect">
            <a:avLst/>
          </a:prstGeom>
          <a:noFill/>
        </p:spPr>
        <p:txBody>
          <a:bodyPr wrap="square" rtlCol="0">
            <a:spAutoFit/>
          </a:bodyPr>
          <a:lstStyle/>
          <a:p>
            <a:pPr algn="ctr"/>
            <a:r>
              <a:rPr lang="en-US" altLang="zh-TW" smtClean="0">
                <a:latin typeface="Times New Roman" pitchFamily="18" charset="0"/>
                <a:cs typeface="Times New Roman" pitchFamily="18" charset="0"/>
              </a:rPr>
              <a:t>Table0</a:t>
            </a:r>
            <a:endParaRPr lang="zh-TW" altLang="en-US">
              <a:latin typeface="Times New Roman" pitchFamily="18" charset="0"/>
              <a:cs typeface="Times New Roman" pitchFamily="18" charset="0"/>
            </a:endParaRPr>
          </a:p>
        </p:txBody>
      </p:sp>
      <p:graphicFrame>
        <p:nvGraphicFramePr>
          <p:cNvPr id="12" name="內容版面配置區 4"/>
          <p:cNvGraphicFramePr>
            <a:graphicFrameLocks/>
          </p:cNvGraphicFramePr>
          <p:nvPr>
            <p:extLst>
              <p:ext uri="{D42A27DB-BD31-4B8C-83A1-F6EECF244321}">
                <p14:modId xmlns:p14="http://schemas.microsoft.com/office/powerpoint/2010/main" val="3563402771"/>
              </p:ext>
            </p:extLst>
          </p:nvPr>
        </p:nvGraphicFramePr>
        <p:xfrm>
          <a:off x="251520" y="2186174"/>
          <a:ext cx="2224542" cy="3131552"/>
        </p:xfrm>
        <a:graphic>
          <a:graphicData uri="http://schemas.openxmlformats.org/drawingml/2006/table">
            <a:tbl>
              <a:tblPr firstRow="1" bandRow="1">
                <a:tableStyleId>{5940675A-B579-460E-94D1-54222C63F5DA}</a:tableStyleId>
              </a:tblPr>
              <a:tblGrid>
                <a:gridCol w="854212"/>
                <a:gridCol w="1370330"/>
              </a:tblGrid>
              <a:tr h="622868">
                <a:tc>
                  <a:txBody>
                    <a:bodyPr/>
                    <a:lstStyle/>
                    <a:p>
                      <a:pPr algn="ctr"/>
                      <a:r>
                        <a:rPr lang="en-US" altLang="zh-TW" smtClean="0">
                          <a:latin typeface="Times New Roman" pitchFamily="18" charset="0"/>
                          <a:cs typeface="Times New Roman" pitchFamily="18" charset="0"/>
                        </a:rPr>
                        <a:t>match</a:t>
                      </a:r>
                      <a:endParaRPr lang="zh-TW" altLang="en-US">
                        <a:latin typeface="Times New Roman" pitchFamily="18" charset="0"/>
                        <a:cs typeface="Times New Roman" pitchFamily="18" charset="0"/>
                      </a:endParaRPr>
                    </a:p>
                  </a:txBody>
                  <a:tcPr anchor="ctr"/>
                </a:tc>
                <a:tc>
                  <a:txBody>
                    <a:bodyPr/>
                    <a:lstStyle/>
                    <a:p>
                      <a:pPr algn="ctr"/>
                      <a:r>
                        <a:rPr lang="en-US" altLang="zh-TW" smtClean="0">
                          <a:latin typeface="Times New Roman" pitchFamily="18" charset="0"/>
                          <a:cs typeface="Times New Roman" pitchFamily="18" charset="0"/>
                        </a:rPr>
                        <a:t>instructions</a:t>
                      </a:r>
                      <a:endParaRPr lang="zh-TW" altLang="en-US">
                        <a:latin typeface="Times New Roman" pitchFamily="18" charset="0"/>
                        <a:cs typeface="Times New Roman" pitchFamily="18" charset="0"/>
                      </a:endParaRPr>
                    </a:p>
                  </a:txBody>
                  <a:tcPr anchor="ctr"/>
                </a:tc>
              </a:tr>
              <a:tr h="622868">
                <a:tc>
                  <a:txBody>
                    <a:bodyPr/>
                    <a:lstStyle/>
                    <a:p>
                      <a:pPr algn="ctr"/>
                      <a:r>
                        <a:rPr lang="en-US" altLang="zh-TW" smtClean="0">
                          <a:latin typeface="Times New Roman" pitchFamily="18" charset="0"/>
                          <a:cs typeface="Times New Roman" pitchFamily="18" charset="0"/>
                        </a:rPr>
                        <a:t>A</a:t>
                      </a:r>
                      <a:endParaRPr lang="zh-TW" altLang="en-US">
                        <a:latin typeface="Times New Roman" pitchFamily="18" charset="0"/>
                        <a:cs typeface="Times New Roman"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mtClean="0">
                        <a:latin typeface="Times New Roman" pitchFamily="18" charset="0"/>
                        <a:cs typeface="Times New Roman" pitchFamily="18" charset="0"/>
                      </a:endParaRPr>
                    </a:p>
                  </a:txBody>
                  <a:tcPr anchor="ctr"/>
                </a:tc>
              </a:tr>
              <a:tr h="622868">
                <a:tc>
                  <a:txBody>
                    <a:bodyPr/>
                    <a:lstStyle/>
                    <a:p>
                      <a:pPr algn="ctr"/>
                      <a:r>
                        <a:rPr lang="en-US" altLang="zh-TW" smtClean="0">
                          <a:latin typeface="Times New Roman" pitchFamily="18" charset="0"/>
                          <a:cs typeface="Times New Roman" pitchFamily="18" charset="0"/>
                        </a:rPr>
                        <a:t>B</a:t>
                      </a:r>
                      <a:endParaRPr lang="zh-TW" altLang="en-US">
                        <a:latin typeface="Times New Roman" pitchFamily="18" charset="0"/>
                        <a:cs typeface="Times New Roman"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a:latin typeface="Times New Roman" pitchFamily="18" charset="0"/>
                        <a:cs typeface="Times New Roman" pitchFamily="18" charset="0"/>
                      </a:endParaRPr>
                    </a:p>
                  </a:txBody>
                  <a:tcPr anchor="ctr"/>
                </a:tc>
              </a:tr>
              <a:tr h="622868">
                <a:tc>
                  <a:txBody>
                    <a:bodyPr/>
                    <a:lstStyle/>
                    <a:p>
                      <a:pPr algn="ctr"/>
                      <a:r>
                        <a:rPr lang="en-US" altLang="zh-TW" smtClean="0">
                          <a:latin typeface="Times New Roman" pitchFamily="18" charset="0"/>
                          <a:cs typeface="Times New Roman" pitchFamily="18" charset="0"/>
                        </a:rPr>
                        <a:t>C</a:t>
                      </a:r>
                      <a:endParaRPr lang="zh-TW" altLang="en-US">
                        <a:latin typeface="Times New Roman" pitchFamily="18" charset="0"/>
                        <a:cs typeface="Times New Roman"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mtClean="0">
                          <a:latin typeface="Times New Roman" pitchFamily="18" charset="0"/>
                          <a:cs typeface="Times New Roman" pitchFamily="18" charset="0"/>
                        </a:rPr>
                        <a:t>Meter 1</a:t>
                      </a:r>
                    </a:p>
                    <a:p>
                      <a:r>
                        <a:rPr lang="en-US" altLang="zh-TW" smtClean="0">
                          <a:latin typeface="Times New Roman" pitchFamily="18" charset="0"/>
                          <a:cs typeface="Times New Roman" pitchFamily="18" charset="0"/>
                        </a:rPr>
                        <a:t>Goto table 7</a:t>
                      </a:r>
                      <a:endParaRPr lang="zh-TW" altLang="en-US">
                        <a:latin typeface="Times New Roman" pitchFamily="18" charset="0"/>
                        <a:cs typeface="Times New Roman" pitchFamily="18" charset="0"/>
                      </a:endParaRPr>
                    </a:p>
                  </a:txBody>
                  <a:tcPr anchor="ctr"/>
                </a:tc>
              </a:tr>
              <a:tr h="622868">
                <a:tc>
                  <a:txBody>
                    <a:bodyPr/>
                    <a:lstStyle/>
                    <a:p>
                      <a:pPr algn="ctr"/>
                      <a:r>
                        <a:rPr lang="en-US" altLang="zh-TW" smtClean="0">
                          <a:latin typeface="Times New Roman" pitchFamily="18" charset="0"/>
                          <a:cs typeface="Times New Roman" pitchFamily="18" charset="0"/>
                        </a:rPr>
                        <a:t>D</a:t>
                      </a:r>
                      <a:endParaRPr lang="zh-TW" altLang="en-US">
                        <a:latin typeface="Times New Roman" pitchFamily="18" charset="0"/>
                        <a:cs typeface="Times New Roman" pitchFamily="18" charset="0"/>
                      </a:endParaRPr>
                    </a:p>
                  </a:txBody>
                  <a:tcPr anchor="ctr"/>
                </a:tc>
                <a:tc>
                  <a:txBody>
                    <a:bodyPr/>
                    <a:lstStyle/>
                    <a:p>
                      <a:endParaRPr lang="en-US" altLang="zh-TW" baseline="0" smtClean="0">
                        <a:latin typeface="Times New Roman" pitchFamily="18" charset="0"/>
                        <a:cs typeface="Times New Roman" pitchFamily="18" charset="0"/>
                      </a:endParaRPr>
                    </a:p>
                  </a:txBody>
                  <a:tcPr anchor="ctr"/>
                </a:tc>
              </a:tr>
            </a:tbl>
          </a:graphicData>
        </a:graphic>
      </p:graphicFrame>
      <p:sp>
        <p:nvSpPr>
          <p:cNvPr id="13" name="文字方塊 12"/>
          <p:cNvSpPr txBox="1"/>
          <p:nvPr/>
        </p:nvSpPr>
        <p:spPr>
          <a:xfrm>
            <a:off x="5806856" y="5373216"/>
            <a:ext cx="1368152" cy="369332"/>
          </a:xfrm>
          <a:prstGeom prst="rect">
            <a:avLst/>
          </a:prstGeom>
          <a:noFill/>
        </p:spPr>
        <p:txBody>
          <a:bodyPr wrap="square" rtlCol="0">
            <a:spAutoFit/>
          </a:bodyPr>
          <a:lstStyle/>
          <a:p>
            <a:pPr algn="ctr"/>
            <a:r>
              <a:rPr lang="en-US" altLang="zh-TW" smtClean="0">
                <a:latin typeface="Times New Roman" pitchFamily="18" charset="0"/>
                <a:cs typeface="Times New Roman" pitchFamily="18" charset="0"/>
              </a:rPr>
              <a:t>Meter table</a:t>
            </a:r>
            <a:endParaRPr lang="zh-TW" altLang="en-US">
              <a:latin typeface="Times New Roman" pitchFamily="18" charset="0"/>
              <a:cs typeface="Times New Roman" pitchFamily="18" charset="0"/>
            </a:endParaRPr>
          </a:p>
        </p:txBody>
      </p:sp>
      <p:sp>
        <p:nvSpPr>
          <p:cNvPr id="14" name="向右箭號 13"/>
          <p:cNvSpPr/>
          <p:nvPr/>
        </p:nvSpPr>
        <p:spPr>
          <a:xfrm rot="3584396">
            <a:off x="396221" y="1602911"/>
            <a:ext cx="774633" cy="582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itchFamily="18" charset="0"/>
              <a:cs typeface="Times New Roman" pitchFamily="18" charset="0"/>
            </a:endParaRPr>
          </a:p>
        </p:txBody>
      </p:sp>
      <p:sp>
        <p:nvSpPr>
          <p:cNvPr id="3" name="矩形 2"/>
          <p:cNvSpPr/>
          <p:nvPr/>
        </p:nvSpPr>
        <p:spPr>
          <a:xfrm>
            <a:off x="51366" y="1268760"/>
            <a:ext cx="992242" cy="43204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smtClean="0">
                <a:solidFill>
                  <a:schemeClr val="tx1"/>
                </a:solidFill>
                <a:latin typeface="Times New Roman" pitchFamily="18" charset="0"/>
                <a:cs typeface="Times New Roman" pitchFamily="18" charset="0"/>
              </a:rPr>
              <a:t>packet C</a:t>
            </a:r>
          </a:p>
          <a:p>
            <a:pPr algn="ctr"/>
            <a:r>
              <a:rPr lang="en-US" altLang="zh-TW" sz="1400" smtClean="0">
                <a:solidFill>
                  <a:schemeClr val="tx1"/>
                </a:solidFill>
                <a:latin typeface="Times New Roman" pitchFamily="18" charset="0"/>
                <a:cs typeface="Times New Roman" pitchFamily="18" charset="0"/>
              </a:rPr>
              <a:t>(in_port=1)</a:t>
            </a:r>
            <a:endParaRPr lang="zh-TW" altLang="en-US" sz="1400">
              <a:solidFill>
                <a:schemeClr val="tx1"/>
              </a:solidFill>
              <a:latin typeface="Times New Roman" pitchFamily="18" charset="0"/>
              <a:cs typeface="Times New Roman" pitchFamily="18" charset="0"/>
            </a:endParaRPr>
          </a:p>
        </p:txBody>
      </p:sp>
      <p:sp>
        <p:nvSpPr>
          <p:cNvPr id="15" name="矩形 14"/>
          <p:cNvSpPr/>
          <p:nvPr/>
        </p:nvSpPr>
        <p:spPr>
          <a:xfrm>
            <a:off x="2555776" y="3645024"/>
            <a:ext cx="1025364" cy="512682"/>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latin typeface="Times New Roman" pitchFamily="18" charset="0"/>
                <a:cs typeface="Times New Roman" pitchFamily="18" charset="0"/>
              </a:rPr>
              <a:t>p</a:t>
            </a:r>
            <a:r>
              <a:rPr lang="en-US" altLang="zh-TW" sz="1200" smtClean="0">
                <a:solidFill>
                  <a:schemeClr val="tx1"/>
                </a:solidFill>
                <a:latin typeface="Times New Roman" pitchFamily="18" charset="0"/>
                <a:cs typeface="Times New Roman" pitchFamily="18" charset="0"/>
              </a:rPr>
              <a:t>acket C</a:t>
            </a:r>
          </a:p>
          <a:p>
            <a:pPr algn="ctr"/>
            <a:r>
              <a:rPr lang="en-US" altLang="zh-TW" sz="1200" smtClean="0">
                <a:solidFill>
                  <a:schemeClr val="tx1"/>
                </a:solidFill>
                <a:latin typeface="Times New Roman" pitchFamily="18" charset="0"/>
                <a:cs typeface="Times New Roman" pitchFamily="18" charset="0"/>
              </a:rPr>
              <a:t>port 1</a:t>
            </a:r>
          </a:p>
          <a:p>
            <a:pPr algn="ctr"/>
            <a:r>
              <a:rPr lang="en-US" altLang="zh-TW" sz="1200" smtClean="0">
                <a:solidFill>
                  <a:schemeClr val="tx1"/>
                </a:solidFill>
                <a:latin typeface="Times New Roman" pitchFamily="18" charset="0"/>
                <a:cs typeface="Times New Roman" pitchFamily="18" charset="0"/>
              </a:rPr>
              <a:t>rate=40 KB/s</a:t>
            </a:r>
            <a:endParaRPr lang="zh-TW" altLang="en-US" sz="1200">
              <a:solidFill>
                <a:schemeClr val="tx1"/>
              </a:solidFill>
              <a:latin typeface="Times New Roman" pitchFamily="18" charset="0"/>
              <a:cs typeface="Times New Roman" pitchFamily="18" charset="0"/>
            </a:endParaRPr>
          </a:p>
        </p:txBody>
      </p:sp>
      <p:sp>
        <p:nvSpPr>
          <p:cNvPr id="7" name="矩形 6"/>
          <p:cNvSpPr/>
          <p:nvPr/>
        </p:nvSpPr>
        <p:spPr>
          <a:xfrm>
            <a:off x="5436096" y="3861048"/>
            <a:ext cx="792088" cy="103980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5400092" y="4336226"/>
            <a:ext cx="864096" cy="6524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Rectangular Callout 15"/>
          <p:cNvSpPr/>
          <p:nvPr/>
        </p:nvSpPr>
        <p:spPr>
          <a:xfrm>
            <a:off x="2805068" y="5557882"/>
            <a:ext cx="1262876" cy="924760"/>
          </a:xfrm>
          <a:prstGeom prst="wedgeRectCallout">
            <a:avLst>
              <a:gd name="adj1" fmla="val 194518"/>
              <a:gd name="adj2" fmla="val -127655"/>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If packet rate over 30KB/s, </a:t>
            </a:r>
            <a:r>
              <a:rPr lang="en-US" sz="1400" dirty="0" err="1" smtClean="0">
                <a:solidFill>
                  <a:schemeClr val="tx1"/>
                </a:solidFill>
              </a:rPr>
              <a:t>packetes</a:t>
            </a:r>
            <a:r>
              <a:rPr lang="en-US" sz="1400" dirty="0" smtClean="0">
                <a:solidFill>
                  <a:schemeClr val="tx1"/>
                </a:solidFill>
              </a:rPr>
              <a:t> will be drop </a:t>
            </a:r>
            <a:endParaRPr lang="en-US" sz="1400" dirty="0">
              <a:solidFill>
                <a:schemeClr val="tx1"/>
              </a:solidFill>
            </a:endParaRPr>
          </a:p>
        </p:txBody>
      </p:sp>
    </p:spTree>
    <p:extLst>
      <p:ext uri="{BB962C8B-B14F-4D97-AF65-F5344CB8AC3E}">
        <p14:creationId xmlns:p14="http://schemas.microsoft.com/office/powerpoint/2010/main" val="829777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54" y="646819"/>
            <a:ext cx="7868338" cy="5923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 1"/>
          <p:cNvSpPr>
            <a:spLocks noGrp="1"/>
          </p:cNvSpPr>
          <p:nvPr>
            <p:ph type="title"/>
          </p:nvPr>
        </p:nvSpPr>
        <p:spPr/>
        <p:txBody>
          <a:bodyPr>
            <a:normAutofit fontScale="90000"/>
          </a:bodyPr>
          <a:lstStyle/>
          <a:p>
            <a:pPr rtl="0" eaLnBrk="1" latinLnBrk="0" hangingPunct="1"/>
            <a:r>
              <a:rPr kumimoji="0" lang="en-US" altLang="zh-TW" sz="4000" kern="1200" dirty="0" smtClean="0">
                <a:solidFill>
                  <a:schemeClr val="tx2"/>
                </a:solidFill>
                <a:effectLst/>
                <a:latin typeface="+mj-lt"/>
                <a:ea typeface="+mj-ea"/>
                <a:cs typeface="+mj-cs"/>
              </a:rPr>
              <a:t>Matching Behavior</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43</a:t>
            </a:fld>
            <a:endParaRPr lang="zh-TW" altLang="en-US"/>
          </a:p>
        </p:txBody>
      </p:sp>
      <p:sp>
        <p:nvSpPr>
          <p:cNvPr id="4" name="文字方塊 3"/>
          <p:cNvSpPr txBox="1"/>
          <p:nvPr/>
        </p:nvSpPr>
        <p:spPr>
          <a:xfrm>
            <a:off x="1403648" y="939445"/>
            <a:ext cx="1152128" cy="369332"/>
          </a:xfrm>
          <a:prstGeom prst="rect">
            <a:avLst/>
          </a:prstGeom>
          <a:solidFill>
            <a:schemeClr val="bg1"/>
          </a:solidFill>
        </p:spPr>
        <p:txBody>
          <a:bodyPr wrap="square" rtlCol="0">
            <a:spAutoFit/>
          </a:bodyPr>
          <a:lstStyle/>
          <a:p>
            <a:r>
              <a:rPr lang="en-US" altLang="zh-TW" dirty="0" smtClean="0"/>
              <a:t>incoming</a:t>
            </a:r>
            <a:endParaRPr lang="zh-TW" altLang="en-US" dirty="0"/>
          </a:p>
        </p:txBody>
      </p:sp>
    </p:spTree>
    <p:extLst>
      <p:ext uri="{BB962C8B-B14F-4D97-AF65-F5344CB8AC3E}">
        <p14:creationId xmlns:p14="http://schemas.microsoft.com/office/powerpoint/2010/main" val="32619167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defRPr/>
            </a:pPr>
            <a:r>
              <a:rPr lang="en-US" altLang="zh-TW" dirty="0" err="1">
                <a:solidFill>
                  <a:schemeClr val="tx2"/>
                </a:solidFill>
                <a:latin typeface="+mj-lt"/>
                <a:ea typeface="+mj-ea"/>
              </a:rPr>
              <a:t>OpenFlow</a:t>
            </a:r>
            <a:r>
              <a:rPr lang="en-US" altLang="zh-TW" dirty="0">
                <a:solidFill>
                  <a:schemeClr val="tx2"/>
                </a:solidFill>
                <a:latin typeface="+mj-lt"/>
                <a:ea typeface="+mj-ea"/>
              </a:rPr>
              <a:t> Messages (1/2)</a:t>
            </a:r>
            <a:endParaRPr lang="zh-TW" altLang="en-US" dirty="0">
              <a:solidFill>
                <a:schemeClr val="tx2"/>
              </a:solidFill>
              <a:latin typeface="+mj-lt"/>
              <a:ea typeface="+mj-ea"/>
            </a:endParaRP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3586003793"/>
              </p:ext>
            </p:extLst>
          </p:nvPr>
        </p:nvGraphicFramePr>
        <p:xfrm>
          <a:off x="19688" y="1196752"/>
          <a:ext cx="9144001" cy="5297800"/>
        </p:xfrm>
        <a:graphic>
          <a:graphicData uri="http://schemas.openxmlformats.org/drawingml/2006/table">
            <a:tbl>
              <a:tblPr firstRow="1" bandRow="1">
                <a:tableStyleId>{5C22544A-7EE6-4342-B048-85BDC9FD1C3A}</a:tableStyleId>
              </a:tblPr>
              <a:tblGrid>
                <a:gridCol w="1547665"/>
                <a:gridCol w="3672408"/>
                <a:gridCol w="1152128"/>
                <a:gridCol w="2771800"/>
              </a:tblGrid>
              <a:tr h="360040">
                <a:tc>
                  <a:txBody>
                    <a:bodyPr/>
                    <a:lstStyle/>
                    <a:p>
                      <a:r>
                        <a:rPr lang="en-US" altLang="zh-TW" sz="1600" dirty="0" smtClean="0"/>
                        <a:t>Messages</a:t>
                      </a:r>
                      <a:endParaRPr lang="zh-TW" altLang="en-US" sz="1600" dirty="0"/>
                    </a:p>
                  </a:txBody>
                  <a:tcPr/>
                </a:tc>
                <a:tc>
                  <a:txBody>
                    <a:bodyPr/>
                    <a:lstStyle/>
                    <a:p>
                      <a:r>
                        <a:rPr lang="en-US" altLang="zh-TW" sz="1600" dirty="0" smtClean="0"/>
                        <a:t>Function</a:t>
                      </a:r>
                      <a:endParaRPr lang="zh-TW"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Direction</a:t>
                      </a:r>
                      <a:endParaRPr lang="zh-TW" altLang="en-US"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When to use</a:t>
                      </a:r>
                      <a:endParaRPr lang="zh-TW" altLang="en-US" sz="1600" dirty="0" smtClean="0"/>
                    </a:p>
                  </a:txBody>
                  <a:tcPr/>
                </a:tc>
              </a:tr>
              <a:tr h="606662">
                <a:tc>
                  <a:txBody>
                    <a:bodyPr/>
                    <a:lstStyle/>
                    <a:p>
                      <a:r>
                        <a:rPr lang="en-US" altLang="zh-TW" sz="1800" dirty="0" smtClean="0"/>
                        <a:t>Hello</a:t>
                      </a:r>
                      <a:endParaRPr lang="zh-TW" altLang="en-US" sz="1800" dirty="0"/>
                    </a:p>
                  </a:txBody>
                  <a:tcPr/>
                </a:tc>
                <a:tc>
                  <a:txBody>
                    <a:bodyPr/>
                    <a:lstStyle/>
                    <a:p>
                      <a:r>
                        <a:rPr lang="en-US" altLang="zh-TW" sz="1800" dirty="0" smtClean="0"/>
                        <a:t>1.Exchange between the switch and controller when connection startup</a:t>
                      </a:r>
                      <a:endParaRPr lang="zh-TW" altLang="en-US" sz="1800" dirty="0"/>
                    </a:p>
                  </a:txBody>
                  <a:tcPr/>
                </a:tc>
                <a:tc>
                  <a:txBody>
                    <a:bodyPr/>
                    <a:lstStyle/>
                    <a:p>
                      <a:r>
                        <a:rPr lang="en-US" altLang="zh-TW" sz="1800" dirty="0" smtClean="0"/>
                        <a:t>Two-way</a:t>
                      </a:r>
                      <a:endParaRPr lang="zh-TW" altLang="en-US" sz="1800" dirty="0"/>
                    </a:p>
                  </a:txBody>
                  <a:tcPr/>
                </a:tc>
                <a:tc>
                  <a:txBody>
                    <a:bodyPr/>
                    <a:lstStyle/>
                    <a:p>
                      <a:r>
                        <a:rPr lang="en-US" altLang="zh-TW" sz="1800" dirty="0" smtClean="0"/>
                        <a:t>Set up connection</a:t>
                      </a:r>
                      <a:endParaRPr lang="zh-TW" altLang="en-US" sz="1800" dirty="0"/>
                    </a:p>
                  </a:txBody>
                  <a:tcPr/>
                </a:tc>
              </a:tr>
              <a:tr h="1126658">
                <a:tc>
                  <a:txBody>
                    <a:bodyPr/>
                    <a:lstStyle/>
                    <a:p>
                      <a:r>
                        <a:rPr lang="en-US" altLang="zh-TW" sz="1800" dirty="0" smtClean="0"/>
                        <a:t>Echo</a:t>
                      </a:r>
                      <a:endParaRPr lang="zh-TW" altLang="en-US" sz="1800" dirty="0"/>
                    </a:p>
                  </a:txBody>
                  <a:tcPr/>
                </a:tc>
                <a:tc>
                  <a:txBody>
                    <a:bodyPr/>
                    <a:lstStyle/>
                    <a:p>
                      <a:r>
                        <a:rPr lang="en-US" altLang="zh-TW" sz="1800" dirty="0" smtClean="0"/>
                        <a:t>1.To verify the aliveness of connection</a:t>
                      </a:r>
                    </a:p>
                    <a:p>
                      <a:r>
                        <a:rPr lang="en-US" altLang="zh-TW" sz="1800" dirty="0" smtClean="0"/>
                        <a:t>2.To measure</a:t>
                      </a:r>
                      <a:r>
                        <a:rPr lang="en-US" altLang="zh-TW" sz="1800" baseline="0" dirty="0" smtClean="0"/>
                        <a:t> the latency of connection</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Two-way</a:t>
                      </a:r>
                      <a:endParaRPr lang="zh-TW" altLang="en-US" sz="1800" dirty="0" smtClean="0"/>
                    </a:p>
                    <a:p>
                      <a:endParaRPr lang="zh-TW" altLang="en-US" sz="1800" dirty="0"/>
                    </a:p>
                  </a:txBody>
                  <a:tcPr/>
                </a:tc>
                <a:tc>
                  <a:txBody>
                    <a:bodyPr/>
                    <a:lstStyle/>
                    <a:p>
                      <a:r>
                        <a:rPr lang="en-US" altLang="zh-TW" sz="1800" dirty="0" smtClean="0"/>
                        <a:t>Check aliveness</a:t>
                      </a:r>
                    </a:p>
                    <a:p>
                      <a:r>
                        <a:rPr lang="en-US" altLang="zh-TW" sz="1800" dirty="0" smtClean="0"/>
                        <a:t>Measure latency</a:t>
                      </a:r>
                    </a:p>
                    <a:p>
                      <a:endParaRPr lang="zh-TW" altLang="en-US" sz="1800" dirty="0"/>
                    </a:p>
                  </a:txBody>
                  <a:tcPr/>
                </a:tc>
              </a:tr>
              <a:tr h="606662">
                <a:tc>
                  <a:txBody>
                    <a:bodyPr/>
                    <a:lstStyle/>
                    <a:p>
                      <a:r>
                        <a:rPr lang="en-US" altLang="zh-TW" sz="1800" dirty="0" smtClean="0"/>
                        <a:t>Features</a:t>
                      </a:r>
                      <a:endParaRPr lang="zh-TW" altLang="en-US" sz="1800" dirty="0"/>
                    </a:p>
                  </a:txBody>
                  <a:tcPr/>
                </a:tc>
                <a:tc>
                  <a:txBody>
                    <a:bodyPr/>
                    <a:lstStyle/>
                    <a:p>
                      <a:r>
                        <a:rPr lang="en-US" altLang="zh-TW" sz="1800" dirty="0" smtClean="0"/>
                        <a:t>1.Get identity</a:t>
                      </a:r>
                    </a:p>
                    <a:p>
                      <a:r>
                        <a:rPr lang="en-US" altLang="zh-TW" sz="1800" dirty="0" smtClean="0"/>
                        <a:t>2.Get basic capabilities</a:t>
                      </a:r>
                      <a:endParaRPr lang="zh-TW" altLang="en-US" sz="1800" dirty="0"/>
                    </a:p>
                  </a:txBody>
                  <a:tcPr/>
                </a:tc>
                <a:tc>
                  <a:txBody>
                    <a:bodyPr/>
                    <a:lstStyle/>
                    <a:p>
                      <a:r>
                        <a:rPr lang="en-US" altLang="zh-TW" sz="1800" dirty="0" smtClean="0"/>
                        <a:t>Controller</a:t>
                      </a:r>
                      <a:r>
                        <a:rPr lang="en-US" altLang="zh-TW" sz="1800" baseline="0" dirty="0" smtClean="0"/>
                        <a:t> </a:t>
                      </a:r>
                      <a:r>
                        <a:rPr lang="en-US" altLang="zh-TW" sz="1800" dirty="0" smtClean="0"/>
                        <a:t>to  switch</a:t>
                      </a:r>
                      <a:endParaRPr lang="zh-TW" altLang="en-US" sz="1800" dirty="0"/>
                    </a:p>
                  </a:txBody>
                  <a:tcPr/>
                </a:tc>
                <a:tc>
                  <a:txBody>
                    <a:bodyPr/>
                    <a:lstStyle/>
                    <a:p>
                      <a:r>
                        <a:rPr lang="en-US" altLang="zh-TW" sz="1800" dirty="0" smtClean="0"/>
                        <a:t>Get switch’s information</a:t>
                      </a:r>
                      <a:endParaRPr lang="zh-TW" altLang="en-US" sz="1800" dirty="0"/>
                    </a:p>
                  </a:txBody>
                  <a:tcPr/>
                </a:tc>
              </a:tr>
              <a:tr h="606662">
                <a:tc>
                  <a:txBody>
                    <a:bodyPr/>
                    <a:lstStyle/>
                    <a:p>
                      <a:r>
                        <a:rPr lang="en-US" altLang="zh-TW" sz="1800" dirty="0" smtClean="0"/>
                        <a:t>Configuration</a:t>
                      </a:r>
                      <a:endParaRPr lang="zh-TW" altLang="en-US" sz="1800" dirty="0"/>
                    </a:p>
                  </a:txBody>
                  <a:tcPr/>
                </a:tc>
                <a:tc>
                  <a:txBody>
                    <a:bodyPr/>
                    <a:lstStyle/>
                    <a:p>
                      <a:r>
                        <a:rPr lang="en-US" altLang="zh-TW" sz="1800" dirty="0" smtClean="0"/>
                        <a:t>1.Get configuration </a:t>
                      </a:r>
                    </a:p>
                    <a:p>
                      <a:r>
                        <a:rPr lang="en-US" altLang="zh-TW" sz="1800" dirty="0" smtClean="0"/>
                        <a:t>2.Set configuration</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Controller</a:t>
                      </a:r>
                      <a:r>
                        <a:rPr lang="en-US" altLang="zh-TW" sz="1800" baseline="0" dirty="0" smtClean="0"/>
                        <a:t> </a:t>
                      </a:r>
                      <a:r>
                        <a:rPr lang="en-US" altLang="zh-TW" sz="1800" dirty="0" smtClean="0"/>
                        <a:t>to  switch</a:t>
                      </a:r>
                      <a:endParaRPr lang="zh-TW" altLang="en-US" sz="1800" dirty="0" smtClean="0"/>
                    </a:p>
                  </a:txBody>
                  <a:tcPr/>
                </a:tc>
                <a:tc>
                  <a:txBody>
                    <a:bodyPr/>
                    <a:lstStyle/>
                    <a:p>
                      <a:r>
                        <a:rPr lang="en-US" altLang="zh-TW" sz="1800" dirty="0" smtClean="0"/>
                        <a:t>Get switch’s information</a:t>
                      </a:r>
                      <a:endParaRPr lang="zh-TW" altLang="en-US" sz="1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Set switch’s information</a:t>
                      </a:r>
                      <a:endParaRPr lang="zh-TW" altLang="en-US" sz="1800" dirty="0" smtClean="0"/>
                    </a:p>
                  </a:txBody>
                  <a:tcPr/>
                </a:tc>
              </a:tr>
              <a:tr h="866660">
                <a:tc>
                  <a:txBody>
                    <a:bodyPr/>
                    <a:lstStyle/>
                    <a:p>
                      <a:r>
                        <a:rPr lang="en-US" altLang="zh-TW" sz="1800" dirty="0" smtClean="0"/>
                        <a:t>Read-State</a:t>
                      </a:r>
                      <a:endParaRPr lang="zh-TW" altLang="en-US" sz="1800" dirty="0"/>
                    </a:p>
                  </a:txBody>
                  <a:tcPr/>
                </a:tc>
                <a:tc>
                  <a:txBody>
                    <a:bodyPr/>
                    <a:lstStyle/>
                    <a:p>
                      <a:r>
                        <a:rPr lang="en-US" altLang="zh-TW" sz="1800" dirty="0" smtClean="0"/>
                        <a:t>1.Get configuration</a:t>
                      </a:r>
                    </a:p>
                    <a:p>
                      <a:r>
                        <a:rPr lang="en-US" altLang="zh-TW" sz="1800" dirty="0" smtClean="0"/>
                        <a:t>2.Get</a:t>
                      </a:r>
                      <a:r>
                        <a:rPr lang="en-US" altLang="zh-TW" sz="1800" baseline="0" dirty="0" smtClean="0"/>
                        <a:t> statistics</a:t>
                      </a:r>
                    </a:p>
                    <a:p>
                      <a:r>
                        <a:rPr lang="en-US" altLang="zh-TW" sz="1800" baseline="0" dirty="0" smtClean="0"/>
                        <a:t>3.Get capabilities</a:t>
                      </a:r>
                      <a:endParaRPr lang="en-US" altLang="zh-TW" sz="18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Controller</a:t>
                      </a:r>
                      <a:r>
                        <a:rPr lang="en-US" altLang="zh-TW" sz="1800" baseline="0" dirty="0" smtClean="0"/>
                        <a:t> </a:t>
                      </a:r>
                      <a:r>
                        <a:rPr lang="en-US" altLang="zh-TW" sz="1800" dirty="0" smtClean="0"/>
                        <a:t>to  switch</a:t>
                      </a:r>
                      <a:endParaRPr lang="zh-TW" altLang="en-US" sz="1800" dirty="0" smtClean="0"/>
                    </a:p>
                  </a:txBody>
                  <a:tcPr/>
                </a:tc>
                <a:tc>
                  <a:txBody>
                    <a:bodyPr/>
                    <a:lstStyle/>
                    <a:p>
                      <a:r>
                        <a:rPr lang="en-US" altLang="zh-TW" sz="1800" dirty="0" smtClean="0"/>
                        <a:t>Get switch’s information</a:t>
                      </a:r>
                      <a:endParaRPr lang="zh-TW" altLang="en-US" sz="1800" dirty="0" smtClean="0"/>
                    </a:p>
                  </a:txBody>
                  <a:tcPr/>
                </a:tc>
              </a:tr>
              <a:tr h="866660">
                <a:tc>
                  <a:txBody>
                    <a:bodyPr/>
                    <a:lstStyle/>
                    <a:p>
                      <a:r>
                        <a:rPr lang="en-US" altLang="zh-TW" sz="1800" dirty="0" smtClean="0"/>
                        <a:t>Modify-State</a:t>
                      </a:r>
                      <a:endParaRPr lang="zh-TW" altLang="en-US" sz="1800" dirty="0"/>
                    </a:p>
                  </a:txBody>
                  <a:tcPr/>
                </a:tc>
                <a:tc>
                  <a:txBody>
                    <a:bodyPr/>
                    <a:lstStyle/>
                    <a:p>
                      <a:r>
                        <a:rPr lang="en-US" altLang="zh-TW" sz="1800" dirty="0" smtClean="0"/>
                        <a:t>1.Add entries</a:t>
                      </a:r>
                    </a:p>
                    <a:p>
                      <a:r>
                        <a:rPr lang="en-US" altLang="zh-TW" sz="1800" dirty="0" smtClean="0"/>
                        <a:t>2.Delete entries</a:t>
                      </a:r>
                    </a:p>
                    <a:p>
                      <a:r>
                        <a:rPr lang="en-US" altLang="zh-TW" sz="1800" dirty="0" smtClean="0"/>
                        <a:t>3.Modify entries</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Controller</a:t>
                      </a:r>
                      <a:r>
                        <a:rPr lang="en-US" altLang="zh-TW" sz="1800" baseline="0" dirty="0" smtClean="0"/>
                        <a:t> </a:t>
                      </a:r>
                      <a:r>
                        <a:rPr lang="en-US" altLang="zh-TW" sz="1800" dirty="0" smtClean="0"/>
                        <a:t>to  switch</a:t>
                      </a:r>
                      <a:endParaRPr lang="zh-TW" altLang="en-US" sz="18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Manage switch’s tables</a:t>
                      </a:r>
                      <a:endParaRPr lang="zh-TW" altLang="en-US" sz="1800" dirty="0" smtClean="0"/>
                    </a:p>
                  </a:txBody>
                  <a:tcPr/>
                </a:tc>
              </a:tr>
            </a:tbl>
          </a:graphicData>
        </a:graphic>
      </p:graphicFrame>
      <p:sp>
        <p:nvSpPr>
          <p:cNvPr id="3" name="投影片編號版面配置區 2"/>
          <p:cNvSpPr>
            <a:spLocks noGrp="1"/>
          </p:cNvSpPr>
          <p:nvPr>
            <p:ph type="sldNum" sz="quarter" idx="12"/>
          </p:nvPr>
        </p:nvSpPr>
        <p:spPr/>
        <p:txBody>
          <a:bodyPr/>
          <a:lstStyle/>
          <a:p>
            <a:fld id="{73DA0BB7-265A-403C-9275-D587AB510EDC}" type="slidenum">
              <a:rPr lang="zh-TW" altLang="en-US" smtClean="0"/>
              <a:t>44</a:t>
            </a:fld>
            <a:endParaRPr lang="zh-TW" altLang="en-US"/>
          </a:p>
        </p:txBody>
      </p:sp>
    </p:spTree>
    <p:extLst>
      <p:ext uri="{BB962C8B-B14F-4D97-AF65-F5344CB8AC3E}">
        <p14:creationId xmlns:p14="http://schemas.microsoft.com/office/powerpoint/2010/main" val="11295342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692696"/>
            <a:ext cx="8229600" cy="560406"/>
          </a:xfrm>
        </p:spPr>
        <p:txBody>
          <a:bodyPr/>
          <a:lstStyle/>
          <a:p>
            <a:pPr algn="l">
              <a:defRPr/>
            </a:pPr>
            <a:r>
              <a:rPr lang="en-US" altLang="zh-TW" dirty="0" err="1">
                <a:solidFill>
                  <a:schemeClr val="tx2"/>
                </a:solidFill>
                <a:latin typeface="+mj-lt"/>
                <a:ea typeface="+mj-ea"/>
              </a:rPr>
              <a:t>OpenFlow</a:t>
            </a:r>
            <a:r>
              <a:rPr lang="en-US" altLang="zh-TW" dirty="0">
                <a:solidFill>
                  <a:schemeClr val="tx2"/>
                </a:solidFill>
                <a:latin typeface="+mj-lt"/>
                <a:ea typeface="+mj-ea"/>
              </a:rPr>
              <a:t> Messages (2/2)</a:t>
            </a:r>
            <a:endParaRPr lang="zh-TW" altLang="en-US" dirty="0">
              <a:solidFill>
                <a:schemeClr val="tx2"/>
              </a:solidFill>
              <a:latin typeface="+mj-lt"/>
              <a:ea typeface="+mj-ea"/>
            </a:endParaRP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872993038"/>
              </p:ext>
            </p:extLst>
          </p:nvPr>
        </p:nvGraphicFramePr>
        <p:xfrm>
          <a:off x="107504" y="1412776"/>
          <a:ext cx="8892481" cy="4240548"/>
        </p:xfrm>
        <a:graphic>
          <a:graphicData uri="http://schemas.openxmlformats.org/drawingml/2006/table">
            <a:tbl>
              <a:tblPr firstRow="1" bandRow="1">
                <a:tableStyleId>{5C22544A-7EE6-4342-B048-85BDC9FD1C3A}</a:tableStyleId>
              </a:tblPr>
              <a:tblGrid>
                <a:gridCol w="1575121"/>
                <a:gridCol w="3285598"/>
                <a:gridCol w="2224397"/>
                <a:gridCol w="1807365"/>
              </a:tblGrid>
              <a:tr h="505164">
                <a:tc>
                  <a:txBody>
                    <a:bodyPr/>
                    <a:lstStyle/>
                    <a:p>
                      <a:r>
                        <a:rPr lang="en-US" altLang="zh-TW" sz="1800" dirty="0" smtClean="0"/>
                        <a:t>Messages</a:t>
                      </a:r>
                      <a:endParaRPr lang="zh-TW" altLang="en-US" sz="1800" dirty="0"/>
                    </a:p>
                  </a:txBody>
                  <a:tcPr/>
                </a:tc>
                <a:tc>
                  <a:txBody>
                    <a:bodyPr/>
                    <a:lstStyle/>
                    <a:p>
                      <a:r>
                        <a:rPr lang="en-US" altLang="zh-TW" sz="1800" dirty="0" smtClean="0"/>
                        <a:t>Function</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Direction</a:t>
                      </a:r>
                      <a:endParaRPr lang="zh-TW" altLang="en-US" sz="18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When to use</a:t>
                      </a:r>
                      <a:endParaRPr lang="zh-TW" altLang="en-US" sz="1800" dirty="0" smtClean="0"/>
                    </a:p>
                  </a:txBody>
                  <a:tcPr/>
                </a:tc>
              </a:tr>
              <a:tr h="505164">
                <a:tc>
                  <a:txBody>
                    <a:bodyPr/>
                    <a:lstStyle/>
                    <a:p>
                      <a:r>
                        <a:rPr lang="en-US" altLang="zh-TW" sz="1800" dirty="0" smtClean="0"/>
                        <a:t>Flow-removed</a:t>
                      </a:r>
                      <a:endParaRPr lang="zh-TW" altLang="en-US" sz="1800" dirty="0"/>
                    </a:p>
                  </a:txBody>
                  <a:tcPr/>
                </a:tc>
                <a:tc>
                  <a:txBody>
                    <a:bodyPr/>
                    <a:lstStyle/>
                    <a:p>
                      <a:r>
                        <a:rPr lang="en-US" altLang="zh-TW" sz="1800" dirty="0" smtClean="0"/>
                        <a:t>Inform the controller about</a:t>
                      </a:r>
                    </a:p>
                    <a:p>
                      <a:r>
                        <a:rPr lang="en-US" altLang="zh-TW" sz="1800" dirty="0" smtClean="0"/>
                        <a:t>the removal of  a flow entry</a:t>
                      </a:r>
                      <a:r>
                        <a:rPr lang="en-US" altLang="zh-TW" sz="1800" baseline="0" dirty="0" smtClean="0"/>
                        <a:t> </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Switch to  controller</a:t>
                      </a:r>
                      <a:endParaRPr lang="zh-TW" altLang="en-US" sz="1800" dirty="0" smtClean="0"/>
                    </a:p>
                    <a:p>
                      <a:endParaRPr lang="zh-TW" altLang="en-US" sz="1800" dirty="0"/>
                    </a:p>
                  </a:txBody>
                  <a:tcPr/>
                </a:tc>
                <a:tc>
                  <a:txBody>
                    <a:bodyPr/>
                    <a:lstStyle/>
                    <a:p>
                      <a:r>
                        <a:rPr lang="en-US" altLang="zh-TW" sz="1800" dirty="0" smtClean="0"/>
                        <a:t>Flow be removed</a:t>
                      </a:r>
                      <a:endParaRPr lang="zh-TW" altLang="en-US" sz="1800" dirty="0"/>
                    </a:p>
                  </a:txBody>
                  <a:tcPr/>
                </a:tc>
              </a:tr>
              <a:tr h="717864">
                <a:tc>
                  <a:txBody>
                    <a:bodyPr/>
                    <a:lstStyle/>
                    <a:p>
                      <a:r>
                        <a:rPr lang="en-US" altLang="zh-TW" sz="1800" dirty="0" smtClean="0"/>
                        <a:t>Port-status</a:t>
                      </a:r>
                      <a:endParaRPr lang="zh-TW" altLang="en-US" sz="1800" dirty="0"/>
                    </a:p>
                  </a:txBody>
                  <a:tcPr/>
                </a:tc>
                <a:tc>
                  <a:txBody>
                    <a:bodyPr/>
                    <a:lstStyle/>
                    <a:p>
                      <a:r>
                        <a:rPr lang="en-US" altLang="zh-TW" sz="1800" dirty="0" smtClean="0"/>
                        <a:t>Inform the controller about</a:t>
                      </a:r>
                    </a:p>
                    <a:p>
                      <a:r>
                        <a:rPr lang="en-US" altLang="zh-TW" sz="1800" dirty="0" smtClean="0"/>
                        <a:t>the change on a port</a:t>
                      </a:r>
                      <a:endParaRPr lang="zh-TW" altLang="en-US" sz="1800" dirty="0" smtClean="0"/>
                    </a:p>
                    <a:p>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Switch to  controller</a:t>
                      </a:r>
                      <a:endParaRPr lang="zh-TW" altLang="en-US" sz="1800" dirty="0" smtClean="0"/>
                    </a:p>
                    <a:p>
                      <a:endParaRPr lang="zh-TW" altLang="en-US" sz="1800" dirty="0"/>
                    </a:p>
                  </a:txBody>
                  <a:tcPr/>
                </a:tc>
                <a:tc>
                  <a:txBody>
                    <a:bodyPr/>
                    <a:lstStyle/>
                    <a:p>
                      <a:r>
                        <a:rPr lang="en-US" altLang="zh-TW" sz="1800" dirty="0" smtClean="0"/>
                        <a:t>Port state change</a:t>
                      </a:r>
                      <a:endParaRPr lang="zh-TW" altLang="en-US" sz="1800" dirty="0"/>
                    </a:p>
                  </a:txBody>
                  <a:tcPr/>
                </a:tc>
              </a:tr>
              <a:tr h="717864">
                <a:tc>
                  <a:txBody>
                    <a:bodyPr/>
                    <a:lstStyle/>
                    <a:p>
                      <a:r>
                        <a:rPr lang="en-US" altLang="zh-TW" sz="1800" dirty="0" smtClean="0"/>
                        <a:t>Packet-In</a:t>
                      </a:r>
                      <a:endParaRPr lang="zh-TW" altLang="en-US" sz="1800" dirty="0"/>
                    </a:p>
                  </a:txBody>
                  <a:tcPr/>
                </a:tc>
                <a:tc>
                  <a:txBody>
                    <a:bodyPr/>
                    <a:lstStyle/>
                    <a:p>
                      <a:r>
                        <a:rPr lang="en-US" altLang="zh-TW" sz="1800" dirty="0" smtClean="0"/>
                        <a:t>1.Packets forwarded to controller</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Switch to  controller</a:t>
                      </a:r>
                      <a:endParaRPr lang="zh-TW" altLang="en-US" sz="1800" dirty="0" smtClean="0"/>
                    </a:p>
                  </a:txBody>
                  <a:tcPr/>
                </a:tc>
                <a:tc>
                  <a:txBody>
                    <a:bodyPr/>
                    <a:lstStyle/>
                    <a:p>
                      <a:r>
                        <a:rPr lang="en-US" altLang="zh-TW" sz="1800" dirty="0" smtClean="0"/>
                        <a:t>Table miss occur</a:t>
                      </a:r>
                      <a:endParaRPr lang="zh-TW" altLang="en-US" sz="1800" dirty="0"/>
                    </a:p>
                  </a:txBody>
                  <a:tcPr/>
                </a:tc>
              </a:tr>
              <a:tr h="717864">
                <a:tc>
                  <a:txBody>
                    <a:bodyPr/>
                    <a:lstStyle/>
                    <a:p>
                      <a:r>
                        <a:rPr lang="en-US" altLang="zh-TW" sz="1800" dirty="0" smtClean="0"/>
                        <a:t>Packet-Out</a:t>
                      </a:r>
                      <a:endParaRPr lang="zh-TW" altLang="en-US" sz="1800" dirty="0"/>
                    </a:p>
                  </a:txBody>
                  <a:tcPr/>
                </a:tc>
                <a:tc>
                  <a:txBody>
                    <a:bodyPr/>
                    <a:lstStyle/>
                    <a:p>
                      <a:r>
                        <a:rPr lang="en-US" altLang="zh-TW" sz="1800" dirty="0" smtClean="0"/>
                        <a:t>1.After</a:t>
                      </a:r>
                      <a:r>
                        <a:rPr lang="en-US" altLang="zh-TW" sz="1800" baseline="0" dirty="0" smtClean="0"/>
                        <a:t> controller add list of action, send packet-out back to switch</a:t>
                      </a:r>
                    </a:p>
                    <a:p>
                      <a:r>
                        <a:rPr lang="en-US" altLang="zh-TW" sz="1800" baseline="0" dirty="0" smtClean="0"/>
                        <a:t>2.If list of action is empty, drop the packets</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Controller to switch </a:t>
                      </a:r>
                      <a:endParaRPr lang="zh-TW" altLang="en-US" sz="1800" dirty="0" smtClean="0"/>
                    </a:p>
                  </a:txBody>
                  <a:tcPr/>
                </a:tc>
                <a:tc>
                  <a:txBody>
                    <a:bodyPr/>
                    <a:lstStyle/>
                    <a:p>
                      <a:r>
                        <a:rPr lang="en-US" altLang="zh-TW" sz="1800" dirty="0" smtClean="0"/>
                        <a:t>Reply packet-in request</a:t>
                      </a:r>
                      <a:endParaRPr lang="zh-TW" altLang="en-US" sz="1800" dirty="0"/>
                    </a:p>
                  </a:txBody>
                  <a:tcPr/>
                </a:tc>
              </a:tr>
            </a:tbl>
          </a:graphicData>
        </a:graphic>
      </p:graphicFrame>
      <p:sp>
        <p:nvSpPr>
          <p:cNvPr id="3" name="投影片編號版面配置區 2"/>
          <p:cNvSpPr>
            <a:spLocks noGrp="1"/>
          </p:cNvSpPr>
          <p:nvPr>
            <p:ph type="sldNum" sz="quarter" idx="12"/>
          </p:nvPr>
        </p:nvSpPr>
        <p:spPr/>
        <p:txBody>
          <a:bodyPr/>
          <a:lstStyle/>
          <a:p>
            <a:fld id="{73DA0BB7-265A-403C-9275-D587AB510EDC}" type="slidenum">
              <a:rPr lang="zh-TW" altLang="en-US" smtClean="0"/>
              <a:t>45</a:t>
            </a:fld>
            <a:endParaRPr lang="zh-TW" altLang="en-US"/>
          </a:p>
        </p:txBody>
      </p:sp>
    </p:spTree>
    <p:extLst>
      <p:ext uri="{BB962C8B-B14F-4D97-AF65-F5344CB8AC3E}">
        <p14:creationId xmlns:p14="http://schemas.microsoft.com/office/powerpoint/2010/main" val="28275923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defRPr/>
            </a:pPr>
            <a:r>
              <a:rPr lang="en-US" altLang="zh-TW" dirty="0" err="1">
                <a:solidFill>
                  <a:schemeClr val="tx2"/>
                </a:solidFill>
                <a:latin typeface="+mj-lt"/>
                <a:ea typeface="+mj-ea"/>
              </a:rPr>
              <a:t>OpenFlow</a:t>
            </a:r>
            <a:r>
              <a:rPr lang="en-US" altLang="zh-TW" dirty="0">
                <a:solidFill>
                  <a:schemeClr val="tx2"/>
                </a:solidFill>
                <a:latin typeface="+mj-lt"/>
                <a:ea typeface="+mj-ea"/>
              </a:rPr>
              <a:t> 1.0 VS 1.3</a:t>
            </a:r>
            <a:endParaRPr lang="zh-TW" altLang="en-US" dirty="0">
              <a:solidFill>
                <a:schemeClr val="tx2"/>
              </a:solidFill>
              <a:latin typeface="+mj-lt"/>
              <a:ea typeface="+mj-ea"/>
            </a:endParaRP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90201400"/>
              </p:ext>
            </p:extLst>
          </p:nvPr>
        </p:nvGraphicFramePr>
        <p:xfrm>
          <a:off x="457200" y="1600200"/>
          <a:ext cx="8229600" cy="3388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altLang="zh-TW" smtClean="0"/>
                        <a:t>Version </a:t>
                      </a:r>
                      <a:endParaRPr lang="zh-TW" altLang="en-US"/>
                    </a:p>
                  </a:txBody>
                  <a:tcPr/>
                </a:tc>
                <a:tc>
                  <a:txBody>
                    <a:bodyPr/>
                    <a:lstStyle/>
                    <a:p>
                      <a:r>
                        <a:rPr lang="en-US" altLang="zh-TW" smtClean="0"/>
                        <a:t>Add function</a:t>
                      </a:r>
                      <a:endParaRPr lang="zh-TW" altLang="en-US"/>
                    </a:p>
                  </a:txBody>
                  <a:tcPr/>
                </a:tc>
              </a:tr>
              <a:tr h="370840">
                <a:tc>
                  <a:txBody>
                    <a:bodyPr/>
                    <a:lstStyle/>
                    <a:p>
                      <a:r>
                        <a:rPr lang="en-US" altLang="zh-TW" smtClean="0"/>
                        <a:t>OpenFlow version 1.1</a:t>
                      </a:r>
                      <a:endParaRPr lang="zh-TW" altLang="en-US"/>
                    </a:p>
                  </a:txBody>
                  <a:tcPr/>
                </a:tc>
                <a:tc>
                  <a:txBody>
                    <a:bodyPr/>
                    <a:lstStyle/>
                    <a:p>
                      <a:r>
                        <a:rPr lang="en-US" altLang="zh-TW" smtClean="0"/>
                        <a:t>Multiple Tables </a:t>
                      </a:r>
                    </a:p>
                    <a:p>
                      <a:r>
                        <a:rPr lang="en-US" altLang="zh-TW" smtClean="0"/>
                        <a:t>Groups  </a:t>
                      </a:r>
                    </a:p>
                    <a:p>
                      <a:r>
                        <a:rPr lang="en-US" altLang="zh-TW" smtClean="0"/>
                        <a:t>MPLS &amp; VLAN  </a:t>
                      </a:r>
                    </a:p>
                  </a:txBody>
                  <a:tcPr/>
                </a:tc>
              </a:tr>
              <a:tr h="370840">
                <a:tc>
                  <a:txBody>
                    <a:bodyPr/>
                    <a:lstStyle/>
                    <a:p>
                      <a:r>
                        <a:rPr lang="en-US" altLang="zh-TW" smtClean="0"/>
                        <a:t>OpenFlow version 1.2</a:t>
                      </a:r>
                      <a:endParaRPr lang="zh-TW" altLang="en-US"/>
                    </a:p>
                  </a:txBody>
                  <a:tcPr/>
                </a:tc>
                <a:tc>
                  <a:txBody>
                    <a:bodyPr/>
                    <a:lstStyle/>
                    <a:p>
                      <a:r>
                        <a:rPr lang="en-US" altLang="zh-TW" smtClean="0"/>
                        <a:t>IPv6 support added </a:t>
                      </a:r>
                    </a:p>
                    <a:p>
                      <a:r>
                        <a:rPr lang="en-US" altLang="zh-TW" smtClean="0"/>
                        <a:t>Controller role change mechanism</a:t>
                      </a:r>
                      <a:endParaRPr lang="zh-TW" altLang="en-US"/>
                    </a:p>
                  </a:txBody>
                  <a:tcPr/>
                </a:tc>
              </a:tr>
              <a:tr h="370840">
                <a:tc>
                  <a:txBody>
                    <a:bodyPr/>
                    <a:lstStyle/>
                    <a:p>
                      <a:r>
                        <a:rPr lang="en-US" altLang="zh-TW" smtClean="0"/>
                        <a:t>OpenFlow version 1.3</a:t>
                      </a:r>
                      <a:endParaRPr lang="zh-TW" altLang="en-US"/>
                    </a:p>
                  </a:txBody>
                  <a:tcPr/>
                </a:tc>
                <a:tc>
                  <a:txBody>
                    <a:bodyPr/>
                    <a:lstStyle/>
                    <a:p>
                      <a:r>
                        <a:rPr lang="en-US" altLang="zh-TW" smtClean="0"/>
                        <a:t>Per flow meters </a:t>
                      </a:r>
                    </a:p>
                    <a:p>
                      <a:r>
                        <a:rPr lang="en-US" altLang="zh-TW" smtClean="0"/>
                        <a:t>Per connection event filtering </a:t>
                      </a:r>
                    </a:p>
                    <a:p>
                      <a:r>
                        <a:rPr lang="en-US" altLang="zh-TW" smtClean="0"/>
                        <a:t>Auxiliary connections</a:t>
                      </a:r>
                    </a:p>
                    <a:p>
                      <a:r>
                        <a:rPr lang="en-US" altLang="zh-TW" smtClean="0"/>
                        <a:t>Tunnel-ID metadata  </a:t>
                      </a:r>
                    </a:p>
                    <a:p>
                      <a:r>
                        <a:rPr lang="en-US" altLang="zh-TW" smtClean="0"/>
                        <a:t>Cookies in packet-in </a:t>
                      </a:r>
                      <a:endParaRPr lang="zh-TW" altLang="en-US"/>
                    </a:p>
                  </a:txBody>
                  <a:tcPr/>
                </a:tc>
              </a:tr>
            </a:tbl>
          </a:graphicData>
        </a:graphic>
      </p:graphicFrame>
      <p:sp>
        <p:nvSpPr>
          <p:cNvPr id="3" name="投影片編號版面配置區 2"/>
          <p:cNvSpPr>
            <a:spLocks noGrp="1"/>
          </p:cNvSpPr>
          <p:nvPr>
            <p:ph type="sldNum" sz="quarter" idx="12"/>
          </p:nvPr>
        </p:nvSpPr>
        <p:spPr/>
        <p:txBody>
          <a:bodyPr/>
          <a:lstStyle/>
          <a:p>
            <a:fld id="{73DA0BB7-265A-403C-9275-D587AB510EDC}" type="slidenum">
              <a:rPr lang="zh-TW" altLang="en-US" smtClean="0"/>
              <a:t>46</a:t>
            </a:fld>
            <a:endParaRPr lang="zh-TW" altLang="en-US"/>
          </a:p>
        </p:txBody>
      </p:sp>
    </p:spTree>
    <p:extLst>
      <p:ext uri="{BB962C8B-B14F-4D97-AF65-F5344CB8AC3E}">
        <p14:creationId xmlns:p14="http://schemas.microsoft.com/office/powerpoint/2010/main" val="17035393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Extended SDN Architecture</a:t>
            </a:r>
            <a:endParaRPr lang="zh-TW" altLang="en-US" dirty="0"/>
          </a:p>
        </p:txBody>
      </p:sp>
      <p:sp>
        <p:nvSpPr>
          <p:cNvPr id="3" name="內容版面配置區 2"/>
          <p:cNvSpPr>
            <a:spLocks noGrp="1"/>
          </p:cNvSpPr>
          <p:nvPr>
            <p:ph idx="1"/>
          </p:nvPr>
        </p:nvSpPr>
        <p:spPr/>
        <p:txBody>
          <a:bodyPr/>
          <a:lstStyle/>
          <a:p>
            <a:r>
              <a:rPr lang="en-US" altLang="zh-TW" dirty="0" smtClean="0"/>
              <a:t>Control plane</a:t>
            </a:r>
          </a:p>
          <a:p>
            <a:pPr lvl="1"/>
            <a:r>
              <a:rPr lang="en-US" altLang="zh-TW" dirty="0" smtClean="0"/>
              <a:t>Service Chaining (SC)</a:t>
            </a:r>
          </a:p>
          <a:p>
            <a:r>
              <a:rPr lang="en-US" altLang="zh-TW" dirty="0" smtClean="0"/>
              <a:t>Data plane</a:t>
            </a:r>
          </a:p>
          <a:p>
            <a:pPr lvl="1"/>
            <a:r>
              <a:rPr lang="en-US" altLang="zh-TW" dirty="0" smtClean="0"/>
              <a:t>Network Function Virtualization (NFV)</a:t>
            </a:r>
          </a:p>
          <a:p>
            <a:r>
              <a:rPr lang="en-US" altLang="zh-TW" dirty="0" smtClean="0"/>
              <a:t>Interface between control plan and data plane</a:t>
            </a:r>
          </a:p>
          <a:p>
            <a:pPr lvl="1"/>
            <a:r>
              <a:rPr lang="en-US" altLang="zh-TW" dirty="0" smtClean="0"/>
              <a:t>Traffic steering by Network Service Header (NSH)</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47</a:t>
            </a:fld>
            <a:endParaRPr lang="zh-TW" altLang="en-US"/>
          </a:p>
        </p:txBody>
      </p:sp>
    </p:spTree>
    <p:extLst>
      <p:ext uri="{BB962C8B-B14F-4D97-AF65-F5344CB8AC3E}">
        <p14:creationId xmlns:p14="http://schemas.microsoft.com/office/powerpoint/2010/main" val="29542047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字方塊 32"/>
          <p:cNvSpPr txBox="1"/>
          <p:nvPr/>
        </p:nvSpPr>
        <p:spPr>
          <a:xfrm>
            <a:off x="1290720" y="5363924"/>
            <a:ext cx="2633208" cy="369332"/>
          </a:xfrm>
          <a:prstGeom prst="rect">
            <a:avLst/>
          </a:prstGeom>
          <a:noFill/>
          <a:ln>
            <a:solidFill>
              <a:schemeClr val="bg1"/>
            </a:solidFill>
          </a:ln>
        </p:spPr>
        <p:style>
          <a:lnRef idx="0">
            <a:scrgbClr r="0" g="0" b="0"/>
          </a:lnRef>
          <a:fillRef idx="1001">
            <a:schemeClr val="lt1"/>
          </a:fillRef>
          <a:effectRef idx="0">
            <a:scrgbClr r="0" g="0" b="0"/>
          </a:effectRef>
          <a:fontRef idx="major"/>
        </p:style>
        <p:txBody>
          <a:bodyPr wrap="square" rtlCol="0">
            <a:spAutoFit/>
          </a:bodyPr>
          <a:lstStyle>
            <a:defPPr>
              <a:defRPr lang="zh-TW"/>
            </a:defPPr>
            <a:lvl1pPr algn="ctr">
              <a:defRPr>
                <a:latin typeface="Times New Roman" panose="02020603050405020304" pitchFamily="18" charset="0"/>
                <a:ea typeface="標楷體" panose="03000509000000000000" pitchFamily="65" charset="-120"/>
                <a:cs typeface="Times New Roman" panose="02020603050405020304" pitchFamily="18" charset="0"/>
              </a:defRPr>
            </a:lvl1pPr>
          </a:lstStyle>
          <a:p>
            <a:r>
              <a:rPr lang="en-US" altLang="zh-TW" dirty="0"/>
              <a:t>OpenFlow switch</a:t>
            </a:r>
            <a:endParaRPr lang="zh-TW" altLang="en-US" dirty="0"/>
          </a:p>
        </p:txBody>
      </p:sp>
      <p:sp>
        <p:nvSpPr>
          <p:cNvPr id="75" name="文字方塊 74"/>
          <p:cNvSpPr txBox="1"/>
          <p:nvPr/>
        </p:nvSpPr>
        <p:spPr>
          <a:xfrm>
            <a:off x="3987182" y="5373216"/>
            <a:ext cx="2207659" cy="369332"/>
          </a:xfrm>
          <a:prstGeom prst="rect">
            <a:avLst/>
          </a:prstGeom>
          <a:noFill/>
          <a:ln>
            <a:solidFill>
              <a:schemeClr val="bg1"/>
            </a:solidFill>
          </a:ln>
        </p:spPr>
        <p:style>
          <a:lnRef idx="0">
            <a:scrgbClr r="0" g="0" b="0"/>
          </a:lnRef>
          <a:fillRef idx="1001">
            <a:schemeClr val="lt1"/>
          </a:fillRef>
          <a:effectRef idx="0">
            <a:scrgbClr r="0" g="0" b="0"/>
          </a:effectRef>
          <a:fontRef idx="major"/>
        </p:style>
        <p:txBody>
          <a:bodyPr wrap="square" rtlCol="0">
            <a:spAutoFit/>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OpenFlow switch</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標題 1"/>
          <p:cNvSpPr>
            <a:spLocks noGrp="1"/>
          </p:cNvSpPr>
          <p:nvPr>
            <p:ph type="title"/>
          </p:nvPr>
        </p:nvSpPr>
        <p:spPr>
          <a:xfrm>
            <a:off x="755576" y="336128"/>
            <a:ext cx="8229600" cy="855664"/>
          </a:xfrm>
        </p:spPr>
        <p:txBody>
          <a:bodyPr>
            <a:normAutofit/>
          </a:bodyPr>
          <a:lstStyle/>
          <a:p>
            <a:pPr algn="l">
              <a:defRPr/>
            </a:pPr>
            <a:r>
              <a:rPr lang="en-US" altLang="zh-TW" dirty="0">
                <a:solidFill>
                  <a:schemeClr val="tx2"/>
                </a:solidFill>
                <a:latin typeface="+mj-lt"/>
                <a:ea typeface="+mj-ea"/>
              </a:rPr>
              <a:t>Extended SDN </a:t>
            </a:r>
            <a:r>
              <a:rPr lang="en-US" altLang="zh-TW" dirty="0" smtClean="0">
                <a:solidFill>
                  <a:schemeClr val="tx2"/>
                </a:solidFill>
                <a:latin typeface="+mj-lt"/>
                <a:ea typeface="+mj-ea"/>
              </a:rPr>
              <a:t>Architecture</a:t>
            </a:r>
            <a:r>
              <a:rPr lang="zh-TW" altLang="en-US" dirty="0" smtClean="0">
                <a:solidFill>
                  <a:schemeClr val="tx2"/>
                </a:solidFill>
                <a:latin typeface="+mj-lt"/>
                <a:ea typeface="+mj-ea"/>
              </a:rPr>
              <a:t> </a:t>
            </a:r>
            <a:r>
              <a:rPr lang="en-US" altLang="zh-TW" dirty="0">
                <a:solidFill>
                  <a:schemeClr val="tx2"/>
                </a:solidFill>
                <a:latin typeface="+mj-lt"/>
                <a:ea typeface="+mj-ea"/>
              </a:rPr>
              <a:t>(1/3)</a:t>
            </a:r>
            <a:endParaRPr lang="zh-TW" altLang="en-US" dirty="0">
              <a:solidFill>
                <a:schemeClr val="tx2"/>
              </a:solidFill>
              <a:latin typeface="+mj-lt"/>
              <a:ea typeface="+mj-ea"/>
            </a:endParaRPr>
          </a:p>
        </p:txBody>
      </p:sp>
      <p:sp>
        <p:nvSpPr>
          <p:cNvPr id="20" name="圓角矩形 19"/>
          <p:cNvSpPr/>
          <p:nvPr/>
        </p:nvSpPr>
        <p:spPr>
          <a:xfrm>
            <a:off x="1541519" y="3549310"/>
            <a:ext cx="2015071" cy="1860293"/>
          </a:xfrm>
          <a:prstGeom prst="roundRect">
            <a:avLst/>
          </a:prstGeom>
        </p:spPr>
        <p:style>
          <a:lnRef idx="2">
            <a:schemeClr val="dk1"/>
          </a:lnRef>
          <a:fillRef idx="1001">
            <a:schemeClr val="lt1"/>
          </a:fillRef>
          <a:effectRef idx="0">
            <a:schemeClr val="dk1"/>
          </a:effectRef>
          <a:fontRef idx="minor">
            <a:schemeClr val="dk1"/>
          </a:fontRef>
        </p:style>
        <p:txBody>
          <a:bodyPr rtlCol="0" anchor="ctr"/>
          <a:lstStyle/>
          <a:p>
            <a:pPr algn="ctr"/>
            <a:endParaRPr lang="zh-TW" altLang="en-US" sz="240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21" name="直線接點 20"/>
          <p:cNvCxnSpPr/>
          <p:nvPr/>
        </p:nvCxnSpPr>
        <p:spPr>
          <a:xfrm flipV="1">
            <a:off x="1541519" y="4028774"/>
            <a:ext cx="2015071" cy="13217"/>
          </a:xfrm>
          <a:prstGeom prst="line">
            <a:avLst/>
          </a:prstGeom>
          <a:ln w="38100">
            <a:solidFill>
              <a:schemeClr val="tx1"/>
            </a:solidFill>
            <a:prstDash val="dash"/>
          </a:ln>
        </p:spPr>
        <p:style>
          <a:lnRef idx="1">
            <a:schemeClr val="accent1"/>
          </a:lnRef>
          <a:fillRef idx="1001">
            <a:schemeClr val="lt1"/>
          </a:fillRef>
          <a:effectRef idx="0">
            <a:schemeClr val="accent1"/>
          </a:effectRef>
          <a:fontRef idx="minor">
            <a:schemeClr val="tx1"/>
          </a:fontRef>
        </p:style>
      </p:cxnSp>
      <p:sp>
        <p:nvSpPr>
          <p:cNvPr id="22" name="AutoShape 6"/>
          <p:cNvSpPr>
            <a:spLocks/>
          </p:cNvSpPr>
          <p:nvPr/>
        </p:nvSpPr>
        <p:spPr bwMode="auto">
          <a:xfrm>
            <a:off x="1732907" y="2406476"/>
            <a:ext cx="1632296" cy="610080"/>
          </a:xfrm>
          <a:prstGeom prst="roundRect">
            <a:avLst>
              <a:gd name="adj" fmla="val 6894"/>
            </a:avLst>
          </a:prstGeom>
          <a:ln w="25400" cap="flat">
            <a:solidFill>
              <a:srgbClr val="163F88"/>
            </a:solidFill>
            <a:prstDash val="solid"/>
            <a:miter lim="800000"/>
            <a:headEnd type="none" w="med" len="med"/>
            <a:tailEnd type="none" w="med" len="med"/>
          </a:ln>
        </p:spPr>
        <p:style>
          <a:lnRef idx="0">
            <a:scrgbClr r="0" g="0" b="0"/>
          </a:lnRef>
          <a:fillRef idx="1001">
            <a:schemeClr val="lt1"/>
          </a:fillRef>
          <a:effectRef idx="0">
            <a:scrgbClr r="0" g="0" b="0"/>
          </a:effectRef>
          <a:fontRef idx="major"/>
        </p:style>
        <p:txBody>
          <a:bodyPr lIns="0" tIns="0" rIns="0" bIns="0" anchor="ctr"/>
          <a:lstStyle/>
          <a:p>
            <a:pPr algn="ctr">
              <a:defRPr/>
            </a:pPr>
            <a:r>
              <a:rPr lang="en-US" sz="2400" dirty="0" smtClean="0">
                <a:solidFill>
                  <a:srgbClr val="001949"/>
                </a:solidFill>
                <a:latin typeface="Times New Roman" panose="02020603050405020304" pitchFamily="18" charset="0"/>
                <a:ea typeface="標楷體" panose="03000509000000000000" pitchFamily="65" charset="-120"/>
                <a:cs typeface="Times New Roman" panose="02020603050405020304" pitchFamily="18" charset="0"/>
              </a:rPr>
              <a:t>OpenFlow</a:t>
            </a:r>
            <a:endParaRPr lang="en-US" sz="2400" dirty="0">
              <a:solidFill>
                <a:srgbClr val="001949"/>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3" name="AutoShape 3"/>
          <p:cNvSpPr>
            <a:spLocks/>
          </p:cNvSpPr>
          <p:nvPr/>
        </p:nvSpPr>
        <p:spPr bwMode="auto">
          <a:xfrm>
            <a:off x="1790194" y="4164724"/>
            <a:ext cx="1584281" cy="359738"/>
          </a:xfrm>
          <a:prstGeom prst="roundRect">
            <a:avLst>
              <a:gd name="adj" fmla="val 8472"/>
            </a:avLst>
          </a:prstGeom>
          <a:ln w="25400" cap="flat">
            <a:solidFill>
              <a:srgbClr val="163F88"/>
            </a:solidFill>
            <a:prstDash val="solid"/>
            <a:miter lim="800000"/>
            <a:headEnd type="none" w="med" len="med"/>
            <a:tailEnd type="none" w="med" len="med"/>
          </a:ln>
        </p:spPr>
        <p:style>
          <a:lnRef idx="0">
            <a:scrgbClr r="0" g="0" b="0"/>
          </a:lnRef>
          <a:fillRef idx="1001">
            <a:schemeClr val="lt1"/>
          </a:fillRef>
          <a:effectRef idx="0">
            <a:scrgbClr r="0" g="0" b="0"/>
          </a:effectRef>
          <a:fontRef idx="major"/>
        </p:style>
        <p:txBody>
          <a:bodyPr lIns="0" tIns="0" rIns="0" bIns="0" anchor="ctr"/>
          <a:lstStyle/>
          <a:p>
            <a:pPr algn="ctr">
              <a:defRPr/>
            </a:pPr>
            <a:r>
              <a:rPr lang="en-US" sz="2400" dirty="0" smtClean="0">
                <a:solidFill>
                  <a:srgbClr val="001949"/>
                </a:solidFill>
                <a:latin typeface="Times New Roman" panose="02020603050405020304" pitchFamily="18" charset="0"/>
                <a:ea typeface="標楷體" panose="03000509000000000000" pitchFamily="65" charset="-120"/>
                <a:cs typeface="Times New Roman" panose="02020603050405020304" pitchFamily="18" charset="0"/>
              </a:rPr>
              <a:t>Flow table</a:t>
            </a:r>
            <a:endParaRPr lang="en-US" sz="2400" dirty="0">
              <a:solidFill>
                <a:srgbClr val="001949"/>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4" name="AutoShape 3"/>
          <p:cNvSpPr>
            <a:spLocks/>
          </p:cNvSpPr>
          <p:nvPr/>
        </p:nvSpPr>
        <p:spPr bwMode="auto">
          <a:xfrm>
            <a:off x="1790194" y="4609720"/>
            <a:ext cx="1584283" cy="359738"/>
          </a:xfrm>
          <a:prstGeom prst="roundRect">
            <a:avLst>
              <a:gd name="adj" fmla="val 8472"/>
            </a:avLst>
          </a:prstGeom>
          <a:ln w="25400" cap="flat">
            <a:solidFill>
              <a:srgbClr val="163F88"/>
            </a:solidFill>
            <a:prstDash val="solid"/>
            <a:miter lim="800000"/>
            <a:headEnd type="none" w="med" len="med"/>
            <a:tailEnd type="none" w="med" len="med"/>
          </a:ln>
        </p:spPr>
        <p:style>
          <a:lnRef idx="0">
            <a:scrgbClr r="0" g="0" b="0"/>
          </a:lnRef>
          <a:fillRef idx="1001">
            <a:schemeClr val="lt1"/>
          </a:fillRef>
          <a:effectRef idx="0">
            <a:scrgbClr r="0" g="0" b="0"/>
          </a:effectRef>
          <a:fontRef idx="major"/>
        </p:style>
        <p:txBody>
          <a:bodyPr lIns="0" tIns="0" rIns="0" bIns="0" anchor="ctr"/>
          <a:lstStyle/>
          <a:p>
            <a:pPr algn="ctr">
              <a:defRPr/>
            </a:pPr>
            <a:r>
              <a:rPr lang="en-US" sz="2400" smtClean="0">
                <a:solidFill>
                  <a:srgbClr val="001949"/>
                </a:solidFill>
                <a:latin typeface="Times New Roman" panose="02020603050405020304" pitchFamily="18" charset="0"/>
                <a:ea typeface="標楷體" panose="03000509000000000000" pitchFamily="65" charset="-120"/>
                <a:cs typeface="Times New Roman" panose="02020603050405020304" pitchFamily="18" charset="0"/>
              </a:rPr>
              <a:t>Flow engine</a:t>
            </a:r>
            <a:endParaRPr lang="en-US" sz="2400" dirty="0">
              <a:solidFill>
                <a:srgbClr val="001949"/>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2" name="文字方塊 31"/>
          <p:cNvSpPr txBox="1"/>
          <p:nvPr/>
        </p:nvSpPr>
        <p:spPr>
          <a:xfrm>
            <a:off x="1797202" y="5012140"/>
            <a:ext cx="1624362" cy="369332"/>
          </a:xfrm>
          <a:prstGeom prst="rect">
            <a:avLst/>
          </a:prstGeom>
          <a:ln>
            <a:noFill/>
          </a:ln>
        </p:spPr>
        <p:style>
          <a:lnRef idx="0">
            <a:scrgbClr r="0" g="0" b="0"/>
          </a:lnRef>
          <a:fillRef idx="1001">
            <a:schemeClr val="lt1"/>
          </a:fillRef>
          <a:effectRef idx="0">
            <a:scrgbClr r="0" g="0" b="0"/>
          </a:effectRef>
          <a:fontRef idx="major"/>
        </p:style>
        <p:txBody>
          <a:bodyPr wrap="square" rtlCol="0">
            <a:spAutoFit/>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Data plane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34" name="群組 33"/>
          <p:cNvGrpSpPr/>
          <p:nvPr/>
        </p:nvGrpSpPr>
        <p:grpSpPr>
          <a:xfrm>
            <a:off x="6305113" y="2361686"/>
            <a:ext cx="2492635" cy="1996568"/>
            <a:chOff x="6448426" y="1694343"/>
            <a:chExt cx="2924174" cy="1004019"/>
          </a:xfrm>
        </p:grpSpPr>
        <p:sp>
          <p:nvSpPr>
            <p:cNvPr id="35" name="AutoShape 6"/>
            <p:cNvSpPr>
              <a:spLocks/>
            </p:cNvSpPr>
            <p:nvPr/>
          </p:nvSpPr>
          <p:spPr bwMode="auto">
            <a:xfrm>
              <a:off x="6753226" y="1999143"/>
              <a:ext cx="2619374" cy="699219"/>
            </a:xfrm>
            <a:prstGeom prst="roundRect">
              <a:avLst>
                <a:gd name="adj" fmla="val 6894"/>
              </a:avLst>
            </a:prstGeom>
            <a:ln w="25400" cap="flat">
              <a:solidFill>
                <a:srgbClr val="163F88"/>
              </a:solidFill>
              <a:prstDash val="solid"/>
              <a:miter lim="800000"/>
              <a:headEnd type="none" w="med" len="med"/>
              <a:tailEnd type="none" w="med" len="med"/>
            </a:ln>
          </p:spPr>
          <p:style>
            <a:lnRef idx="0">
              <a:scrgbClr r="0" g="0" b="0"/>
            </a:lnRef>
            <a:fillRef idx="1001">
              <a:schemeClr val="lt1"/>
            </a:fillRef>
            <a:effectRef idx="0">
              <a:scrgbClr r="0" g="0" b="0"/>
            </a:effectRef>
            <a:fontRef idx="major"/>
          </p:style>
          <p:txBody>
            <a:bodyPr lIns="0" tIns="0" rIns="0" bIns="0" anchor="ctr"/>
            <a:lstStyle/>
            <a:p>
              <a:pPr algn="ctr">
                <a:defRPr/>
              </a:pPr>
              <a:endParaRPr lang="en-US" sz="2400" dirty="0">
                <a:solidFill>
                  <a:srgbClr val="001949"/>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6" name="AutoShape 6"/>
            <p:cNvSpPr>
              <a:spLocks/>
            </p:cNvSpPr>
            <p:nvPr/>
          </p:nvSpPr>
          <p:spPr bwMode="auto">
            <a:xfrm>
              <a:off x="6600826" y="1846743"/>
              <a:ext cx="2619374" cy="699219"/>
            </a:xfrm>
            <a:prstGeom prst="roundRect">
              <a:avLst>
                <a:gd name="adj" fmla="val 6894"/>
              </a:avLst>
            </a:prstGeom>
            <a:ln w="25400" cap="flat">
              <a:solidFill>
                <a:srgbClr val="163F88"/>
              </a:solidFill>
              <a:prstDash val="solid"/>
              <a:miter lim="800000"/>
              <a:headEnd type="none" w="med" len="med"/>
              <a:tailEnd type="none" w="med" len="med"/>
            </a:ln>
          </p:spPr>
          <p:style>
            <a:lnRef idx="0">
              <a:scrgbClr r="0" g="0" b="0"/>
            </a:lnRef>
            <a:fillRef idx="1001">
              <a:schemeClr val="lt1"/>
            </a:fillRef>
            <a:effectRef idx="0">
              <a:scrgbClr r="0" g="0" b="0"/>
            </a:effectRef>
            <a:fontRef idx="major"/>
          </p:style>
          <p:txBody>
            <a:bodyPr lIns="0" tIns="0" rIns="0" bIns="0" anchor="ctr"/>
            <a:lstStyle/>
            <a:p>
              <a:pPr algn="ctr">
                <a:defRPr/>
              </a:pPr>
              <a:endParaRPr lang="en-US" sz="2400" dirty="0">
                <a:solidFill>
                  <a:srgbClr val="001949"/>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7" name="AutoShape 6"/>
            <p:cNvSpPr>
              <a:spLocks/>
            </p:cNvSpPr>
            <p:nvPr/>
          </p:nvSpPr>
          <p:spPr bwMode="auto">
            <a:xfrm>
              <a:off x="6448426" y="1694343"/>
              <a:ext cx="2619374" cy="699219"/>
            </a:xfrm>
            <a:prstGeom prst="roundRect">
              <a:avLst>
                <a:gd name="adj" fmla="val 6894"/>
              </a:avLst>
            </a:prstGeom>
            <a:ln w="25400" cap="flat">
              <a:solidFill>
                <a:srgbClr val="163F88"/>
              </a:solidFill>
              <a:prstDash val="solid"/>
              <a:miter lim="800000"/>
              <a:headEnd type="none" w="med" len="med"/>
              <a:tailEnd type="none" w="med" len="med"/>
            </a:ln>
          </p:spPr>
          <p:style>
            <a:lnRef idx="0">
              <a:scrgbClr r="0" g="0" b="0"/>
            </a:lnRef>
            <a:fillRef idx="1001">
              <a:schemeClr val="lt1"/>
            </a:fillRef>
            <a:effectRef idx="0">
              <a:scrgbClr r="0" g="0" b="0"/>
            </a:effectRef>
            <a:fontRef idx="major"/>
          </p:style>
          <p:txBody>
            <a:bodyPr lIns="0" tIns="0" rIns="0" bIns="0" anchor="ctr"/>
            <a:lstStyle/>
            <a:p>
              <a:pPr algn="ctr">
                <a:defRPr/>
              </a:pPr>
              <a:r>
                <a:rPr lang="en-US" sz="2400" dirty="0" smtClean="0">
                  <a:solidFill>
                    <a:srgbClr val="001949"/>
                  </a:solidFill>
                  <a:latin typeface="Times New Roman" panose="02020603050405020304" pitchFamily="18" charset="0"/>
                  <a:ea typeface="標楷體" panose="03000509000000000000" pitchFamily="65" charset="-120"/>
                  <a:cs typeface="Times New Roman" panose="02020603050405020304" pitchFamily="18" charset="0"/>
                </a:rPr>
                <a:t>Application Service</a:t>
              </a:r>
            </a:p>
            <a:p>
              <a:pPr algn="ctr">
                <a:defRPr/>
              </a:pPr>
              <a:r>
                <a:rPr lang="en-US" sz="2400" dirty="0" smtClean="0">
                  <a:solidFill>
                    <a:srgbClr val="001949"/>
                  </a:solidFill>
                  <a:latin typeface="Times New Roman" panose="02020603050405020304" pitchFamily="18" charset="0"/>
                  <a:ea typeface="標楷體" panose="03000509000000000000" pitchFamily="65" charset="-120"/>
                  <a:cs typeface="Times New Roman" panose="02020603050405020304" pitchFamily="18" charset="0"/>
                </a:rPr>
                <a:t> (FW, IDP, CF, WAF, AV)</a:t>
              </a:r>
              <a:endParaRPr lang="en-US" sz="2400" dirty="0">
                <a:solidFill>
                  <a:srgbClr val="001949"/>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39" name="橢圓 38"/>
          <p:cNvSpPr/>
          <p:nvPr/>
        </p:nvSpPr>
        <p:spPr>
          <a:xfrm>
            <a:off x="2032590" y="1030488"/>
            <a:ext cx="3585056" cy="1092804"/>
          </a:xfrm>
          <a:prstGeom prst="ellipse">
            <a:avLst/>
          </a:prstGeom>
          <a:ln>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rtlCol="0" anchor="t"/>
          <a:lstStyle/>
          <a:p>
            <a:pPr algn="ct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Controller</a:t>
            </a:r>
            <a:endPar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0" name="文字方塊 39"/>
          <p:cNvSpPr txBox="1"/>
          <p:nvPr/>
        </p:nvSpPr>
        <p:spPr>
          <a:xfrm>
            <a:off x="2123728" y="1600146"/>
            <a:ext cx="1617113" cy="369332"/>
          </a:xfrm>
          <a:prstGeom prst="rect">
            <a:avLst/>
          </a:prstGeom>
          <a:ln>
            <a:solidFill>
              <a:schemeClr val="tx1"/>
            </a:solidFill>
          </a:ln>
        </p:spPr>
        <p:style>
          <a:lnRef idx="0">
            <a:scrgbClr r="0" g="0" b="0"/>
          </a:lnRef>
          <a:fillRef idx="1001">
            <a:schemeClr val="lt1"/>
          </a:fillRef>
          <a:effectRef idx="0">
            <a:scrgbClr r="0" g="0" b="0"/>
          </a:effectRef>
          <a:fontRef idx="major"/>
        </p:style>
        <p:txBody>
          <a:bodyPr wrap="square" rtlCol="0">
            <a:spAutoFit/>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Control plane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6" name="文字方塊 45"/>
          <p:cNvSpPr txBox="1"/>
          <p:nvPr/>
        </p:nvSpPr>
        <p:spPr>
          <a:xfrm>
            <a:off x="3883717" y="1600146"/>
            <a:ext cx="1624388" cy="369332"/>
          </a:xfrm>
          <a:prstGeom prst="rect">
            <a:avLst/>
          </a:prstGeom>
          <a:ln>
            <a:solidFill>
              <a:schemeClr val="tx1"/>
            </a:solidFill>
          </a:ln>
        </p:spPr>
        <p:style>
          <a:lnRef idx="0">
            <a:scrgbClr r="0" g="0" b="0"/>
          </a:lnRef>
          <a:fillRef idx="1001">
            <a:schemeClr val="lt1"/>
          </a:fillRef>
          <a:effectRef idx="0">
            <a:scrgbClr r="0" g="0" b="0"/>
          </a:effectRef>
          <a:fontRef idx="major"/>
        </p:style>
        <p:txBody>
          <a:bodyPr wrap="square" rtlCol="0">
            <a:spAutoFit/>
          </a:bodyPr>
          <a:lstStyle/>
          <a:p>
            <a:pPr algn="ct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Control plane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57" name="直線單箭頭接點 56"/>
          <p:cNvCxnSpPr>
            <a:stCxn id="39" idx="3"/>
            <a:endCxn id="22" idx="0"/>
          </p:cNvCxnSpPr>
          <p:nvPr/>
        </p:nvCxnSpPr>
        <p:spPr>
          <a:xfrm flipH="1">
            <a:off x="2549055" y="1963256"/>
            <a:ext cx="8555" cy="443221"/>
          </a:xfrm>
          <a:prstGeom prst="straightConnector1">
            <a:avLst/>
          </a:prstGeom>
          <a:ln w="19050">
            <a:headEnd type="arrow"/>
            <a:tailEnd type="arrow"/>
          </a:ln>
        </p:spPr>
        <p:style>
          <a:lnRef idx="1">
            <a:schemeClr val="dk1"/>
          </a:lnRef>
          <a:fillRef idx="0">
            <a:schemeClr val="dk1"/>
          </a:fillRef>
          <a:effectRef idx="0">
            <a:schemeClr val="dk1"/>
          </a:effectRef>
          <a:fontRef idx="minor">
            <a:schemeClr val="tx1"/>
          </a:fontRef>
        </p:style>
      </p:cxnSp>
      <p:cxnSp>
        <p:nvCxnSpPr>
          <p:cNvPr id="58" name="直線單箭頭接點 57"/>
          <p:cNvCxnSpPr>
            <a:stCxn id="22" idx="2"/>
            <a:endCxn id="20" idx="0"/>
          </p:cNvCxnSpPr>
          <p:nvPr/>
        </p:nvCxnSpPr>
        <p:spPr>
          <a:xfrm>
            <a:off x="2549055" y="3016556"/>
            <a:ext cx="1" cy="532752"/>
          </a:xfrm>
          <a:prstGeom prst="straightConnector1">
            <a:avLst/>
          </a:prstGeom>
          <a:ln w="19050">
            <a:headEnd type="arrow"/>
            <a:tailEnd type="arrow"/>
          </a:ln>
        </p:spPr>
        <p:style>
          <a:lnRef idx="1">
            <a:schemeClr val="dk1"/>
          </a:lnRef>
          <a:fillRef idx="0">
            <a:schemeClr val="dk1"/>
          </a:fillRef>
          <a:effectRef idx="0">
            <a:schemeClr val="dk1"/>
          </a:effectRef>
          <a:fontRef idx="minor">
            <a:schemeClr val="tx1"/>
          </a:fontRef>
        </p:style>
      </p:cxnSp>
      <p:sp>
        <p:nvSpPr>
          <p:cNvPr id="59" name="文字方塊 58"/>
          <p:cNvSpPr txBox="1"/>
          <p:nvPr/>
        </p:nvSpPr>
        <p:spPr>
          <a:xfrm>
            <a:off x="1861211" y="3589012"/>
            <a:ext cx="1442247" cy="369332"/>
          </a:xfrm>
          <a:prstGeom prst="rect">
            <a:avLst/>
          </a:prstGeom>
          <a:ln>
            <a:solidFill>
              <a:schemeClr val="tx1"/>
            </a:solidFill>
            <a:prstDash val="dash"/>
          </a:ln>
        </p:spPr>
        <p:style>
          <a:lnRef idx="0">
            <a:scrgbClr r="0" g="0" b="0"/>
          </a:lnRef>
          <a:fillRef idx="1001">
            <a:schemeClr val="lt1"/>
          </a:fillRef>
          <a:effectRef idx="0">
            <a:scrgbClr r="0" g="0" b="0"/>
          </a:effectRef>
          <a:fontRef idx="major"/>
        </p:style>
        <p:txBody>
          <a:bodyPr wrap="square" rtlCol="0">
            <a:spAutoFit/>
          </a:bodyPr>
          <a:lstStyle/>
          <a:p>
            <a:pPr algn="ct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Control plane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6" name="文字方塊 65"/>
          <p:cNvSpPr txBox="1"/>
          <p:nvPr/>
        </p:nvSpPr>
        <p:spPr>
          <a:xfrm>
            <a:off x="6018647" y="1188320"/>
            <a:ext cx="1532783" cy="369332"/>
          </a:xfrm>
          <a:prstGeom prst="rect">
            <a:avLst/>
          </a:prstGeom>
          <a:noFill/>
          <a:ln>
            <a:noFill/>
          </a:ln>
        </p:spPr>
        <p:style>
          <a:lnRef idx="0">
            <a:scrgbClr r="0" g="0" b="0"/>
          </a:lnRef>
          <a:fillRef idx="1001">
            <a:schemeClr val="lt1"/>
          </a:fillRef>
          <a:effectRef idx="0">
            <a:scrgbClr r="0" g="0" b="0"/>
          </a:effectRef>
          <a:fontRef idx="major"/>
        </p:style>
        <p:txBody>
          <a:bodyPr wrap="square" rtlCol="0">
            <a:spAutoFit/>
          </a:bodyPr>
          <a:lstStyle/>
          <a:p>
            <a:pPr algn="ct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redirected</a:t>
            </a:r>
            <a:endPar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7" name="文字方塊 66"/>
          <p:cNvSpPr txBox="1"/>
          <p:nvPr/>
        </p:nvSpPr>
        <p:spPr>
          <a:xfrm>
            <a:off x="2532496" y="3088446"/>
            <a:ext cx="1560507" cy="369332"/>
          </a:xfrm>
          <a:prstGeom prst="rect">
            <a:avLst/>
          </a:prstGeom>
          <a:noFill/>
          <a:ln>
            <a:noFill/>
          </a:ln>
        </p:spPr>
        <p:style>
          <a:lnRef idx="0">
            <a:scrgbClr r="0" g="0" b="0"/>
          </a:lnRef>
          <a:fillRef idx="1001">
            <a:schemeClr val="lt1"/>
          </a:fillRef>
          <a:effectRef idx="0">
            <a:scrgbClr r="0" g="0" b="0"/>
          </a:effectRef>
          <a:fontRef idx="major"/>
        </p:style>
        <p:txBody>
          <a:bodyPr wrap="square" rtlCol="0">
            <a:spAutoFit/>
          </a:bodyPr>
          <a:lstStyle/>
          <a:p>
            <a:pPr algn="ct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redirected</a:t>
            </a:r>
            <a:endPar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9" name="圓角矩形 68"/>
          <p:cNvSpPr/>
          <p:nvPr/>
        </p:nvSpPr>
        <p:spPr>
          <a:xfrm>
            <a:off x="4083477" y="3562971"/>
            <a:ext cx="2015071" cy="1860293"/>
          </a:xfrm>
          <a:prstGeom prst="roundRect">
            <a:avLst/>
          </a:prstGeom>
        </p:spPr>
        <p:style>
          <a:lnRef idx="2">
            <a:schemeClr val="dk1"/>
          </a:lnRef>
          <a:fillRef idx="1001">
            <a:schemeClr val="lt1"/>
          </a:fillRef>
          <a:effectRef idx="0">
            <a:schemeClr val="dk1"/>
          </a:effectRef>
          <a:fontRef idx="minor">
            <a:schemeClr val="dk1"/>
          </a:fontRef>
        </p:style>
        <p:txBody>
          <a:bodyPr rtlCol="0" anchor="ctr"/>
          <a:lstStyle/>
          <a:p>
            <a:pPr algn="ctr"/>
            <a:endParaRPr lang="zh-TW" altLang="en-US" sz="240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70" name="直線接點 69"/>
          <p:cNvCxnSpPr/>
          <p:nvPr/>
        </p:nvCxnSpPr>
        <p:spPr>
          <a:xfrm flipV="1">
            <a:off x="4083477" y="4042435"/>
            <a:ext cx="2015071" cy="13217"/>
          </a:xfrm>
          <a:prstGeom prst="line">
            <a:avLst/>
          </a:prstGeom>
          <a:ln w="38100">
            <a:solidFill>
              <a:schemeClr val="tx1"/>
            </a:solidFill>
            <a:prstDash val="dash"/>
          </a:ln>
        </p:spPr>
        <p:style>
          <a:lnRef idx="1">
            <a:schemeClr val="accent1"/>
          </a:lnRef>
          <a:fillRef idx="1001">
            <a:schemeClr val="lt1"/>
          </a:fillRef>
          <a:effectRef idx="0">
            <a:schemeClr val="accent1"/>
          </a:effectRef>
          <a:fontRef idx="minor">
            <a:schemeClr val="tx1"/>
          </a:fontRef>
        </p:style>
      </p:cxnSp>
      <p:sp>
        <p:nvSpPr>
          <p:cNvPr id="71" name="AutoShape 6"/>
          <p:cNvSpPr>
            <a:spLocks/>
          </p:cNvSpPr>
          <p:nvPr/>
        </p:nvSpPr>
        <p:spPr bwMode="auto">
          <a:xfrm>
            <a:off x="4274865" y="2420137"/>
            <a:ext cx="1632296" cy="610080"/>
          </a:xfrm>
          <a:prstGeom prst="roundRect">
            <a:avLst>
              <a:gd name="adj" fmla="val 6894"/>
            </a:avLst>
          </a:prstGeom>
          <a:ln w="25400" cap="flat">
            <a:solidFill>
              <a:srgbClr val="163F88"/>
            </a:solidFill>
            <a:prstDash val="solid"/>
            <a:miter lim="800000"/>
            <a:headEnd type="none" w="med" len="med"/>
            <a:tailEnd type="none" w="med" len="med"/>
          </a:ln>
        </p:spPr>
        <p:style>
          <a:lnRef idx="0">
            <a:scrgbClr r="0" g="0" b="0"/>
          </a:lnRef>
          <a:fillRef idx="1001">
            <a:schemeClr val="lt1"/>
          </a:fillRef>
          <a:effectRef idx="0">
            <a:scrgbClr r="0" g="0" b="0"/>
          </a:effectRef>
          <a:fontRef idx="major"/>
        </p:style>
        <p:txBody>
          <a:bodyPr lIns="0" tIns="0" rIns="0" bIns="0" anchor="ctr"/>
          <a:lstStyle/>
          <a:p>
            <a:pPr algn="ctr">
              <a:defRPr/>
            </a:pPr>
            <a:r>
              <a:rPr lang="en-US" sz="2400" dirty="0" smtClean="0">
                <a:solidFill>
                  <a:srgbClr val="001949"/>
                </a:solidFill>
                <a:latin typeface="Times New Roman" panose="02020603050405020304" pitchFamily="18" charset="0"/>
                <a:ea typeface="標楷體" panose="03000509000000000000" pitchFamily="65" charset="-120"/>
                <a:cs typeface="Times New Roman" panose="02020603050405020304" pitchFamily="18" charset="0"/>
              </a:rPr>
              <a:t>OpenFlow</a:t>
            </a:r>
            <a:endParaRPr lang="en-US" sz="2400" dirty="0">
              <a:solidFill>
                <a:srgbClr val="001949"/>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2" name="AutoShape 3"/>
          <p:cNvSpPr>
            <a:spLocks/>
          </p:cNvSpPr>
          <p:nvPr/>
        </p:nvSpPr>
        <p:spPr bwMode="auto">
          <a:xfrm>
            <a:off x="4332151" y="4178385"/>
            <a:ext cx="1584281" cy="359738"/>
          </a:xfrm>
          <a:prstGeom prst="roundRect">
            <a:avLst>
              <a:gd name="adj" fmla="val 8472"/>
            </a:avLst>
          </a:prstGeom>
          <a:ln w="25400" cap="flat">
            <a:solidFill>
              <a:srgbClr val="163F88"/>
            </a:solidFill>
            <a:prstDash val="solid"/>
            <a:miter lim="800000"/>
            <a:headEnd type="none" w="med" len="med"/>
            <a:tailEnd type="none" w="med" len="med"/>
          </a:ln>
        </p:spPr>
        <p:style>
          <a:lnRef idx="0">
            <a:scrgbClr r="0" g="0" b="0"/>
          </a:lnRef>
          <a:fillRef idx="1001">
            <a:schemeClr val="lt1"/>
          </a:fillRef>
          <a:effectRef idx="0">
            <a:scrgbClr r="0" g="0" b="0"/>
          </a:effectRef>
          <a:fontRef idx="major"/>
        </p:style>
        <p:txBody>
          <a:bodyPr lIns="0" tIns="0" rIns="0" bIns="0" anchor="ctr"/>
          <a:lstStyle/>
          <a:p>
            <a:pPr algn="ctr">
              <a:defRPr/>
            </a:pPr>
            <a:r>
              <a:rPr lang="en-US" sz="2400" dirty="0" smtClean="0">
                <a:solidFill>
                  <a:srgbClr val="001949"/>
                </a:solidFill>
                <a:latin typeface="Times New Roman" panose="02020603050405020304" pitchFamily="18" charset="0"/>
                <a:ea typeface="標楷體" panose="03000509000000000000" pitchFamily="65" charset="-120"/>
                <a:cs typeface="Times New Roman" panose="02020603050405020304" pitchFamily="18" charset="0"/>
              </a:rPr>
              <a:t>Flow table</a:t>
            </a:r>
            <a:endParaRPr lang="en-US" sz="2400" dirty="0">
              <a:solidFill>
                <a:srgbClr val="001949"/>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3" name="AutoShape 3"/>
          <p:cNvSpPr>
            <a:spLocks/>
          </p:cNvSpPr>
          <p:nvPr/>
        </p:nvSpPr>
        <p:spPr bwMode="auto">
          <a:xfrm>
            <a:off x="4332152" y="4623381"/>
            <a:ext cx="1584283" cy="359738"/>
          </a:xfrm>
          <a:prstGeom prst="roundRect">
            <a:avLst>
              <a:gd name="adj" fmla="val 8472"/>
            </a:avLst>
          </a:prstGeom>
          <a:ln w="25400" cap="flat">
            <a:solidFill>
              <a:srgbClr val="163F88"/>
            </a:solidFill>
            <a:prstDash val="solid"/>
            <a:miter lim="800000"/>
            <a:headEnd type="none" w="med" len="med"/>
            <a:tailEnd type="none" w="med" len="med"/>
          </a:ln>
        </p:spPr>
        <p:style>
          <a:lnRef idx="0">
            <a:scrgbClr r="0" g="0" b="0"/>
          </a:lnRef>
          <a:fillRef idx="1001">
            <a:schemeClr val="lt1"/>
          </a:fillRef>
          <a:effectRef idx="0">
            <a:scrgbClr r="0" g="0" b="0"/>
          </a:effectRef>
          <a:fontRef idx="major"/>
        </p:style>
        <p:txBody>
          <a:bodyPr lIns="0" tIns="0" rIns="0" bIns="0" anchor="ctr"/>
          <a:lstStyle/>
          <a:p>
            <a:pPr algn="ctr">
              <a:defRPr/>
            </a:pPr>
            <a:r>
              <a:rPr lang="en-US" sz="2400" smtClean="0">
                <a:solidFill>
                  <a:srgbClr val="001949"/>
                </a:solidFill>
                <a:latin typeface="Times New Roman" panose="02020603050405020304" pitchFamily="18" charset="0"/>
                <a:ea typeface="標楷體" panose="03000509000000000000" pitchFamily="65" charset="-120"/>
                <a:cs typeface="Times New Roman" panose="02020603050405020304" pitchFamily="18" charset="0"/>
              </a:rPr>
              <a:t>Flow engine</a:t>
            </a:r>
            <a:endParaRPr lang="en-US" sz="2400" dirty="0">
              <a:solidFill>
                <a:srgbClr val="001949"/>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4" name="文字方塊 73"/>
          <p:cNvSpPr txBox="1"/>
          <p:nvPr/>
        </p:nvSpPr>
        <p:spPr>
          <a:xfrm>
            <a:off x="4474186" y="5012140"/>
            <a:ext cx="1233654" cy="369332"/>
          </a:xfrm>
          <a:prstGeom prst="rect">
            <a:avLst/>
          </a:prstGeom>
          <a:ln>
            <a:noFill/>
          </a:ln>
        </p:spPr>
        <p:style>
          <a:lnRef idx="0">
            <a:scrgbClr r="0" g="0" b="0"/>
          </a:lnRef>
          <a:fillRef idx="1001">
            <a:schemeClr val="lt1"/>
          </a:fillRef>
          <a:effectRef idx="0">
            <a:scrgbClr r="0" g="0" b="0"/>
          </a:effectRef>
          <a:fontRef idx="major"/>
        </p:style>
        <p:txBody>
          <a:bodyPr wrap="square" rtlCol="0">
            <a:spAutoFit/>
          </a:bodyPr>
          <a:lstStyle/>
          <a:p>
            <a:pPr algn="ctr"/>
            <a:r>
              <a:rPr lang="en-US" altLang="zh-TW" dirty="0">
                <a:latin typeface="Times New Roman" panose="02020603050405020304" pitchFamily="18" charset="0"/>
                <a:ea typeface="標楷體" panose="03000509000000000000" pitchFamily="65" charset="-120"/>
                <a:cs typeface="Times New Roman" panose="02020603050405020304" pitchFamily="18" charset="0"/>
              </a:rPr>
              <a:t>Data plane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77" name="直線單箭頭接點 76"/>
          <p:cNvCxnSpPr>
            <a:stCxn id="39" idx="5"/>
            <a:endCxn id="71" idx="0"/>
          </p:cNvCxnSpPr>
          <p:nvPr/>
        </p:nvCxnSpPr>
        <p:spPr>
          <a:xfrm flipH="1">
            <a:off x="5091012" y="1963255"/>
            <a:ext cx="1615" cy="456882"/>
          </a:xfrm>
          <a:prstGeom prst="straightConnector1">
            <a:avLst/>
          </a:prstGeom>
          <a:ln w="19050">
            <a:headEnd type="arrow"/>
            <a:tailEnd type="arrow"/>
          </a:ln>
        </p:spPr>
        <p:style>
          <a:lnRef idx="1">
            <a:schemeClr val="dk1"/>
          </a:lnRef>
          <a:fillRef idx="0">
            <a:schemeClr val="dk1"/>
          </a:fillRef>
          <a:effectRef idx="0">
            <a:schemeClr val="dk1"/>
          </a:effectRef>
          <a:fontRef idx="minor">
            <a:schemeClr val="tx1"/>
          </a:fontRef>
        </p:style>
      </p:cxnSp>
      <p:cxnSp>
        <p:nvCxnSpPr>
          <p:cNvPr id="78" name="直線單箭頭接點 77"/>
          <p:cNvCxnSpPr>
            <a:stCxn id="71" idx="2"/>
            <a:endCxn id="69" idx="0"/>
          </p:cNvCxnSpPr>
          <p:nvPr/>
        </p:nvCxnSpPr>
        <p:spPr>
          <a:xfrm>
            <a:off x="5091013" y="3030217"/>
            <a:ext cx="1" cy="532752"/>
          </a:xfrm>
          <a:prstGeom prst="straightConnector1">
            <a:avLst/>
          </a:prstGeom>
          <a:ln w="19050">
            <a:headEnd type="arrow"/>
            <a:tailEnd type="arrow"/>
          </a:ln>
        </p:spPr>
        <p:style>
          <a:lnRef idx="1">
            <a:schemeClr val="dk1"/>
          </a:lnRef>
          <a:fillRef idx="0">
            <a:schemeClr val="dk1"/>
          </a:fillRef>
          <a:effectRef idx="0">
            <a:schemeClr val="dk1"/>
          </a:effectRef>
          <a:fontRef idx="minor">
            <a:schemeClr val="tx1"/>
          </a:fontRef>
        </p:style>
      </p:cxnSp>
      <p:sp>
        <p:nvSpPr>
          <p:cNvPr id="79" name="文字方塊 78"/>
          <p:cNvSpPr txBox="1"/>
          <p:nvPr/>
        </p:nvSpPr>
        <p:spPr>
          <a:xfrm>
            <a:off x="4332508" y="3603076"/>
            <a:ext cx="1624362" cy="369332"/>
          </a:xfrm>
          <a:prstGeom prst="rect">
            <a:avLst/>
          </a:prstGeom>
          <a:ln>
            <a:solidFill>
              <a:schemeClr val="tx1"/>
            </a:solidFill>
            <a:prstDash val="dash"/>
          </a:ln>
        </p:spPr>
        <p:style>
          <a:lnRef idx="0">
            <a:scrgbClr r="0" g="0" b="0"/>
          </a:lnRef>
          <a:fillRef idx="1001">
            <a:schemeClr val="lt1"/>
          </a:fillRef>
          <a:effectRef idx="0">
            <a:scrgbClr r="0" g="0" b="0"/>
          </a:effectRef>
          <a:fontRef idx="major"/>
        </p:style>
        <p:txBody>
          <a:bodyPr wrap="square" rtlCol="0">
            <a:spAutoFit/>
          </a:bodyPr>
          <a:lstStyle/>
          <a:p>
            <a:pPr algn="ct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Control plane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6" name="左-右雙向箭號 55"/>
          <p:cNvSpPr/>
          <p:nvPr/>
        </p:nvSpPr>
        <p:spPr>
          <a:xfrm>
            <a:off x="3558943" y="4428385"/>
            <a:ext cx="534060" cy="27883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文字方塊 80"/>
          <p:cNvSpPr txBox="1"/>
          <p:nvPr/>
        </p:nvSpPr>
        <p:spPr>
          <a:xfrm>
            <a:off x="5006452" y="3065761"/>
            <a:ext cx="1428570" cy="369332"/>
          </a:xfrm>
          <a:prstGeom prst="rect">
            <a:avLst/>
          </a:prstGeom>
          <a:noFill/>
          <a:ln>
            <a:noFill/>
          </a:ln>
        </p:spPr>
        <p:style>
          <a:lnRef idx="0">
            <a:scrgbClr r="0" g="0" b="0"/>
          </a:lnRef>
          <a:fillRef idx="1001">
            <a:schemeClr val="lt1"/>
          </a:fillRef>
          <a:effectRef idx="0">
            <a:scrgbClr r="0" g="0" b="0"/>
          </a:effectRef>
          <a:fontRef idx="major"/>
        </p:style>
        <p:txBody>
          <a:bodyPr wrap="square" rtlCol="0">
            <a:spAutoFit/>
          </a:bodyPr>
          <a:lstStyle/>
          <a:p>
            <a:pPr algn="ct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redirected</a:t>
            </a:r>
            <a:endPar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93" name="肘形接點 92"/>
          <p:cNvCxnSpPr>
            <a:stCxn id="39" idx="6"/>
            <a:endCxn id="37" idx="0"/>
          </p:cNvCxnSpPr>
          <p:nvPr/>
        </p:nvCxnSpPr>
        <p:spPr>
          <a:xfrm>
            <a:off x="5617646" y="1576890"/>
            <a:ext cx="1803875" cy="784796"/>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73DA0BB7-265A-403C-9275-D587AB510EDC}" type="slidenum">
              <a:rPr lang="zh-TW" altLang="en-US" smtClean="0"/>
              <a:t>48</a:t>
            </a:fld>
            <a:endParaRPr lang="zh-TW" altLang="en-US"/>
          </a:p>
        </p:txBody>
      </p:sp>
      <p:sp>
        <p:nvSpPr>
          <p:cNvPr id="6" name="文字方塊 5"/>
          <p:cNvSpPr txBox="1"/>
          <p:nvPr/>
        </p:nvSpPr>
        <p:spPr>
          <a:xfrm>
            <a:off x="107504" y="5653697"/>
            <a:ext cx="8928992" cy="707886"/>
          </a:xfrm>
          <a:prstGeom prst="rect">
            <a:avLst/>
          </a:prstGeom>
          <a:noFill/>
        </p:spPr>
        <p:txBody>
          <a:bodyPr wrap="square" rtlCol="0">
            <a:spAutoFit/>
          </a:bodyPr>
          <a:lstStyle/>
          <a:p>
            <a:r>
              <a:rPr lang="en-US" altLang="zh-TW" sz="2000" b="1" dirty="0" smtClean="0">
                <a:latin typeface="標楷體" panose="03000509000000000000" pitchFamily="65" charset="-120"/>
                <a:ea typeface="標楷體" panose="03000509000000000000" pitchFamily="65" charset="-120"/>
              </a:rPr>
              <a:t>Solution: Data plane and control plane extend to Service Chaining (SC) and Network Function Virtualization </a:t>
            </a:r>
            <a:r>
              <a:rPr lang="en-US" altLang="zh-TW" sz="2000" b="1" smtClean="0">
                <a:latin typeface="標楷體" panose="03000509000000000000" pitchFamily="65" charset="-120"/>
                <a:ea typeface="標楷體" panose="03000509000000000000" pitchFamily="65" charset="-120"/>
              </a:rPr>
              <a:t>(NFV).</a:t>
            </a:r>
            <a:endParaRPr lang="zh-TW" altLang="en-US" sz="20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7081943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圓角矩形 15"/>
          <p:cNvSpPr/>
          <p:nvPr/>
        </p:nvSpPr>
        <p:spPr>
          <a:xfrm>
            <a:off x="841424" y="4518988"/>
            <a:ext cx="2400694" cy="1860293"/>
          </a:xfrm>
          <a:prstGeom prst="roundRect">
            <a:avLst/>
          </a:prstGeom>
        </p:spPr>
        <p:style>
          <a:lnRef idx="2">
            <a:schemeClr val="dk1"/>
          </a:lnRef>
          <a:fillRef idx="1001">
            <a:schemeClr val="lt1"/>
          </a:fillRef>
          <a:effectRef idx="0">
            <a:schemeClr val="dk1"/>
          </a:effectRef>
          <a:fontRef idx="minor">
            <a:schemeClr val="dk1"/>
          </a:fontRef>
        </p:style>
        <p:txBody>
          <a:bodyPr rtlCol="0" anchor="ctr"/>
          <a:lstStyle/>
          <a:p>
            <a:pPr algn="ctr"/>
            <a:endParaRPr lang="zh-TW" altLang="en-US" sz="240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17" name="直線接點 16"/>
          <p:cNvCxnSpPr/>
          <p:nvPr/>
        </p:nvCxnSpPr>
        <p:spPr>
          <a:xfrm>
            <a:off x="841423" y="4998451"/>
            <a:ext cx="2400695" cy="0"/>
          </a:xfrm>
          <a:prstGeom prst="line">
            <a:avLst/>
          </a:prstGeom>
          <a:ln w="38100">
            <a:solidFill>
              <a:schemeClr val="tx1"/>
            </a:solidFill>
            <a:prstDash val="dash"/>
          </a:ln>
        </p:spPr>
        <p:style>
          <a:lnRef idx="1">
            <a:schemeClr val="accent1"/>
          </a:lnRef>
          <a:fillRef idx="1001">
            <a:schemeClr val="lt1"/>
          </a:fillRef>
          <a:effectRef idx="0">
            <a:schemeClr val="accent1"/>
          </a:effectRef>
          <a:fontRef idx="minor">
            <a:schemeClr val="tx1"/>
          </a:fontRef>
        </p:style>
      </p:cxnSp>
      <p:sp>
        <p:nvSpPr>
          <p:cNvPr id="44" name="AutoShape 6"/>
          <p:cNvSpPr>
            <a:spLocks/>
          </p:cNvSpPr>
          <p:nvPr/>
        </p:nvSpPr>
        <p:spPr bwMode="auto">
          <a:xfrm>
            <a:off x="841424" y="3309758"/>
            <a:ext cx="2787601" cy="699219"/>
          </a:xfrm>
          <a:prstGeom prst="roundRect">
            <a:avLst>
              <a:gd name="adj" fmla="val 6894"/>
            </a:avLst>
          </a:prstGeom>
          <a:ln w="25400" cap="flat">
            <a:solidFill>
              <a:srgbClr val="163F88"/>
            </a:solidFill>
            <a:prstDash val="solid"/>
            <a:miter lim="800000"/>
            <a:headEnd type="none" w="med" len="med"/>
            <a:tailEnd type="none" w="med" len="med"/>
          </a:ln>
        </p:spPr>
        <p:style>
          <a:lnRef idx="0">
            <a:scrgbClr r="0" g="0" b="0"/>
          </a:lnRef>
          <a:fillRef idx="1001">
            <a:schemeClr val="lt1"/>
          </a:fillRef>
          <a:effectRef idx="0">
            <a:scrgbClr r="0" g="0" b="0"/>
          </a:effectRef>
          <a:fontRef idx="major"/>
        </p:style>
        <p:txBody>
          <a:bodyPr lIns="0" tIns="0" rIns="0" bIns="0" anchor="ctr"/>
          <a:lstStyle/>
          <a:p>
            <a:pPr algn="ctr">
              <a:defRPr/>
            </a:pPr>
            <a:r>
              <a:rPr lang="en-US" sz="2400" dirty="0" smtClean="0">
                <a:solidFill>
                  <a:srgbClr val="001949"/>
                </a:solidFill>
                <a:latin typeface="Times New Roman" panose="02020603050405020304" pitchFamily="18" charset="0"/>
                <a:ea typeface="標楷體" panose="03000509000000000000" pitchFamily="65" charset="-120"/>
                <a:cs typeface="Times New Roman" panose="02020603050405020304" pitchFamily="18" charset="0"/>
              </a:rPr>
              <a:t>OpenFlow + Southbound NFV API</a:t>
            </a:r>
            <a:endParaRPr lang="en-US" sz="2400" dirty="0">
              <a:solidFill>
                <a:srgbClr val="001949"/>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AutoShape 3"/>
          <p:cNvSpPr>
            <a:spLocks/>
          </p:cNvSpPr>
          <p:nvPr/>
        </p:nvSpPr>
        <p:spPr bwMode="auto">
          <a:xfrm>
            <a:off x="1094771" y="5147509"/>
            <a:ext cx="1584281" cy="359738"/>
          </a:xfrm>
          <a:prstGeom prst="roundRect">
            <a:avLst>
              <a:gd name="adj" fmla="val 8472"/>
            </a:avLst>
          </a:prstGeom>
          <a:ln w="25400" cap="flat">
            <a:solidFill>
              <a:srgbClr val="163F88"/>
            </a:solidFill>
            <a:prstDash val="solid"/>
            <a:miter lim="800000"/>
            <a:headEnd type="none" w="med" len="med"/>
            <a:tailEnd type="none" w="med" len="med"/>
          </a:ln>
        </p:spPr>
        <p:style>
          <a:lnRef idx="0">
            <a:scrgbClr r="0" g="0" b="0"/>
          </a:lnRef>
          <a:fillRef idx="1001">
            <a:schemeClr val="lt1"/>
          </a:fillRef>
          <a:effectRef idx="0">
            <a:scrgbClr r="0" g="0" b="0"/>
          </a:effectRef>
          <a:fontRef idx="major"/>
        </p:style>
        <p:txBody>
          <a:bodyPr lIns="0" tIns="0" rIns="0" bIns="0" anchor="ctr"/>
          <a:lstStyle/>
          <a:p>
            <a:pPr algn="ctr">
              <a:defRPr/>
            </a:pPr>
            <a:r>
              <a:rPr lang="en-US" sz="2400" dirty="0" smtClean="0">
                <a:solidFill>
                  <a:srgbClr val="001949"/>
                </a:solidFill>
                <a:latin typeface="Times New Roman" panose="02020603050405020304" pitchFamily="18" charset="0"/>
                <a:ea typeface="標楷體" panose="03000509000000000000" pitchFamily="65" charset="-120"/>
                <a:cs typeface="Times New Roman" panose="02020603050405020304" pitchFamily="18" charset="0"/>
              </a:rPr>
              <a:t>Flow table</a:t>
            </a:r>
            <a:endParaRPr lang="en-US" sz="2400" dirty="0">
              <a:solidFill>
                <a:srgbClr val="001949"/>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2" name="AutoShape 3"/>
          <p:cNvSpPr>
            <a:spLocks/>
          </p:cNvSpPr>
          <p:nvPr/>
        </p:nvSpPr>
        <p:spPr bwMode="auto">
          <a:xfrm>
            <a:off x="1094771" y="5585310"/>
            <a:ext cx="1584283" cy="359738"/>
          </a:xfrm>
          <a:prstGeom prst="roundRect">
            <a:avLst>
              <a:gd name="adj" fmla="val 8472"/>
            </a:avLst>
          </a:prstGeom>
          <a:ln w="25400" cap="flat">
            <a:solidFill>
              <a:srgbClr val="163F88"/>
            </a:solidFill>
            <a:prstDash val="solid"/>
            <a:miter lim="800000"/>
            <a:headEnd type="none" w="med" len="med"/>
            <a:tailEnd type="none" w="med" len="med"/>
          </a:ln>
        </p:spPr>
        <p:style>
          <a:lnRef idx="0">
            <a:scrgbClr r="0" g="0" b="0"/>
          </a:lnRef>
          <a:fillRef idx="1001">
            <a:schemeClr val="lt1"/>
          </a:fillRef>
          <a:effectRef idx="0">
            <a:scrgbClr r="0" g="0" b="0"/>
          </a:effectRef>
          <a:fontRef idx="major"/>
        </p:style>
        <p:txBody>
          <a:bodyPr lIns="0" tIns="0" rIns="0" bIns="0" anchor="ctr"/>
          <a:lstStyle/>
          <a:p>
            <a:pPr algn="ctr">
              <a:defRPr/>
            </a:pPr>
            <a:r>
              <a:rPr lang="en-US" sz="2400" dirty="0" smtClean="0">
                <a:solidFill>
                  <a:srgbClr val="001949"/>
                </a:solidFill>
                <a:latin typeface="Times New Roman" panose="02020603050405020304" pitchFamily="18" charset="0"/>
                <a:ea typeface="標楷體" panose="03000509000000000000" pitchFamily="65" charset="-120"/>
                <a:cs typeface="Times New Roman" panose="02020603050405020304" pitchFamily="18" charset="0"/>
              </a:rPr>
              <a:t>Flow engine</a:t>
            </a:r>
            <a:endParaRPr lang="en-US" sz="2400" dirty="0">
              <a:solidFill>
                <a:srgbClr val="001949"/>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6" name="標題 1"/>
          <p:cNvSpPr txBox="1">
            <a:spLocks/>
          </p:cNvSpPr>
          <p:nvPr/>
        </p:nvSpPr>
        <p:spPr>
          <a:xfrm>
            <a:off x="422031" y="187570"/>
            <a:ext cx="8229600" cy="1239917"/>
          </a:xfrm>
          <a:prstGeom prst="rect">
            <a:avLst/>
          </a:prstGeom>
        </p:spPr>
        <p:txBody>
          <a:bodyPr vert="horz" lIns="0" tIns="9144" rIns="0" bIns="9144" anchor="b">
            <a:normAutofit fontScale="97500"/>
          </a:bodyPr>
          <a:lstStyle>
            <a:lvl1pPr algn="l" rtl="0" eaLnBrk="1" latinLnBrk="0" hangingPunct="1">
              <a:spcBef>
                <a:spcPct val="0"/>
              </a:spcBef>
              <a:buNone/>
              <a:defRPr sz="4800" b="1" kern="1200">
                <a:ln w="500">
                  <a:solidFill>
                    <a:schemeClr val="tx2">
                      <a:shade val="20000"/>
                      <a:satMod val="350000"/>
                    </a:schemeClr>
                  </a:solidFill>
                </a:ln>
                <a:solidFill>
                  <a:schemeClr val="tx2">
                    <a:tint val="100000"/>
                    <a:satMod val="250000"/>
                  </a:schemeClr>
                </a:solidFill>
                <a:effectLst>
                  <a:outerShdw blurRad="30000" dist="30000" dir="2700000" algn="tl" rotWithShape="0">
                    <a:schemeClr val="bg2">
                      <a:shade val="45000"/>
                      <a:satMod val="150000"/>
                      <a:alpha val="90000"/>
                    </a:schemeClr>
                  </a:outerShdw>
                </a:effectLst>
                <a:latin typeface="Times New Roman" panose="02020603050405020304" pitchFamily="18" charset="0"/>
                <a:ea typeface="標楷體" panose="03000509000000000000" pitchFamily="65" charset="-120"/>
                <a:cs typeface="Times New Roman" panose="02020603050405020304" pitchFamily="18" charset="0"/>
              </a:defRPr>
            </a:lvl1pPr>
          </a:lstStyle>
          <a:p>
            <a:pPr algn="ctr"/>
            <a:endParaRPr lang="zh-TW" altLang="en-US" dirty="0"/>
          </a:p>
        </p:txBody>
      </p:sp>
      <p:sp>
        <p:nvSpPr>
          <p:cNvPr id="39" name="文字方塊 38"/>
          <p:cNvSpPr txBox="1"/>
          <p:nvPr/>
        </p:nvSpPr>
        <p:spPr>
          <a:xfrm>
            <a:off x="1223798" y="5981373"/>
            <a:ext cx="1233654" cy="369332"/>
          </a:xfrm>
          <a:prstGeom prst="rect">
            <a:avLst/>
          </a:prstGeom>
          <a:ln>
            <a:noFill/>
          </a:ln>
        </p:spPr>
        <p:style>
          <a:lnRef idx="0">
            <a:scrgbClr r="0" g="0" b="0"/>
          </a:lnRef>
          <a:fillRef idx="1001">
            <a:schemeClr val="lt1"/>
          </a:fillRef>
          <a:effectRef idx="0">
            <a:scrgbClr r="0" g="0" b="0"/>
          </a:effectRef>
          <a:fontRef idx="major"/>
        </p:style>
        <p:txBody>
          <a:bodyPr wrap="square" rtlCol="0">
            <a:spAutoFit/>
          </a:bodyPr>
          <a:lstStyle/>
          <a:p>
            <a:pPr algn="ctr"/>
            <a:r>
              <a:rPr lang="en-US" altLang="zh-TW" dirty="0">
                <a:latin typeface="Times New Roman" panose="02020603050405020304" pitchFamily="18" charset="0"/>
                <a:ea typeface="標楷體" panose="03000509000000000000" pitchFamily="65" charset="-120"/>
                <a:cs typeface="Times New Roman" panose="02020603050405020304" pitchFamily="18" charset="0"/>
              </a:rPr>
              <a:t>Data plane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0" name="文字方塊 39"/>
          <p:cNvSpPr txBox="1"/>
          <p:nvPr/>
        </p:nvSpPr>
        <p:spPr>
          <a:xfrm>
            <a:off x="841423" y="6426905"/>
            <a:ext cx="2400695" cy="369332"/>
          </a:xfrm>
          <a:prstGeom prst="rect">
            <a:avLst/>
          </a:prstGeom>
          <a:ln>
            <a:solidFill>
              <a:schemeClr val="tx1"/>
            </a:solidFill>
          </a:ln>
        </p:spPr>
        <p:style>
          <a:lnRef idx="0">
            <a:scrgbClr r="0" g="0" b="0"/>
          </a:lnRef>
          <a:fillRef idx="1001">
            <a:schemeClr val="lt1"/>
          </a:fillRef>
          <a:effectRef idx="0">
            <a:scrgbClr r="0" g="0" b="0"/>
          </a:effectRef>
          <a:fontRef idx="major"/>
        </p:style>
        <p:txBody>
          <a:bodyPr wrap="square" rtlCol="0">
            <a:spAutoFit/>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OpenFlow switch</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8" name="標題 1"/>
          <p:cNvSpPr>
            <a:spLocks noGrp="1"/>
          </p:cNvSpPr>
          <p:nvPr>
            <p:ph type="title"/>
          </p:nvPr>
        </p:nvSpPr>
        <p:spPr>
          <a:xfrm>
            <a:off x="619146" y="349858"/>
            <a:ext cx="8229600" cy="1193024"/>
          </a:xfrm>
        </p:spPr>
        <p:txBody>
          <a:bodyPr>
            <a:normAutofit/>
          </a:bodyPr>
          <a:lstStyle/>
          <a:p>
            <a:pPr algn="l"/>
            <a:r>
              <a:rPr lang="en-US" altLang="zh-TW" sz="3200" dirty="0">
                <a:solidFill>
                  <a:schemeClr val="tx2"/>
                </a:solidFill>
              </a:rPr>
              <a:t>Extended SDN </a:t>
            </a:r>
            <a:r>
              <a:rPr lang="en-US" altLang="zh-TW" sz="3200" dirty="0" smtClean="0">
                <a:solidFill>
                  <a:schemeClr val="tx2"/>
                </a:solidFill>
              </a:rPr>
              <a:t>Architecture </a:t>
            </a:r>
            <a:r>
              <a:rPr lang="en-US" altLang="zh-TW" sz="3200" dirty="0">
                <a:solidFill>
                  <a:schemeClr val="tx2"/>
                </a:solidFill>
              </a:rPr>
              <a:t>(2/3)</a:t>
            </a:r>
            <a:endParaRPr lang="zh-TW" altLang="en-US" sz="3200" dirty="0">
              <a:solidFill>
                <a:schemeClr val="tx2"/>
              </a:solidFill>
            </a:endParaRPr>
          </a:p>
        </p:txBody>
      </p:sp>
      <p:grpSp>
        <p:nvGrpSpPr>
          <p:cNvPr id="24" name="群組 23"/>
          <p:cNvGrpSpPr/>
          <p:nvPr/>
        </p:nvGrpSpPr>
        <p:grpSpPr>
          <a:xfrm>
            <a:off x="6651366" y="2936523"/>
            <a:ext cx="2492635" cy="1820645"/>
            <a:chOff x="6448426" y="1694343"/>
            <a:chExt cx="2924174" cy="1004019"/>
          </a:xfrm>
        </p:grpSpPr>
        <p:sp>
          <p:nvSpPr>
            <p:cNvPr id="51" name="AutoShape 6"/>
            <p:cNvSpPr>
              <a:spLocks/>
            </p:cNvSpPr>
            <p:nvPr/>
          </p:nvSpPr>
          <p:spPr bwMode="auto">
            <a:xfrm>
              <a:off x="6753226" y="1999143"/>
              <a:ext cx="2619374" cy="699219"/>
            </a:xfrm>
            <a:prstGeom prst="roundRect">
              <a:avLst>
                <a:gd name="adj" fmla="val 6894"/>
              </a:avLst>
            </a:prstGeom>
            <a:ln w="25400" cap="flat">
              <a:solidFill>
                <a:srgbClr val="163F88"/>
              </a:solidFill>
              <a:prstDash val="solid"/>
              <a:miter lim="800000"/>
              <a:headEnd type="none" w="med" len="med"/>
              <a:tailEnd type="none" w="med" len="med"/>
            </a:ln>
          </p:spPr>
          <p:style>
            <a:lnRef idx="0">
              <a:scrgbClr r="0" g="0" b="0"/>
            </a:lnRef>
            <a:fillRef idx="1001">
              <a:schemeClr val="lt1"/>
            </a:fillRef>
            <a:effectRef idx="0">
              <a:scrgbClr r="0" g="0" b="0"/>
            </a:effectRef>
            <a:fontRef idx="major"/>
          </p:style>
          <p:txBody>
            <a:bodyPr lIns="0" tIns="0" rIns="0" bIns="0" anchor="ctr"/>
            <a:lstStyle/>
            <a:p>
              <a:pPr algn="ctr">
                <a:defRPr/>
              </a:pPr>
              <a:endParaRPr lang="en-US" sz="2400" dirty="0">
                <a:solidFill>
                  <a:srgbClr val="001949"/>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0" name="AutoShape 6"/>
            <p:cNvSpPr>
              <a:spLocks/>
            </p:cNvSpPr>
            <p:nvPr/>
          </p:nvSpPr>
          <p:spPr bwMode="auto">
            <a:xfrm>
              <a:off x="6600826" y="1846743"/>
              <a:ext cx="2619374" cy="699219"/>
            </a:xfrm>
            <a:prstGeom prst="roundRect">
              <a:avLst>
                <a:gd name="adj" fmla="val 6894"/>
              </a:avLst>
            </a:prstGeom>
            <a:ln w="25400" cap="flat">
              <a:solidFill>
                <a:srgbClr val="163F88"/>
              </a:solidFill>
              <a:prstDash val="solid"/>
              <a:miter lim="800000"/>
              <a:headEnd type="none" w="med" len="med"/>
              <a:tailEnd type="none" w="med" len="med"/>
            </a:ln>
          </p:spPr>
          <p:style>
            <a:lnRef idx="0">
              <a:scrgbClr r="0" g="0" b="0"/>
            </a:lnRef>
            <a:fillRef idx="1001">
              <a:schemeClr val="lt1"/>
            </a:fillRef>
            <a:effectRef idx="0">
              <a:scrgbClr r="0" g="0" b="0"/>
            </a:effectRef>
            <a:fontRef idx="major"/>
          </p:style>
          <p:txBody>
            <a:bodyPr lIns="0" tIns="0" rIns="0" bIns="0" anchor="ctr"/>
            <a:lstStyle/>
            <a:p>
              <a:pPr algn="ctr">
                <a:defRPr/>
              </a:pPr>
              <a:endParaRPr lang="en-US" sz="2400" dirty="0">
                <a:solidFill>
                  <a:srgbClr val="001949"/>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9" name="AutoShape 6"/>
            <p:cNvSpPr>
              <a:spLocks/>
            </p:cNvSpPr>
            <p:nvPr/>
          </p:nvSpPr>
          <p:spPr bwMode="auto">
            <a:xfrm>
              <a:off x="6448426" y="1694343"/>
              <a:ext cx="2619374" cy="699219"/>
            </a:xfrm>
            <a:prstGeom prst="roundRect">
              <a:avLst>
                <a:gd name="adj" fmla="val 6894"/>
              </a:avLst>
            </a:prstGeom>
            <a:ln w="25400" cap="flat">
              <a:solidFill>
                <a:srgbClr val="163F88"/>
              </a:solidFill>
              <a:prstDash val="solid"/>
              <a:miter lim="800000"/>
              <a:headEnd type="none" w="med" len="med"/>
              <a:tailEnd type="none" w="med" len="med"/>
            </a:ln>
          </p:spPr>
          <p:style>
            <a:lnRef idx="0">
              <a:scrgbClr r="0" g="0" b="0"/>
            </a:lnRef>
            <a:fillRef idx="1001">
              <a:schemeClr val="lt1"/>
            </a:fillRef>
            <a:effectRef idx="0">
              <a:scrgbClr r="0" g="0" b="0"/>
            </a:effectRef>
            <a:fontRef idx="major"/>
          </p:style>
          <p:txBody>
            <a:bodyPr lIns="0" tIns="0" rIns="0" bIns="0" anchor="ctr"/>
            <a:lstStyle/>
            <a:p>
              <a:pPr algn="ctr">
                <a:defRPr/>
              </a:pPr>
              <a:r>
                <a:rPr lang="en-US" sz="2200" dirty="0">
                  <a:solidFill>
                    <a:srgbClr val="001949"/>
                  </a:solidFill>
                  <a:latin typeface="Times New Roman" panose="02020603050405020304" pitchFamily="18" charset="0"/>
                  <a:ea typeface="標楷體" panose="03000509000000000000" pitchFamily="65" charset="-120"/>
                  <a:cs typeface="Times New Roman" panose="02020603050405020304" pitchFamily="18" charset="0"/>
                </a:rPr>
                <a:t>Application Service</a:t>
              </a:r>
            </a:p>
            <a:p>
              <a:pPr algn="ctr">
                <a:defRPr/>
              </a:pPr>
              <a:r>
                <a:rPr lang="en-US" sz="2200" dirty="0" smtClean="0">
                  <a:solidFill>
                    <a:srgbClr val="001949"/>
                  </a:solidFill>
                  <a:latin typeface="Times New Roman" panose="02020603050405020304" pitchFamily="18" charset="0"/>
                  <a:ea typeface="標楷體" panose="03000509000000000000" pitchFamily="65" charset="-120"/>
                  <a:cs typeface="Times New Roman" panose="02020603050405020304" pitchFamily="18" charset="0"/>
                </a:rPr>
                <a:t> (FW, IDP, CF, WAF, AV)</a:t>
              </a:r>
              <a:endParaRPr lang="en-US" sz="2200" dirty="0">
                <a:solidFill>
                  <a:srgbClr val="001949"/>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nvGrpSpPr>
          <p:cNvPr id="37" name="群組 36"/>
          <p:cNvGrpSpPr/>
          <p:nvPr/>
        </p:nvGrpSpPr>
        <p:grpSpPr>
          <a:xfrm>
            <a:off x="2150695" y="1533442"/>
            <a:ext cx="3585056" cy="1271701"/>
            <a:chOff x="2764177" y="1533440"/>
            <a:chExt cx="3585056" cy="1271701"/>
          </a:xfrm>
        </p:grpSpPr>
        <p:sp>
          <p:nvSpPr>
            <p:cNvPr id="30" name="橢圓 29"/>
            <p:cNvSpPr/>
            <p:nvPr/>
          </p:nvSpPr>
          <p:spPr>
            <a:xfrm>
              <a:off x="2764177" y="1533440"/>
              <a:ext cx="3585056" cy="1271701"/>
            </a:xfrm>
            <a:prstGeom prst="ellipse">
              <a:avLst/>
            </a:prstGeom>
            <a:ln>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rtlCol="0" anchor="t"/>
            <a:lstStyle/>
            <a:p>
              <a:pPr algn="ct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Controller</a:t>
              </a:r>
              <a:endPar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7" name="文字方塊 46"/>
            <p:cNvSpPr txBox="1"/>
            <p:nvPr/>
          </p:nvSpPr>
          <p:spPr>
            <a:xfrm>
              <a:off x="2953234" y="2196352"/>
              <a:ext cx="1519194" cy="369332"/>
            </a:xfrm>
            <a:prstGeom prst="rect">
              <a:avLst/>
            </a:prstGeom>
            <a:ln>
              <a:solidFill>
                <a:schemeClr val="tx1"/>
              </a:solidFill>
            </a:ln>
          </p:spPr>
          <p:style>
            <a:lnRef idx="0">
              <a:scrgbClr r="0" g="0" b="0"/>
            </a:lnRef>
            <a:fillRef idx="1001">
              <a:schemeClr val="lt1"/>
            </a:fillRef>
            <a:effectRef idx="0">
              <a:scrgbClr r="0" g="0" b="0"/>
            </a:effectRef>
            <a:fontRef idx="major"/>
          </p:style>
          <p:txBody>
            <a:bodyPr wrap="square" rtlCol="0">
              <a:spAutoFit/>
            </a:bodyPr>
            <a:lstStyle/>
            <a:p>
              <a:pPr algn="ct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Control plane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2" name="文字方塊 51"/>
            <p:cNvSpPr txBox="1"/>
            <p:nvPr/>
          </p:nvSpPr>
          <p:spPr>
            <a:xfrm>
              <a:off x="4615302" y="2196352"/>
              <a:ext cx="1578292" cy="369332"/>
            </a:xfrm>
            <a:prstGeom prst="rect">
              <a:avLst/>
            </a:prstGeom>
            <a:ln>
              <a:solidFill>
                <a:schemeClr val="tx1"/>
              </a:solidFill>
            </a:ln>
          </p:spPr>
          <p:style>
            <a:lnRef idx="0">
              <a:scrgbClr r="0" g="0" b="0"/>
            </a:lnRef>
            <a:fillRef idx="1001">
              <a:schemeClr val="lt1"/>
            </a:fillRef>
            <a:effectRef idx="0">
              <a:scrgbClr r="0" g="0" b="0"/>
            </a:effectRef>
            <a:fontRef idx="major"/>
          </p:style>
          <p:txBody>
            <a:bodyPr wrap="square" rtlCol="0">
              <a:spAutoFit/>
            </a:bodyPr>
            <a:lstStyle/>
            <a:p>
              <a:pPr algn="ct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Control plane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53" name="圓角矩形 52"/>
          <p:cNvSpPr/>
          <p:nvPr/>
        </p:nvSpPr>
        <p:spPr>
          <a:xfrm>
            <a:off x="4572000" y="4505772"/>
            <a:ext cx="2319286" cy="1860293"/>
          </a:xfrm>
          <a:prstGeom prst="roundRect">
            <a:avLst/>
          </a:prstGeom>
        </p:spPr>
        <p:style>
          <a:lnRef idx="2">
            <a:schemeClr val="dk1"/>
          </a:lnRef>
          <a:fillRef idx="1001">
            <a:schemeClr val="lt1"/>
          </a:fillRef>
          <a:effectRef idx="0">
            <a:schemeClr val="dk1"/>
          </a:effectRef>
          <a:fontRef idx="minor">
            <a:schemeClr val="dk1"/>
          </a:fontRef>
        </p:style>
        <p:txBody>
          <a:bodyPr rtlCol="0" anchor="ctr"/>
          <a:lstStyle/>
          <a:p>
            <a:pPr algn="ctr"/>
            <a:endParaRPr lang="zh-TW" altLang="en-US" sz="240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54" name="直線接點 53"/>
          <p:cNvCxnSpPr/>
          <p:nvPr/>
        </p:nvCxnSpPr>
        <p:spPr>
          <a:xfrm>
            <a:off x="4589972" y="4998451"/>
            <a:ext cx="2240384" cy="0"/>
          </a:xfrm>
          <a:prstGeom prst="line">
            <a:avLst/>
          </a:prstGeom>
          <a:ln w="38100">
            <a:solidFill>
              <a:schemeClr val="tx1"/>
            </a:solidFill>
            <a:prstDash val="dash"/>
          </a:ln>
        </p:spPr>
        <p:style>
          <a:lnRef idx="1">
            <a:schemeClr val="accent1"/>
          </a:lnRef>
          <a:fillRef idx="1001">
            <a:schemeClr val="lt1"/>
          </a:fillRef>
          <a:effectRef idx="0">
            <a:schemeClr val="accent1"/>
          </a:effectRef>
          <a:fontRef idx="minor">
            <a:schemeClr val="tx1"/>
          </a:fontRef>
        </p:style>
      </p:cxnSp>
      <p:sp>
        <p:nvSpPr>
          <p:cNvPr id="55" name="AutoShape 6"/>
          <p:cNvSpPr>
            <a:spLocks/>
          </p:cNvSpPr>
          <p:nvPr/>
        </p:nvSpPr>
        <p:spPr bwMode="auto">
          <a:xfrm>
            <a:off x="3791012" y="3296540"/>
            <a:ext cx="2808057" cy="699219"/>
          </a:xfrm>
          <a:prstGeom prst="roundRect">
            <a:avLst>
              <a:gd name="adj" fmla="val 6894"/>
            </a:avLst>
          </a:prstGeom>
          <a:ln w="25400" cap="flat">
            <a:solidFill>
              <a:srgbClr val="163F88"/>
            </a:solidFill>
            <a:prstDash val="solid"/>
            <a:miter lim="800000"/>
            <a:headEnd type="none" w="med" len="med"/>
            <a:tailEnd type="none" w="med" len="med"/>
          </a:ln>
        </p:spPr>
        <p:style>
          <a:lnRef idx="0">
            <a:scrgbClr r="0" g="0" b="0"/>
          </a:lnRef>
          <a:fillRef idx="1001">
            <a:schemeClr val="lt1"/>
          </a:fillRef>
          <a:effectRef idx="0">
            <a:scrgbClr r="0" g="0" b="0"/>
          </a:effectRef>
          <a:fontRef idx="major"/>
        </p:style>
        <p:txBody>
          <a:bodyPr lIns="0" tIns="0" rIns="0" bIns="0" anchor="ctr"/>
          <a:lstStyle/>
          <a:p>
            <a:pPr algn="ctr">
              <a:defRPr/>
            </a:pPr>
            <a:r>
              <a:rPr lang="en-US" sz="2400" dirty="0" smtClean="0">
                <a:solidFill>
                  <a:srgbClr val="001949"/>
                </a:solidFill>
                <a:latin typeface="Times New Roman" panose="02020603050405020304" pitchFamily="18" charset="0"/>
                <a:ea typeface="標楷體" panose="03000509000000000000" pitchFamily="65" charset="-120"/>
                <a:cs typeface="Times New Roman" panose="02020603050405020304" pitchFamily="18" charset="0"/>
              </a:rPr>
              <a:t>OpenFlow + Southbound NFV API</a:t>
            </a:r>
            <a:endParaRPr lang="en-US" sz="2400" dirty="0">
              <a:solidFill>
                <a:srgbClr val="001949"/>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6" name="AutoShape 3"/>
          <p:cNvSpPr>
            <a:spLocks/>
          </p:cNvSpPr>
          <p:nvPr/>
        </p:nvSpPr>
        <p:spPr bwMode="auto">
          <a:xfrm>
            <a:off x="4838835" y="5130638"/>
            <a:ext cx="1584281" cy="359738"/>
          </a:xfrm>
          <a:prstGeom prst="roundRect">
            <a:avLst>
              <a:gd name="adj" fmla="val 8472"/>
            </a:avLst>
          </a:prstGeom>
          <a:ln w="25400" cap="flat">
            <a:solidFill>
              <a:srgbClr val="163F88"/>
            </a:solidFill>
            <a:prstDash val="solid"/>
            <a:miter lim="800000"/>
            <a:headEnd type="none" w="med" len="med"/>
            <a:tailEnd type="none" w="med" len="med"/>
          </a:ln>
        </p:spPr>
        <p:style>
          <a:lnRef idx="0">
            <a:scrgbClr r="0" g="0" b="0"/>
          </a:lnRef>
          <a:fillRef idx="1001">
            <a:schemeClr val="lt1"/>
          </a:fillRef>
          <a:effectRef idx="0">
            <a:scrgbClr r="0" g="0" b="0"/>
          </a:effectRef>
          <a:fontRef idx="major"/>
        </p:style>
        <p:txBody>
          <a:bodyPr lIns="0" tIns="0" rIns="0" bIns="0" anchor="ctr"/>
          <a:lstStyle/>
          <a:p>
            <a:pPr algn="ctr">
              <a:defRPr/>
            </a:pPr>
            <a:r>
              <a:rPr lang="en-US" sz="2400" dirty="0" smtClean="0">
                <a:solidFill>
                  <a:srgbClr val="001949"/>
                </a:solidFill>
                <a:latin typeface="Times New Roman" panose="02020603050405020304" pitchFamily="18" charset="0"/>
                <a:ea typeface="標楷體" panose="03000509000000000000" pitchFamily="65" charset="-120"/>
                <a:cs typeface="Times New Roman" panose="02020603050405020304" pitchFamily="18" charset="0"/>
              </a:rPr>
              <a:t>Flow table</a:t>
            </a:r>
            <a:endParaRPr lang="en-US" sz="2400" dirty="0">
              <a:solidFill>
                <a:srgbClr val="001949"/>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7" name="AutoShape 3"/>
          <p:cNvSpPr>
            <a:spLocks/>
          </p:cNvSpPr>
          <p:nvPr/>
        </p:nvSpPr>
        <p:spPr bwMode="auto">
          <a:xfrm>
            <a:off x="4813792" y="5608419"/>
            <a:ext cx="1584283" cy="359738"/>
          </a:xfrm>
          <a:prstGeom prst="roundRect">
            <a:avLst>
              <a:gd name="adj" fmla="val 8472"/>
            </a:avLst>
          </a:prstGeom>
          <a:ln w="25400" cap="flat">
            <a:solidFill>
              <a:srgbClr val="163F88"/>
            </a:solidFill>
            <a:prstDash val="solid"/>
            <a:miter lim="800000"/>
            <a:headEnd type="none" w="med" len="med"/>
            <a:tailEnd type="none" w="med" len="med"/>
          </a:ln>
        </p:spPr>
        <p:style>
          <a:lnRef idx="0">
            <a:scrgbClr r="0" g="0" b="0"/>
          </a:lnRef>
          <a:fillRef idx="1001">
            <a:schemeClr val="lt1"/>
          </a:fillRef>
          <a:effectRef idx="0">
            <a:scrgbClr r="0" g="0" b="0"/>
          </a:effectRef>
          <a:fontRef idx="major"/>
        </p:style>
        <p:txBody>
          <a:bodyPr lIns="0" tIns="0" rIns="0" bIns="0" anchor="ctr"/>
          <a:lstStyle/>
          <a:p>
            <a:pPr algn="ctr">
              <a:defRPr/>
            </a:pPr>
            <a:r>
              <a:rPr lang="en-US" sz="2400" dirty="0" smtClean="0">
                <a:solidFill>
                  <a:srgbClr val="001949"/>
                </a:solidFill>
                <a:latin typeface="Times New Roman" panose="02020603050405020304" pitchFamily="18" charset="0"/>
                <a:ea typeface="標楷體" panose="03000509000000000000" pitchFamily="65" charset="-120"/>
                <a:cs typeface="Times New Roman" panose="02020603050405020304" pitchFamily="18" charset="0"/>
              </a:rPr>
              <a:t>Flow engine</a:t>
            </a:r>
            <a:endParaRPr lang="en-US" sz="2400" dirty="0">
              <a:solidFill>
                <a:srgbClr val="001949"/>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0" name="文字方塊 59"/>
          <p:cNvSpPr txBox="1"/>
          <p:nvPr/>
        </p:nvSpPr>
        <p:spPr>
          <a:xfrm>
            <a:off x="4893444" y="5968157"/>
            <a:ext cx="1233654" cy="369332"/>
          </a:xfrm>
          <a:prstGeom prst="rect">
            <a:avLst/>
          </a:prstGeom>
          <a:ln>
            <a:noFill/>
          </a:ln>
        </p:spPr>
        <p:style>
          <a:lnRef idx="0">
            <a:scrgbClr r="0" g="0" b="0"/>
          </a:lnRef>
          <a:fillRef idx="1001">
            <a:schemeClr val="lt1"/>
          </a:fillRef>
          <a:effectRef idx="0">
            <a:scrgbClr r="0" g="0" b="0"/>
          </a:effectRef>
          <a:fontRef idx="major"/>
        </p:style>
        <p:txBody>
          <a:bodyPr wrap="square" rtlCol="0">
            <a:spAutoFit/>
          </a:bodyPr>
          <a:lstStyle/>
          <a:p>
            <a:pPr algn="ctr"/>
            <a:r>
              <a:rPr lang="en-US" altLang="zh-TW" dirty="0">
                <a:latin typeface="Times New Roman" panose="02020603050405020304" pitchFamily="18" charset="0"/>
                <a:ea typeface="標楷體" panose="03000509000000000000" pitchFamily="65" charset="-120"/>
                <a:cs typeface="Times New Roman" panose="02020603050405020304" pitchFamily="18" charset="0"/>
              </a:rPr>
              <a:t>Data plane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1" name="文字方塊 60"/>
          <p:cNvSpPr txBox="1"/>
          <p:nvPr/>
        </p:nvSpPr>
        <p:spPr>
          <a:xfrm>
            <a:off x="4499992" y="6413689"/>
            <a:ext cx="2319285" cy="369332"/>
          </a:xfrm>
          <a:prstGeom prst="rect">
            <a:avLst/>
          </a:prstGeom>
          <a:ln>
            <a:solidFill>
              <a:schemeClr val="tx1"/>
            </a:solidFill>
          </a:ln>
        </p:spPr>
        <p:style>
          <a:lnRef idx="0">
            <a:scrgbClr r="0" g="0" b="0"/>
          </a:lnRef>
          <a:fillRef idx="1001">
            <a:schemeClr val="lt1"/>
          </a:fillRef>
          <a:effectRef idx="0">
            <a:scrgbClr r="0" g="0" b="0"/>
          </a:effectRef>
          <a:fontRef idx="major"/>
        </p:style>
        <p:txBody>
          <a:bodyPr wrap="square" rtlCol="0">
            <a:spAutoFit/>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OpenFlow switch</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8" name="左-右雙向箭號 37"/>
          <p:cNvSpPr/>
          <p:nvPr/>
        </p:nvSpPr>
        <p:spPr>
          <a:xfrm>
            <a:off x="3242118" y="5228410"/>
            <a:ext cx="1257873" cy="220724"/>
          </a:xfrm>
          <a:prstGeom prst="leftRightArrow">
            <a:avLst>
              <a:gd name="adj1" fmla="val 36336"/>
              <a:gd name="adj2" fmla="val 397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4" name="直線單箭頭接點 63"/>
          <p:cNvCxnSpPr/>
          <p:nvPr/>
        </p:nvCxnSpPr>
        <p:spPr>
          <a:xfrm>
            <a:off x="2819400" y="2675474"/>
            <a:ext cx="0" cy="634282"/>
          </a:xfrm>
          <a:prstGeom prst="straightConnector1">
            <a:avLst/>
          </a:prstGeom>
          <a:ln w="19050">
            <a:headEnd type="arrow"/>
            <a:tailEnd type="arrow"/>
          </a:ln>
        </p:spPr>
        <p:style>
          <a:lnRef idx="1">
            <a:schemeClr val="dk1"/>
          </a:lnRef>
          <a:fillRef idx="0">
            <a:schemeClr val="dk1"/>
          </a:fillRef>
          <a:effectRef idx="0">
            <a:schemeClr val="dk1"/>
          </a:effectRef>
          <a:fontRef idx="minor">
            <a:schemeClr val="tx1"/>
          </a:fontRef>
        </p:style>
      </p:cxnSp>
      <p:cxnSp>
        <p:nvCxnSpPr>
          <p:cNvPr id="65" name="直線單箭頭接點 64"/>
          <p:cNvCxnSpPr/>
          <p:nvPr/>
        </p:nvCxnSpPr>
        <p:spPr>
          <a:xfrm>
            <a:off x="2776054" y="3995761"/>
            <a:ext cx="0" cy="523227"/>
          </a:xfrm>
          <a:prstGeom prst="straightConnector1">
            <a:avLst/>
          </a:prstGeom>
          <a:ln w="19050">
            <a:headEnd type="arrow"/>
            <a:tailEnd type="arrow"/>
          </a:ln>
        </p:spPr>
        <p:style>
          <a:lnRef idx="1">
            <a:schemeClr val="dk1"/>
          </a:lnRef>
          <a:fillRef idx="0">
            <a:schemeClr val="dk1"/>
          </a:fillRef>
          <a:effectRef idx="0">
            <a:schemeClr val="dk1"/>
          </a:effectRef>
          <a:fontRef idx="minor">
            <a:schemeClr val="tx1"/>
          </a:fontRef>
        </p:style>
      </p:cxnSp>
      <p:sp>
        <p:nvSpPr>
          <p:cNvPr id="70" name="文字方塊 69"/>
          <p:cNvSpPr txBox="1"/>
          <p:nvPr/>
        </p:nvSpPr>
        <p:spPr>
          <a:xfrm>
            <a:off x="1126388" y="4572503"/>
            <a:ext cx="1458606" cy="369332"/>
          </a:xfrm>
          <a:prstGeom prst="rect">
            <a:avLst/>
          </a:prstGeom>
          <a:ln>
            <a:solidFill>
              <a:schemeClr val="tx1"/>
            </a:solidFill>
            <a:prstDash val="dash"/>
          </a:ln>
        </p:spPr>
        <p:style>
          <a:lnRef idx="0">
            <a:scrgbClr r="0" g="0" b="0"/>
          </a:lnRef>
          <a:fillRef idx="1001">
            <a:schemeClr val="lt1"/>
          </a:fillRef>
          <a:effectRef idx="0">
            <a:scrgbClr r="0" g="0" b="0"/>
          </a:effectRef>
          <a:fontRef idx="major"/>
        </p:style>
        <p:txBody>
          <a:bodyPr wrap="square" rtlCol="0">
            <a:spAutoFit/>
          </a:bodyPr>
          <a:lstStyle/>
          <a:p>
            <a:pPr algn="ct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Control plane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1" name="文字方塊 70"/>
          <p:cNvSpPr txBox="1"/>
          <p:nvPr/>
        </p:nvSpPr>
        <p:spPr>
          <a:xfrm>
            <a:off x="4908510" y="4572503"/>
            <a:ext cx="1541861" cy="369332"/>
          </a:xfrm>
          <a:prstGeom prst="rect">
            <a:avLst/>
          </a:prstGeom>
          <a:ln>
            <a:solidFill>
              <a:schemeClr val="tx1"/>
            </a:solidFill>
            <a:prstDash val="dash"/>
          </a:ln>
        </p:spPr>
        <p:style>
          <a:lnRef idx="0">
            <a:scrgbClr r="0" g="0" b="0"/>
          </a:lnRef>
          <a:fillRef idx="1001">
            <a:schemeClr val="lt1"/>
          </a:fillRef>
          <a:effectRef idx="0">
            <a:scrgbClr r="0" g="0" b="0"/>
          </a:effectRef>
          <a:fontRef idx="major"/>
        </p:style>
        <p:txBody>
          <a:bodyPr wrap="square" rtlCol="0">
            <a:spAutoFit/>
          </a:bodyPr>
          <a:lstStyle/>
          <a:p>
            <a:pPr algn="ct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Control plane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72" name="直線單箭頭接點 71"/>
          <p:cNvCxnSpPr/>
          <p:nvPr/>
        </p:nvCxnSpPr>
        <p:spPr>
          <a:xfrm>
            <a:off x="5060830" y="2665949"/>
            <a:ext cx="0" cy="634282"/>
          </a:xfrm>
          <a:prstGeom prst="straightConnector1">
            <a:avLst/>
          </a:prstGeom>
          <a:ln w="19050">
            <a:headEnd type="arrow"/>
            <a:tailEnd type="arrow"/>
          </a:ln>
        </p:spPr>
        <p:style>
          <a:lnRef idx="1">
            <a:schemeClr val="dk1"/>
          </a:lnRef>
          <a:fillRef idx="0">
            <a:schemeClr val="dk1"/>
          </a:fillRef>
          <a:effectRef idx="0">
            <a:schemeClr val="dk1"/>
          </a:effectRef>
          <a:fontRef idx="minor">
            <a:schemeClr val="tx1"/>
          </a:fontRef>
        </p:style>
      </p:cxnSp>
      <p:cxnSp>
        <p:nvCxnSpPr>
          <p:cNvPr id="73" name="直線單箭頭接點 72"/>
          <p:cNvCxnSpPr/>
          <p:nvPr/>
        </p:nvCxnSpPr>
        <p:spPr>
          <a:xfrm>
            <a:off x="5026362" y="3986236"/>
            <a:ext cx="0" cy="523227"/>
          </a:xfrm>
          <a:prstGeom prst="straightConnector1">
            <a:avLst/>
          </a:prstGeom>
          <a:ln w="19050">
            <a:headEnd type="arrow"/>
            <a:tailEnd type="arrow"/>
          </a:ln>
        </p:spPr>
        <p:style>
          <a:lnRef idx="1">
            <a:schemeClr val="dk1"/>
          </a:lnRef>
          <a:fillRef idx="0">
            <a:schemeClr val="dk1"/>
          </a:fillRef>
          <a:effectRef idx="0">
            <a:schemeClr val="dk1"/>
          </a:effectRef>
          <a:fontRef idx="minor">
            <a:schemeClr val="tx1"/>
          </a:fontRef>
        </p:style>
      </p:cxnSp>
      <p:sp>
        <p:nvSpPr>
          <p:cNvPr id="76" name="AutoShape 6"/>
          <p:cNvSpPr>
            <a:spLocks/>
          </p:cNvSpPr>
          <p:nvPr/>
        </p:nvSpPr>
        <p:spPr bwMode="auto">
          <a:xfrm>
            <a:off x="6682388" y="1819681"/>
            <a:ext cx="2166359" cy="699219"/>
          </a:xfrm>
          <a:prstGeom prst="roundRect">
            <a:avLst>
              <a:gd name="adj" fmla="val 6894"/>
            </a:avLst>
          </a:prstGeom>
          <a:ln w="25400" cap="flat">
            <a:solidFill>
              <a:srgbClr val="163F88"/>
            </a:solidFill>
            <a:prstDash val="solid"/>
            <a:miter lim="800000"/>
            <a:headEnd type="none" w="med" len="med"/>
            <a:tailEnd type="none" w="med" len="med"/>
          </a:ln>
        </p:spPr>
        <p:style>
          <a:lnRef idx="0">
            <a:scrgbClr r="0" g="0" b="0"/>
          </a:lnRef>
          <a:fillRef idx="1001">
            <a:schemeClr val="lt1"/>
          </a:fillRef>
          <a:effectRef idx="0">
            <a:scrgbClr r="0" g="0" b="0"/>
          </a:effectRef>
          <a:fontRef idx="major"/>
        </p:style>
        <p:txBody>
          <a:bodyPr lIns="0" tIns="0" rIns="0" bIns="0" anchor="ctr"/>
          <a:lstStyle/>
          <a:p>
            <a:pPr algn="ctr">
              <a:defRPr/>
            </a:pPr>
            <a:r>
              <a:rPr lang="en-US" sz="2400" dirty="0" smtClean="0">
                <a:solidFill>
                  <a:srgbClr val="001949"/>
                </a:solidFill>
                <a:latin typeface="Times New Roman" panose="02020603050405020304" pitchFamily="18" charset="0"/>
                <a:ea typeface="標楷體" panose="03000509000000000000" pitchFamily="65" charset="-120"/>
                <a:cs typeface="Times New Roman" panose="02020603050405020304" pitchFamily="18" charset="0"/>
              </a:rPr>
              <a:t>Northbound</a:t>
            </a:r>
          </a:p>
          <a:p>
            <a:pPr algn="ctr">
              <a:defRPr/>
            </a:pPr>
            <a:r>
              <a:rPr lang="en-US" sz="2400" dirty="0" smtClean="0">
                <a:solidFill>
                  <a:srgbClr val="001949"/>
                </a:solidFill>
                <a:latin typeface="Times New Roman" panose="02020603050405020304" pitchFamily="18" charset="0"/>
                <a:ea typeface="標楷體" panose="03000509000000000000" pitchFamily="65" charset="-120"/>
                <a:cs typeface="Times New Roman" panose="02020603050405020304" pitchFamily="18" charset="0"/>
              </a:rPr>
              <a:t>SC API</a:t>
            </a:r>
            <a:endParaRPr lang="en-US" sz="2400" dirty="0">
              <a:solidFill>
                <a:srgbClr val="001949"/>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77" name="直線單箭頭接點 76"/>
          <p:cNvCxnSpPr>
            <a:stCxn id="30" idx="6"/>
            <a:endCxn id="76" idx="1"/>
          </p:cNvCxnSpPr>
          <p:nvPr/>
        </p:nvCxnSpPr>
        <p:spPr>
          <a:xfrm flipV="1">
            <a:off x="5735751" y="2169292"/>
            <a:ext cx="946636" cy="1"/>
          </a:xfrm>
          <a:prstGeom prst="straightConnector1">
            <a:avLst/>
          </a:prstGeom>
          <a:ln w="19050">
            <a:headEnd type="arrow"/>
            <a:tailEnd type="arrow"/>
          </a:ln>
        </p:spPr>
        <p:style>
          <a:lnRef idx="1">
            <a:schemeClr val="dk1"/>
          </a:lnRef>
          <a:fillRef idx="0">
            <a:schemeClr val="dk1"/>
          </a:fillRef>
          <a:effectRef idx="0">
            <a:schemeClr val="dk1"/>
          </a:effectRef>
          <a:fontRef idx="minor">
            <a:schemeClr val="tx1"/>
          </a:fontRef>
        </p:style>
      </p:cxnSp>
      <p:cxnSp>
        <p:nvCxnSpPr>
          <p:cNvPr id="81" name="直線單箭頭接點 80"/>
          <p:cNvCxnSpPr>
            <a:stCxn id="76" idx="2"/>
            <a:endCxn id="49" idx="0"/>
          </p:cNvCxnSpPr>
          <p:nvPr/>
        </p:nvCxnSpPr>
        <p:spPr>
          <a:xfrm>
            <a:off x="7765568" y="2518900"/>
            <a:ext cx="2206" cy="417623"/>
          </a:xfrm>
          <a:prstGeom prst="straightConnector1">
            <a:avLst/>
          </a:prstGeom>
          <a:ln w="19050">
            <a:headEnd type="arrow"/>
            <a:tailEnd type="arrow"/>
          </a:ln>
        </p:spPr>
        <p:style>
          <a:lnRef idx="1">
            <a:schemeClr val="dk1"/>
          </a:lnRef>
          <a:fillRef idx="0">
            <a:schemeClr val="dk1"/>
          </a:fillRef>
          <a:effectRef idx="0">
            <a:schemeClr val="dk1"/>
          </a:effectRef>
          <a:fontRef idx="minor">
            <a:schemeClr val="tx1"/>
          </a:fontRef>
        </p:style>
      </p:cxnSp>
      <p:sp>
        <p:nvSpPr>
          <p:cNvPr id="88" name="文字方塊 87"/>
          <p:cNvSpPr txBox="1"/>
          <p:nvPr/>
        </p:nvSpPr>
        <p:spPr>
          <a:xfrm>
            <a:off x="7507095" y="2543046"/>
            <a:ext cx="1144536" cy="369332"/>
          </a:xfrm>
          <a:prstGeom prst="rect">
            <a:avLst/>
          </a:prstGeom>
          <a:noFill/>
          <a:ln>
            <a:noFill/>
          </a:ln>
        </p:spPr>
        <p:style>
          <a:lnRef idx="0">
            <a:scrgbClr r="0" g="0" b="0"/>
          </a:lnRef>
          <a:fillRef idx="1001">
            <a:schemeClr val="lt1"/>
          </a:fillRef>
          <a:effectRef idx="0">
            <a:scrgbClr r="0" g="0" b="0"/>
          </a:effectRef>
          <a:fontRef idx="major"/>
        </p:style>
        <p:txBody>
          <a:bodyPr wrap="square" rtlCol="0">
            <a:spAutoFit/>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SC</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9" name="文字方塊 88"/>
          <p:cNvSpPr txBox="1"/>
          <p:nvPr/>
        </p:nvSpPr>
        <p:spPr>
          <a:xfrm>
            <a:off x="2771775" y="4075827"/>
            <a:ext cx="1765056" cy="369332"/>
          </a:xfrm>
          <a:prstGeom prst="rect">
            <a:avLst/>
          </a:prstGeom>
          <a:noFill/>
          <a:ln>
            <a:noFill/>
          </a:ln>
        </p:spPr>
        <p:style>
          <a:lnRef idx="0">
            <a:scrgbClr r="0" g="0" b="0"/>
          </a:lnRef>
          <a:fillRef idx="1001">
            <a:schemeClr val="lt1"/>
          </a:fillRef>
          <a:effectRef idx="0">
            <a:scrgbClr r="0" g="0" b="0"/>
          </a:effectRef>
          <a:fontRef idx="major"/>
        </p:style>
        <p:txBody>
          <a:bodyPr wrap="square" rtlCol="0">
            <a:spAutoFit/>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NSH </a:t>
            </a: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Config</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0" name="文字方塊 89"/>
          <p:cNvSpPr txBox="1"/>
          <p:nvPr/>
        </p:nvSpPr>
        <p:spPr>
          <a:xfrm>
            <a:off x="5039829" y="4075827"/>
            <a:ext cx="1741446" cy="369332"/>
          </a:xfrm>
          <a:prstGeom prst="rect">
            <a:avLst/>
          </a:prstGeom>
          <a:noFill/>
          <a:ln>
            <a:noFill/>
          </a:ln>
        </p:spPr>
        <p:style>
          <a:lnRef idx="0">
            <a:scrgbClr r="0" g="0" b="0"/>
          </a:lnRef>
          <a:fillRef idx="1001">
            <a:schemeClr val="lt1"/>
          </a:fillRef>
          <a:effectRef idx="0">
            <a:scrgbClr r="0" g="0" b="0"/>
          </a:effectRef>
          <a:fontRef idx="major"/>
        </p:style>
        <p:txBody>
          <a:bodyPr wrap="square" rtlCol="0">
            <a:spAutoFit/>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NSH </a:t>
            </a: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Config</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5" name="AutoShape 6"/>
          <p:cNvSpPr>
            <a:spLocks/>
          </p:cNvSpPr>
          <p:nvPr/>
        </p:nvSpPr>
        <p:spPr bwMode="auto">
          <a:xfrm>
            <a:off x="8027592" y="4893279"/>
            <a:ext cx="960873" cy="1166037"/>
          </a:xfrm>
          <a:prstGeom prst="roundRect">
            <a:avLst>
              <a:gd name="adj" fmla="val 6894"/>
            </a:avLst>
          </a:prstGeom>
          <a:ln w="25400" cap="flat">
            <a:solidFill>
              <a:srgbClr val="163F88"/>
            </a:solidFill>
            <a:prstDash val="solid"/>
            <a:miter lim="800000"/>
            <a:headEnd type="none" w="med" len="med"/>
            <a:tailEnd type="none" w="med" len="med"/>
          </a:ln>
        </p:spPr>
        <p:style>
          <a:lnRef idx="0">
            <a:scrgbClr r="0" g="0" b="0"/>
          </a:lnRef>
          <a:fillRef idx="1001">
            <a:schemeClr val="lt1"/>
          </a:fillRef>
          <a:effectRef idx="0">
            <a:scrgbClr r="0" g="0" b="0"/>
          </a:effectRef>
          <a:fontRef idx="major"/>
        </p:style>
        <p:txBody>
          <a:bodyPr lIns="0" tIns="0" rIns="0" bIns="0" anchor="ctr"/>
          <a:lstStyle/>
          <a:p>
            <a:pPr algn="ctr">
              <a:defRPr/>
            </a:pPr>
            <a:r>
              <a:rPr lang="en-US" sz="2400" dirty="0" smtClean="0">
                <a:solidFill>
                  <a:srgbClr val="001949"/>
                </a:solidFill>
                <a:latin typeface="Times New Roman" panose="02020603050405020304" pitchFamily="18" charset="0"/>
                <a:ea typeface="標楷體" panose="03000509000000000000" pitchFamily="65" charset="-120"/>
                <a:cs typeface="Times New Roman" panose="02020603050405020304" pitchFamily="18" charset="0"/>
              </a:rPr>
              <a:t>NFV</a:t>
            </a:r>
          </a:p>
        </p:txBody>
      </p:sp>
      <p:sp>
        <p:nvSpPr>
          <p:cNvPr id="46" name="左-右雙向箭號 45"/>
          <p:cNvSpPr/>
          <p:nvPr/>
        </p:nvSpPr>
        <p:spPr>
          <a:xfrm>
            <a:off x="6911186" y="5228409"/>
            <a:ext cx="1079678" cy="278838"/>
          </a:xfrm>
          <a:prstGeom prst="leftRightArrow">
            <a:avLst>
              <a:gd name="adj1" fmla="val 36336"/>
              <a:gd name="adj2" fmla="val 397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7507095" y="6071875"/>
            <a:ext cx="1165768" cy="369332"/>
          </a:xfrm>
          <a:prstGeom prst="rect">
            <a:avLst/>
          </a:prstGeom>
          <a:noFill/>
        </p:spPr>
        <p:txBody>
          <a:bodyPr wrap="none" rtlCol="0">
            <a:spAutoFit/>
          </a:bodyPr>
          <a:lstStyle/>
          <a:p>
            <a:r>
              <a:rPr lang="en-US" altLang="zh-TW" b="1" dirty="0" smtClean="0">
                <a:solidFill>
                  <a:srgbClr val="FF0000"/>
                </a:solidFill>
              </a:rPr>
              <a:t>redirected</a:t>
            </a:r>
            <a:endParaRPr lang="zh-TW" altLang="en-US" b="1" dirty="0">
              <a:solidFill>
                <a:srgbClr val="FF0000"/>
              </a:solidFill>
            </a:endParaRPr>
          </a:p>
        </p:txBody>
      </p:sp>
      <p:cxnSp>
        <p:nvCxnSpPr>
          <p:cNvPr id="8" name="直線單箭頭接點 7"/>
          <p:cNvCxnSpPr/>
          <p:nvPr/>
        </p:nvCxnSpPr>
        <p:spPr>
          <a:xfrm flipV="1">
            <a:off x="7748978" y="5561631"/>
            <a:ext cx="0" cy="5911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73DA0BB7-265A-403C-9275-D587AB510EDC}" type="slidenum">
              <a:rPr lang="zh-TW" altLang="en-US" smtClean="0"/>
              <a:t>49</a:t>
            </a:fld>
            <a:endParaRPr lang="zh-TW" altLang="en-US"/>
          </a:p>
        </p:txBody>
      </p:sp>
    </p:spTree>
    <p:extLst>
      <p:ext uri="{BB962C8B-B14F-4D97-AF65-F5344CB8AC3E}">
        <p14:creationId xmlns:p14="http://schemas.microsoft.com/office/powerpoint/2010/main" val="4928271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defRPr/>
            </a:pPr>
            <a:r>
              <a:rPr lang="en-US" altLang="zh-TW" dirty="0">
                <a:solidFill>
                  <a:schemeClr val="tx2"/>
                </a:solidFill>
                <a:latin typeface="+mj-lt"/>
                <a:ea typeface="+mj-ea"/>
              </a:rPr>
              <a:t>Outline (2/2)</a:t>
            </a:r>
            <a:endParaRPr lang="zh-TW" altLang="en-US" dirty="0">
              <a:solidFill>
                <a:schemeClr val="tx2"/>
              </a:solidFill>
              <a:latin typeface="+mj-lt"/>
              <a:ea typeface="+mj-ea"/>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52503176"/>
              </p:ext>
            </p:extLst>
          </p:nvPr>
        </p:nvGraphicFramePr>
        <p:xfrm>
          <a:off x="214313" y="1357312"/>
          <a:ext cx="8715376" cy="4735983"/>
        </p:xfrm>
        <a:graphic>
          <a:graphicData uri="http://schemas.openxmlformats.org/drawingml/2006/table">
            <a:tbl>
              <a:tblPr firstRow="1" bandRow="1">
                <a:tableStyleId>{2D5ABB26-0587-4C30-8999-92F81FD0307C}</a:tableStyleId>
              </a:tblPr>
              <a:tblGrid>
                <a:gridCol w="4357687"/>
                <a:gridCol w="4357689"/>
              </a:tblGrid>
              <a:tr h="4735983">
                <a:tc>
                  <a: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2400" b="1" u="none" strike="noStrike" kern="1200" cap="none" spc="0" normalizeH="0" baseline="0" noProof="0" dirty="0" smtClean="0">
                          <a:ln>
                            <a:noFill/>
                          </a:ln>
                          <a:solidFill>
                            <a:schemeClr val="tx1"/>
                          </a:solidFill>
                          <a:effectLst/>
                          <a:uLnTx/>
                          <a:uFillTx/>
                        </a:rPr>
                        <a:t>Testing</a:t>
                      </a:r>
                    </a:p>
                    <a:p>
                      <a:pPr marL="742950" marR="0" lvl="1" indent="-285750" algn="l" defTabSz="914400" rtl="0" eaLnBrk="1" fontAlgn="auto" latinLnBrk="0" hangingPunct="1">
                        <a:lnSpc>
                          <a:spcPct val="100000"/>
                        </a:lnSpc>
                        <a:spcBef>
                          <a:spcPct val="20000"/>
                        </a:spcBef>
                        <a:spcAft>
                          <a:spcPts val="0"/>
                        </a:spcAft>
                        <a:buClrTx/>
                        <a:buSzPct val="70000"/>
                        <a:buFont typeface="Wingdings" pitchFamily="2" charset="2"/>
                        <a:buChar char="u"/>
                        <a:tabLst/>
                        <a:defRPr/>
                      </a:pPr>
                      <a:r>
                        <a:rPr kumimoji="0" lang="en-US" altLang="zh-TW" sz="2000" u="none" strike="noStrike" kern="1200" cap="none" spc="0" normalizeH="0" baseline="0" noProof="0" dirty="0" smtClean="0">
                          <a:ln>
                            <a:noFill/>
                          </a:ln>
                          <a:solidFill>
                            <a:schemeClr val="tx1"/>
                          </a:solidFill>
                          <a:effectLst/>
                          <a:uLnTx/>
                          <a:uFillTx/>
                        </a:rPr>
                        <a:t>Resources for testers</a:t>
                      </a:r>
                    </a:p>
                    <a:p>
                      <a:pPr marL="742950" marR="0" lvl="1" indent="-285750" algn="l" defTabSz="914400" rtl="0" eaLnBrk="1" fontAlgn="auto" latinLnBrk="0" hangingPunct="1">
                        <a:lnSpc>
                          <a:spcPct val="100000"/>
                        </a:lnSpc>
                        <a:spcBef>
                          <a:spcPct val="20000"/>
                        </a:spcBef>
                        <a:spcAft>
                          <a:spcPts val="0"/>
                        </a:spcAft>
                        <a:buClrTx/>
                        <a:buSzPct val="70000"/>
                        <a:buFont typeface="Wingdings" pitchFamily="2" charset="2"/>
                        <a:buChar char="u"/>
                        <a:tabLst/>
                        <a:defRPr/>
                      </a:pPr>
                      <a:r>
                        <a:rPr kumimoji="0" lang="en-US" altLang="zh-TW" sz="2000" u="none" strike="noStrike" kern="1200" cap="none" spc="0" normalizeH="0" baseline="0" noProof="0" dirty="0" smtClean="0">
                          <a:ln>
                            <a:noFill/>
                          </a:ln>
                          <a:solidFill>
                            <a:schemeClr val="tx1"/>
                          </a:solidFill>
                          <a:effectLst/>
                          <a:uLnTx/>
                          <a:uFillTx/>
                        </a:rPr>
                        <a:t>Testing tools</a:t>
                      </a:r>
                    </a:p>
                    <a:p>
                      <a:pPr marL="742950" marR="0" lvl="1" indent="-285750" algn="l" defTabSz="914400" rtl="0" eaLnBrk="1" fontAlgn="auto" latinLnBrk="0" hangingPunct="1">
                        <a:lnSpc>
                          <a:spcPct val="100000"/>
                        </a:lnSpc>
                        <a:spcBef>
                          <a:spcPct val="20000"/>
                        </a:spcBef>
                        <a:spcAft>
                          <a:spcPts val="0"/>
                        </a:spcAft>
                        <a:buClrTx/>
                        <a:buSzPct val="70000"/>
                        <a:buFont typeface="Wingdings" pitchFamily="2" charset="2"/>
                        <a:buChar char="u"/>
                        <a:tabLst/>
                        <a:defRPr/>
                      </a:pPr>
                      <a:r>
                        <a:rPr kumimoji="0" lang="en-US" altLang="zh-TW" sz="2000" u="none" strike="noStrike" kern="1200" cap="none" spc="0" normalizeH="0" baseline="0" noProof="0" dirty="0" smtClean="0">
                          <a:ln>
                            <a:noFill/>
                          </a:ln>
                          <a:solidFill>
                            <a:schemeClr val="tx1"/>
                          </a:solidFill>
                          <a:effectLst/>
                          <a:uLnTx/>
                          <a:uFillTx/>
                        </a:rPr>
                        <a:t>Test items and methodologies</a:t>
                      </a:r>
                    </a:p>
                    <a:p>
                      <a:pPr marL="742950" marR="0" lvl="1" indent="-285750" algn="l" defTabSz="914400" rtl="0" eaLnBrk="1" fontAlgn="auto" latinLnBrk="0" hangingPunct="1">
                        <a:lnSpc>
                          <a:spcPct val="100000"/>
                        </a:lnSpc>
                        <a:spcBef>
                          <a:spcPct val="20000"/>
                        </a:spcBef>
                        <a:spcAft>
                          <a:spcPts val="0"/>
                        </a:spcAft>
                        <a:buClrTx/>
                        <a:buSzPct val="70000"/>
                        <a:buFont typeface="Wingdings" pitchFamily="2" charset="2"/>
                        <a:buChar char="u"/>
                        <a:tabLst/>
                        <a:defRPr/>
                      </a:pPr>
                      <a:r>
                        <a:rPr kumimoji="0" lang="en-US" altLang="zh-TW" sz="2000" u="none" strike="noStrike" kern="1200" cap="none" spc="0" normalizeH="0" baseline="0" noProof="0" dirty="0" smtClean="0">
                          <a:ln>
                            <a:noFill/>
                          </a:ln>
                          <a:solidFill>
                            <a:schemeClr val="tx1"/>
                          </a:solidFill>
                          <a:effectLst/>
                          <a:uLnTx/>
                          <a:uFillTx/>
                        </a:rPr>
                        <a:t>Case study:</a:t>
                      </a:r>
                      <a:r>
                        <a:rPr kumimoji="0" lang="en-US" altLang="zh-TW" sz="2000" u="none" strike="noStrike" kern="1200" cap="none" spc="0" normalizeH="0" baseline="0" noProof="0" dirty="0" smtClean="0">
                          <a:ln>
                            <a:noFill/>
                          </a:ln>
                          <a:solidFill>
                            <a:schemeClr val="tx1"/>
                          </a:solidFill>
                          <a:effectLst/>
                          <a:uLnTx/>
                          <a:uFillTx/>
                          <a:latin typeface="+mn-lt"/>
                          <a:ea typeface="+mn-ea"/>
                          <a:cs typeface="+mn-cs"/>
                        </a:rPr>
                        <a:t> SDN </a:t>
                      </a:r>
                      <a:r>
                        <a:rPr kumimoji="0" lang="en-US" altLang="zh-TW" sz="2000" u="none" strike="noStrike" kern="1200" cap="none" spc="0" normalizeH="0" baseline="0" dirty="0" smtClean="0">
                          <a:ln>
                            <a:noFill/>
                          </a:ln>
                          <a:solidFill>
                            <a:schemeClr val="tx1"/>
                          </a:solidFill>
                          <a:effectLst/>
                          <a:uLnTx/>
                          <a:uFillTx/>
                          <a:latin typeface="+mn-lt"/>
                          <a:ea typeface="+mn-ea"/>
                          <a:cs typeface="+mn-cs"/>
                        </a:rPr>
                        <a:t>conformance test</a:t>
                      </a:r>
                      <a:endParaRPr kumimoji="0" lang="zh-TW" altLang="zh-TW" sz="2000" u="none" strike="noStrike" kern="1200" cap="none" spc="0" normalizeH="0" baseline="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Pct val="70000"/>
                        <a:buFont typeface="Wingdings" pitchFamily="2" charset="2"/>
                        <a:buChar char="u"/>
                        <a:tabLst/>
                        <a:defRPr/>
                      </a:pPr>
                      <a:endParaRPr kumimoji="0" lang="en-US" altLang="zh-TW" sz="2400" u="none" strike="noStrike" kern="1200" cap="none" spc="0" normalizeH="0" baseline="0" noProof="0" dirty="0" smtClean="0">
                        <a:ln>
                          <a:noFill/>
                        </a:ln>
                        <a:solidFill>
                          <a:schemeClr val="tx1"/>
                        </a:solidFill>
                        <a:effectLst/>
                        <a:uLnTx/>
                        <a:uFillTx/>
                      </a:endParaRPr>
                    </a:p>
                    <a:p>
                      <a:endParaRPr lang="en-US" dirty="0">
                        <a:solidFill>
                          <a:schemeClr val="tx1"/>
                        </a:solidFill>
                      </a:endParaRPr>
                    </a:p>
                  </a:txBody>
                  <a:tcPr/>
                </a:tc>
                <a:tc>
                  <a: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2400" b="1" u="none" strike="noStrike" kern="1200" cap="none" spc="0" normalizeH="0" baseline="0" noProof="0" dirty="0" smtClean="0">
                          <a:ln>
                            <a:noFill/>
                          </a:ln>
                          <a:solidFill>
                            <a:schemeClr val="tx1"/>
                          </a:solidFill>
                          <a:effectLst/>
                          <a:uLnTx/>
                          <a:uFillTx/>
                        </a:rPr>
                        <a:t>Lessons Learned</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2400" b="1" u="none" strike="noStrike" kern="1200" cap="none" spc="0" normalizeH="0" baseline="0" noProof="0" dirty="0" smtClean="0">
                          <a:ln>
                            <a:noFill/>
                          </a:ln>
                          <a:solidFill>
                            <a:schemeClr val="tx1"/>
                          </a:solidFill>
                          <a:effectLst/>
                          <a:uLnTx/>
                          <a:uFillTx/>
                        </a:rPr>
                        <a:t>References</a:t>
                      </a:r>
                    </a:p>
                    <a:p>
                      <a:endParaRPr lang="en-US" dirty="0">
                        <a:solidFill>
                          <a:schemeClr val="tx1"/>
                        </a:solidFill>
                      </a:endParaRPr>
                    </a:p>
                  </a:txBody>
                  <a:tcPr/>
                </a:tc>
              </a:tr>
            </a:tbl>
          </a:graphicData>
        </a:graphic>
      </p:graphicFrame>
      <p:sp>
        <p:nvSpPr>
          <p:cNvPr id="3" name="投影片編號版面配置區 2"/>
          <p:cNvSpPr>
            <a:spLocks noGrp="1"/>
          </p:cNvSpPr>
          <p:nvPr>
            <p:ph type="sldNum" sz="quarter" idx="12"/>
          </p:nvPr>
        </p:nvSpPr>
        <p:spPr/>
        <p:txBody>
          <a:bodyPr/>
          <a:lstStyle/>
          <a:p>
            <a:fld id="{73DA0BB7-265A-403C-9275-D587AB510EDC}" type="slidenum">
              <a:rPr lang="zh-TW" altLang="en-US" smtClean="0"/>
              <a:t>5</a:t>
            </a:fld>
            <a:endParaRPr lang="zh-TW" altLang="en-US"/>
          </a:p>
        </p:txBody>
      </p:sp>
    </p:spTree>
    <p:extLst>
      <p:ext uri="{BB962C8B-B14F-4D97-AF65-F5344CB8AC3E}">
        <p14:creationId xmlns:p14="http://schemas.microsoft.com/office/powerpoint/2010/main" val="33069010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圖片 35"/>
          <p:cNvPicPr>
            <a:picLocks noChangeAspect="1"/>
          </p:cNvPicPr>
          <p:nvPr/>
        </p:nvPicPr>
        <p:blipFill>
          <a:blip r:embed="rId2"/>
          <a:stretch>
            <a:fillRect/>
          </a:stretch>
        </p:blipFill>
        <p:spPr>
          <a:xfrm>
            <a:off x="982678" y="1475149"/>
            <a:ext cx="7142298" cy="5053766"/>
          </a:xfrm>
          <a:prstGeom prst="rect">
            <a:avLst/>
          </a:prstGeom>
          <a:ln>
            <a:noFill/>
          </a:ln>
        </p:spPr>
      </p:pic>
      <p:sp>
        <p:nvSpPr>
          <p:cNvPr id="2" name="標題 1"/>
          <p:cNvSpPr>
            <a:spLocks noGrp="1"/>
          </p:cNvSpPr>
          <p:nvPr>
            <p:ph type="title"/>
          </p:nvPr>
        </p:nvSpPr>
        <p:spPr>
          <a:xfrm>
            <a:off x="457201" y="596032"/>
            <a:ext cx="60196" cy="45719"/>
          </a:xfrm>
        </p:spPr>
        <p:txBody>
          <a:bodyPr/>
          <a:lstStyle/>
          <a:p>
            <a:r>
              <a:rPr lang="en-US" altLang="zh-TW" dirty="0" smtClean="0"/>
              <a:t> </a:t>
            </a:r>
            <a:endParaRPr lang="zh-TW" altLang="en-US" dirty="0"/>
          </a:p>
        </p:txBody>
      </p:sp>
      <p:sp>
        <p:nvSpPr>
          <p:cNvPr id="31" name="文字方塊 30"/>
          <p:cNvSpPr txBox="1"/>
          <p:nvPr/>
        </p:nvSpPr>
        <p:spPr>
          <a:xfrm>
            <a:off x="1788367" y="6330806"/>
            <a:ext cx="1835054" cy="338554"/>
          </a:xfrm>
          <a:prstGeom prst="rect">
            <a:avLst/>
          </a:prstGeom>
          <a:noFill/>
        </p:spPr>
        <p:txBody>
          <a:bodyPr wrap="none" rtlCol="0">
            <a:spAutoFit/>
          </a:bodyPr>
          <a:lstStyle/>
          <a:p>
            <a:r>
              <a:rPr lang="en-US" altLang="zh-TW" sz="1600" b="1" dirty="0" smtClean="0">
                <a:solidFill>
                  <a:schemeClr val="tx1"/>
                </a:solidFill>
                <a:latin typeface="微軟正黑體" panose="020B0604030504040204" pitchFamily="34" charset="-120"/>
                <a:ea typeface="微軟正黑體" panose="020B0604030504040204" pitchFamily="34" charset="-120"/>
              </a:rPr>
              <a:t>Service Chaining</a:t>
            </a:r>
            <a:endParaRPr lang="zh-TW" altLang="en-US" sz="1600" b="1" dirty="0">
              <a:solidFill>
                <a:schemeClr val="tx1"/>
              </a:solidFill>
              <a:latin typeface="微軟正黑體" panose="020B0604030504040204" pitchFamily="34" charset="-120"/>
              <a:ea typeface="微軟正黑體" panose="020B0604030504040204" pitchFamily="34" charset="-120"/>
            </a:endParaRPr>
          </a:p>
        </p:txBody>
      </p:sp>
      <p:sp>
        <p:nvSpPr>
          <p:cNvPr id="33" name="文字方塊 32"/>
          <p:cNvSpPr txBox="1"/>
          <p:nvPr/>
        </p:nvSpPr>
        <p:spPr>
          <a:xfrm>
            <a:off x="4901340" y="6330806"/>
            <a:ext cx="2243243" cy="338554"/>
          </a:xfrm>
          <a:prstGeom prst="rect">
            <a:avLst/>
          </a:prstGeom>
          <a:noFill/>
        </p:spPr>
        <p:txBody>
          <a:bodyPr wrap="none" rtlCol="0">
            <a:spAutoFit/>
          </a:bodyPr>
          <a:lstStyle/>
          <a:p>
            <a:r>
              <a:rPr lang="en-US" altLang="zh-TW" sz="1600" b="1" dirty="0" smtClean="0">
                <a:solidFill>
                  <a:schemeClr val="tx1"/>
                </a:solidFill>
                <a:latin typeface="微軟正黑體" panose="020B0604030504040204" pitchFamily="34" charset="-120"/>
                <a:ea typeface="微軟正黑體" panose="020B0604030504040204" pitchFamily="34" charset="-120"/>
              </a:rPr>
              <a:t>OpenFlow Controller</a:t>
            </a:r>
            <a:endParaRPr lang="zh-TW" altLang="en-US" sz="1600" b="1" dirty="0">
              <a:solidFill>
                <a:schemeClr val="tx1"/>
              </a:solidFill>
              <a:latin typeface="微軟正黑體" panose="020B0604030504040204" pitchFamily="34" charset="-120"/>
              <a:ea typeface="微軟正黑體" panose="020B0604030504040204" pitchFamily="34" charset="-120"/>
            </a:endParaRPr>
          </a:p>
        </p:txBody>
      </p:sp>
      <p:sp>
        <p:nvSpPr>
          <p:cNvPr id="38" name="文字方塊 37"/>
          <p:cNvSpPr txBox="1"/>
          <p:nvPr/>
        </p:nvSpPr>
        <p:spPr>
          <a:xfrm>
            <a:off x="3897290" y="5634330"/>
            <a:ext cx="1196441" cy="738664"/>
          </a:xfrm>
          <a:prstGeom prst="rect">
            <a:avLst/>
          </a:prstGeom>
          <a:noFill/>
        </p:spPr>
        <p:txBody>
          <a:bodyPr wrap="square" rtlCol="0">
            <a:spAutoFit/>
          </a:bodyPr>
          <a:lstStyle/>
          <a:p>
            <a:pPr algn="ctr">
              <a:defRPr/>
            </a:pPr>
            <a:r>
              <a:rPr lang="en-US" altLang="zh-TW" sz="1400" b="1"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Northbound</a:t>
            </a:r>
          </a:p>
          <a:p>
            <a:pPr algn="ctr">
              <a:defRPr/>
            </a:pPr>
            <a:r>
              <a:rPr lang="en-US" altLang="zh-TW" sz="1400" b="1"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SC </a:t>
            </a:r>
            <a:r>
              <a:rPr lang="en-US" altLang="zh-TW" sz="1400" b="1" dirty="0" smtClean="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API</a:t>
            </a:r>
            <a:endParaRPr lang="en-US" altLang="zh-TW" sz="1400" b="1"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9" name="文字方塊 38"/>
          <p:cNvSpPr txBox="1"/>
          <p:nvPr/>
        </p:nvSpPr>
        <p:spPr>
          <a:xfrm>
            <a:off x="4066644" y="4630574"/>
            <a:ext cx="1933574" cy="738664"/>
          </a:xfrm>
          <a:prstGeom prst="rect">
            <a:avLst/>
          </a:prstGeom>
          <a:noFill/>
        </p:spPr>
        <p:txBody>
          <a:bodyPr wrap="square" rtlCol="0">
            <a:spAutoFit/>
          </a:bodyPr>
          <a:lstStyle/>
          <a:p>
            <a:pPr algn="ctr">
              <a:defRPr/>
            </a:pPr>
            <a:r>
              <a:rPr lang="en-US" altLang="zh-TW" sz="1400" b="1"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OpenFlow + Southbound NFV API</a:t>
            </a:r>
          </a:p>
        </p:txBody>
      </p:sp>
      <p:sp>
        <p:nvSpPr>
          <p:cNvPr id="40" name="文字方塊 39"/>
          <p:cNvSpPr txBox="1"/>
          <p:nvPr/>
        </p:nvSpPr>
        <p:spPr>
          <a:xfrm>
            <a:off x="4363303" y="3923890"/>
            <a:ext cx="1007055" cy="338554"/>
          </a:xfrm>
          <a:prstGeom prst="rect">
            <a:avLst/>
          </a:prstGeom>
          <a:noFill/>
        </p:spPr>
        <p:txBody>
          <a:bodyPr wrap="square" rtlCol="0">
            <a:spAutoFit/>
          </a:bodyPr>
          <a:lstStyle/>
          <a:p>
            <a:pPr algn="ctr">
              <a:defRPr/>
            </a:pPr>
            <a:r>
              <a:rPr lang="en-US" altLang="zh-TW" sz="1600" b="1" dirty="0" smtClean="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Switch</a:t>
            </a:r>
            <a:endParaRPr lang="en-US" altLang="zh-TW" sz="1600" b="1"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1" name="文字方塊 40"/>
          <p:cNvSpPr txBox="1"/>
          <p:nvPr/>
        </p:nvSpPr>
        <p:spPr>
          <a:xfrm>
            <a:off x="1712902" y="3949933"/>
            <a:ext cx="1007055" cy="338554"/>
          </a:xfrm>
          <a:prstGeom prst="rect">
            <a:avLst/>
          </a:prstGeom>
          <a:noFill/>
        </p:spPr>
        <p:txBody>
          <a:bodyPr wrap="square" rtlCol="0">
            <a:spAutoFit/>
          </a:bodyPr>
          <a:lstStyle/>
          <a:p>
            <a:pPr algn="ctr">
              <a:defRPr/>
            </a:pPr>
            <a:r>
              <a:rPr lang="en-US" altLang="zh-TW" sz="1600" b="1" dirty="0" smtClean="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Switch</a:t>
            </a:r>
            <a:endParaRPr lang="en-US" altLang="zh-TW" sz="1600" b="1"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2" name="文字方塊 41"/>
          <p:cNvSpPr txBox="1"/>
          <p:nvPr/>
        </p:nvSpPr>
        <p:spPr>
          <a:xfrm>
            <a:off x="1988205" y="2318969"/>
            <a:ext cx="731889" cy="338554"/>
          </a:xfrm>
          <a:prstGeom prst="rect">
            <a:avLst/>
          </a:prstGeom>
          <a:noFill/>
        </p:spPr>
        <p:txBody>
          <a:bodyPr wrap="square" rtlCol="0">
            <a:spAutoFit/>
          </a:bodyPr>
          <a:lstStyle/>
          <a:p>
            <a:pPr algn="ctr">
              <a:defRPr/>
            </a:pPr>
            <a:r>
              <a:rPr lang="en-US" altLang="zh-TW" sz="1600" b="1" dirty="0" smtClean="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NFV</a:t>
            </a:r>
            <a:endParaRPr lang="en-US" altLang="zh-TW" sz="1600" b="1"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3" name="文字方塊 42"/>
          <p:cNvSpPr txBox="1"/>
          <p:nvPr/>
        </p:nvSpPr>
        <p:spPr>
          <a:xfrm>
            <a:off x="4638469" y="2308120"/>
            <a:ext cx="731889" cy="338554"/>
          </a:xfrm>
          <a:prstGeom prst="rect">
            <a:avLst/>
          </a:prstGeom>
          <a:noFill/>
        </p:spPr>
        <p:txBody>
          <a:bodyPr wrap="square" rtlCol="0">
            <a:spAutoFit/>
          </a:bodyPr>
          <a:lstStyle/>
          <a:p>
            <a:pPr algn="ctr">
              <a:defRPr/>
            </a:pPr>
            <a:r>
              <a:rPr lang="en-US" altLang="zh-TW" sz="1600" b="1" dirty="0" smtClean="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NFV</a:t>
            </a:r>
            <a:endParaRPr lang="en-US" altLang="zh-TW" sz="1600" b="1"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4" name="文字方塊 43"/>
          <p:cNvSpPr txBox="1"/>
          <p:nvPr/>
        </p:nvSpPr>
        <p:spPr>
          <a:xfrm>
            <a:off x="1981611" y="1599437"/>
            <a:ext cx="731889" cy="338554"/>
          </a:xfrm>
          <a:prstGeom prst="rect">
            <a:avLst/>
          </a:prstGeom>
          <a:noFill/>
        </p:spPr>
        <p:txBody>
          <a:bodyPr wrap="square" rtlCol="0">
            <a:spAutoFit/>
          </a:bodyPr>
          <a:lstStyle/>
          <a:p>
            <a:pPr algn="ctr">
              <a:defRPr/>
            </a:pPr>
            <a:r>
              <a:rPr lang="en-US" altLang="zh-TW" sz="1600" b="1" dirty="0" smtClean="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DPI</a:t>
            </a:r>
            <a:endParaRPr lang="en-US" altLang="zh-TW" sz="1600" b="1"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5" name="文字方塊 44"/>
          <p:cNvSpPr txBox="1"/>
          <p:nvPr/>
        </p:nvSpPr>
        <p:spPr>
          <a:xfrm>
            <a:off x="4066644" y="1507105"/>
            <a:ext cx="1229677" cy="523220"/>
          </a:xfrm>
          <a:prstGeom prst="rect">
            <a:avLst/>
          </a:prstGeom>
          <a:noFill/>
        </p:spPr>
        <p:txBody>
          <a:bodyPr wrap="square" rtlCol="0">
            <a:spAutoFit/>
          </a:bodyPr>
          <a:lstStyle/>
          <a:p>
            <a:pPr algn="ctr">
              <a:defRPr/>
            </a:pPr>
            <a:r>
              <a:rPr lang="en-US" altLang="zh-TW" sz="1400" b="1" dirty="0" smtClean="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Other NFV application</a:t>
            </a:r>
            <a:endParaRPr lang="en-US" altLang="zh-TW" sz="1400" b="1"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9" name="圓角矩形 48"/>
          <p:cNvSpPr/>
          <p:nvPr/>
        </p:nvSpPr>
        <p:spPr bwMode="auto">
          <a:xfrm>
            <a:off x="1447960" y="4941169"/>
            <a:ext cx="2374710" cy="1827011"/>
          </a:xfrm>
          <a:prstGeom prst="roundRect">
            <a:avLst/>
          </a:prstGeom>
          <a:noFill/>
          <a:ln w="38100" cap="flat" cmpd="sng" algn="ctr">
            <a:solidFill>
              <a:schemeClr val="accent6"/>
            </a:solidFill>
            <a:prstDash val="sys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endParaRPr>
          </a:p>
        </p:txBody>
      </p:sp>
      <p:sp>
        <p:nvSpPr>
          <p:cNvPr id="50" name="圓角矩形 49"/>
          <p:cNvSpPr/>
          <p:nvPr/>
        </p:nvSpPr>
        <p:spPr bwMode="auto">
          <a:xfrm>
            <a:off x="1981611" y="1426314"/>
            <a:ext cx="5225608" cy="1596869"/>
          </a:xfrm>
          <a:prstGeom prst="roundRect">
            <a:avLst/>
          </a:prstGeom>
          <a:noFill/>
          <a:ln w="38100" cap="flat" cmpd="sng" algn="ctr">
            <a:solidFill>
              <a:schemeClr val="accent6"/>
            </a:solidFill>
            <a:prstDash val="sys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endParaRPr>
          </a:p>
        </p:txBody>
      </p:sp>
      <p:sp>
        <p:nvSpPr>
          <p:cNvPr id="52" name="文字方塊 51"/>
          <p:cNvSpPr txBox="1"/>
          <p:nvPr/>
        </p:nvSpPr>
        <p:spPr>
          <a:xfrm>
            <a:off x="7051911" y="1136595"/>
            <a:ext cx="2525819" cy="338554"/>
          </a:xfrm>
          <a:prstGeom prst="rect">
            <a:avLst/>
          </a:prstGeom>
          <a:noFill/>
        </p:spPr>
        <p:txBody>
          <a:bodyPr wrap="square" rtlCol="0">
            <a:spAutoFit/>
          </a:bodyPr>
          <a:lstStyle/>
          <a:p>
            <a:r>
              <a:rPr lang="en-US" altLang="zh-TW" sz="1600" b="1" dirty="0" smtClean="0">
                <a:solidFill>
                  <a:schemeClr val="accent6"/>
                </a:solidFill>
                <a:latin typeface="微軟正黑體" panose="020B0604030504040204" pitchFamily="34" charset="-120"/>
                <a:ea typeface="微軟正黑體" panose="020B0604030504040204" pitchFamily="34" charset="-120"/>
              </a:rPr>
              <a:t>Extended Data Plane</a:t>
            </a:r>
            <a:endParaRPr lang="zh-TW" altLang="en-US" sz="1600" b="1" dirty="0">
              <a:solidFill>
                <a:schemeClr val="accent6"/>
              </a:solidFill>
              <a:latin typeface="微軟正黑體" panose="020B0604030504040204" pitchFamily="34" charset="-120"/>
              <a:ea typeface="微軟正黑體" panose="020B0604030504040204" pitchFamily="34" charset="-120"/>
            </a:endParaRPr>
          </a:p>
        </p:txBody>
      </p:sp>
      <p:sp>
        <p:nvSpPr>
          <p:cNvPr id="53" name="文字方塊 52"/>
          <p:cNvSpPr txBox="1"/>
          <p:nvPr/>
        </p:nvSpPr>
        <p:spPr>
          <a:xfrm>
            <a:off x="15768" y="4650001"/>
            <a:ext cx="2525819" cy="338554"/>
          </a:xfrm>
          <a:prstGeom prst="rect">
            <a:avLst/>
          </a:prstGeom>
          <a:noFill/>
        </p:spPr>
        <p:txBody>
          <a:bodyPr wrap="square" rtlCol="0">
            <a:spAutoFit/>
          </a:bodyPr>
          <a:lstStyle/>
          <a:p>
            <a:r>
              <a:rPr lang="en-US" altLang="zh-TW" sz="1600" b="1" dirty="0" smtClean="0">
                <a:solidFill>
                  <a:schemeClr val="accent6"/>
                </a:solidFill>
                <a:latin typeface="微軟正黑體" panose="020B0604030504040204" pitchFamily="34" charset="-120"/>
                <a:ea typeface="微軟正黑體" panose="020B0604030504040204" pitchFamily="34" charset="-120"/>
              </a:rPr>
              <a:t>Extended Control Plane</a:t>
            </a:r>
            <a:endParaRPr lang="zh-TW" altLang="en-US" sz="1600" b="1" dirty="0">
              <a:solidFill>
                <a:schemeClr val="accent6"/>
              </a:solidFill>
              <a:latin typeface="微軟正黑體" panose="020B0604030504040204" pitchFamily="34" charset="-120"/>
              <a:ea typeface="微軟正黑體" panose="020B0604030504040204" pitchFamily="34" charset="-120"/>
            </a:endParaRPr>
          </a:p>
        </p:txBody>
      </p:sp>
      <p:sp>
        <p:nvSpPr>
          <p:cNvPr id="55" name="文字方塊 54"/>
          <p:cNvSpPr txBox="1"/>
          <p:nvPr/>
        </p:nvSpPr>
        <p:spPr>
          <a:xfrm>
            <a:off x="6000218" y="4771891"/>
            <a:ext cx="2525819" cy="338554"/>
          </a:xfrm>
          <a:prstGeom prst="rect">
            <a:avLst/>
          </a:prstGeom>
          <a:noFill/>
        </p:spPr>
        <p:txBody>
          <a:bodyPr wrap="square" rtlCol="0">
            <a:spAutoFit/>
          </a:bodyPr>
          <a:lstStyle/>
          <a:p>
            <a:r>
              <a:rPr lang="en-US" altLang="zh-TW" sz="1600" b="1" dirty="0" smtClean="0">
                <a:solidFill>
                  <a:schemeClr val="tx1"/>
                </a:solidFill>
                <a:latin typeface="微軟正黑體" panose="020B0604030504040204" pitchFamily="34" charset="-120"/>
                <a:ea typeface="微軟正黑體" panose="020B0604030504040204" pitchFamily="34" charset="-120"/>
              </a:rPr>
              <a:t>Control Plane</a:t>
            </a:r>
            <a:endParaRPr lang="zh-TW" altLang="en-US" sz="1600" b="1" dirty="0">
              <a:solidFill>
                <a:schemeClr val="tx1"/>
              </a:solidFill>
              <a:latin typeface="微軟正黑體" panose="020B0604030504040204" pitchFamily="34" charset="-120"/>
              <a:ea typeface="微軟正黑體" panose="020B0604030504040204" pitchFamily="34" charset="-120"/>
            </a:endParaRPr>
          </a:p>
        </p:txBody>
      </p:sp>
      <p:sp>
        <p:nvSpPr>
          <p:cNvPr id="56" name="文字方塊 55"/>
          <p:cNvSpPr txBox="1"/>
          <p:nvPr/>
        </p:nvSpPr>
        <p:spPr>
          <a:xfrm>
            <a:off x="4066644" y="3255166"/>
            <a:ext cx="2525819" cy="338554"/>
          </a:xfrm>
          <a:prstGeom prst="rect">
            <a:avLst/>
          </a:prstGeom>
          <a:noFill/>
        </p:spPr>
        <p:txBody>
          <a:bodyPr wrap="square" rtlCol="0">
            <a:spAutoFit/>
          </a:bodyPr>
          <a:lstStyle/>
          <a:p>
            <a:r>
              <a:rPr lang="en-US" altLang="zh-TW" sz="1600" b="1" dirty="0" smtClean="0">
                <a:solidFill>
                  <a:schemeClr val="tx1"/>
                </a:solidFill>
                <a:latin typeface="微軟正黑體" panose="020B0604030504040204" pitchFamily="34" charset="-120"/>
                <a:ea typeface="微軟正黑體" panose="020B0604030504040204" pitchFamily="34" charset="-120"/>
              </a:rPr>
              <a:t>Data Plane</a:t>
            </a:r>
            <a:endParaRPr lang="zh-TW" altLang="en-US" sz="1600" b="1" dirty="0">
              <a:solidFill>
                <a:schemeClr val="tx1"/>
              </a:solidFill>
              <a:latin typeface="微軟正黑體" panose="020B0604030504040204" pitchFamily="34" charset="-120"/>
              <a:ea typeface="微軟正黑體" panose="020B0604030504040204" pitchFamily="34" charset="-120"/>
            </a:endParaRPr>
          </a:p>
        </p:txBody>
      </p:sp>
      <p:sp>
        <p:nvSpPr>
          <p:cNvPr id="57" name="標題 1"/>
          <p:cNvSpPr txBox="1">
            <a:spLocks/>
          </p:cNvSpPr>
          <p:nvPr/>
        </p:nvSpPr>
        <p:spPr bwMode="auto">
          <a:xfrm>
            <a:off x="619146" y="349858"/>
            <a:ext cx="8229600" cy="1193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7500"/>
          </a:bodyPr>
          <a:lstStyle>
            <a:lvl1pPr algn="ctr" rtl="0" eaLnBrk="0" fontAlgn="base" hangingPunct="0">
              <a:spcBef>
                <a:spcPct val="0"/>
              </a:spcBef>
              <a:spcAft>
                <a:spcPct val="0"/>
              </a:spcAft>
              <a:defRPr kumimoji="1" sz="4400">
                <a:solidFill>
                  <a:schemeClr val="tx2"/>
                </a:solidFill>
                <a:latin typeface="Times New Roman" panose="02020603050405020304" pitchFamily="18" charset="0"/>
                <a:ea typeface="標楷體" panose="03000509000000000000" pitchFamily="65" charset="-120"/>
                <a:cs typeface="Times New Roman" panose="02020603050405020304" pitchFamily="18" charset="0"/>
              </a:defRPr>
            </a:lvl1pPr>
            <a:lvl2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2pPr>
            <a:lvl3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3pPr>
            <a:lvl4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4pPr>
            <a:lvl5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pPr algn="l"/>
            <a:r>
              <a:rPr lang="en-US" altLang="zh-TW" sz="3200" dirty="0"/>
              <a:t>Extended SDN A</a:t>
            </a:r>
            <a:r>
              <a:rPr lang="en-US" altLang="zh-TW" sz="3200" dirty="0" smtClean="0"/>
              <a:t>rchitecture </a:t>
            </a:r>
            <a:r>
              <a:rPr lang="en-US" altLang="zh-TW" sz="3200" b="1" dirty="0" smtClean="0"/>
              <a:t>(3/3)</a:t>
            </a:r>
            <a:endParaRPr lang="zh-TW" altLang="en-US" sz="3200" b="1" kern="0" dirty="0"/>
          </a:p>
        </p:txBody>
      </p:sp>
      <p:sp>
        <p:nvSpPr>
          <p:cNvPr id="3" name="Slide Number Placeholder 2"/>
          <p:cNvSpPr>
            <a:spLocks noGrp="1"/>
          </p:cNvSpPr>
          <p:nvPr>
            <p:ph type="sldNum" sz="quarter" idx="12"/>
          </p:nvPr>
        </p:nvSpPr>
        <p:spPr/>
        <p:txBody>
          <a:bodyPr/>
          <a:lstStyle/>
          <a:p>
            <a:fld id="{73DA0BB7-265A-403C-9275-D587AB510EDC}" type="slidenum">
              <a:rPr lang="zh-TW" altLang="en-US" smtClean="0"/>
              <a:t>50</a:t>
            </a:fld>
            <a:endParaRPr lang="zh-TW" altLang="en-US"/>
          </a:p>
        </p:txBody>
      </p:sp>
    </p:spTree>
    <p:extLst>
      <p:ext uri="{BB962C8B-B14F-4D97-AF65-F5344CB8AC3E}">
        <p14:creationId xmlns:p14="http://schemas.microsoft.com/office/powerpoint/2010/main" val="15995776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normAutofit/>
          </a:bodyPr>
          <a:lstStyle/>
          <a:p>
            <a:pPr marL="320040" lvl="1" indent="0">
              <a:buNone/>
            </a:pPr>
            <a:endParaRPr lang="en-US" altLang="zh-TW" sz="6000" dirty="0">
              <a:solidFill>
                <a:schemeClr val="tx2"/>
              </a:solidFill>
            </a:endParaRPr>
          </a:p>
          <a:p>
            <a:pPr marL="320040" lvl="1" indent="0" algn="ctr">
              <a:buNone/>
            </a:pPr>
            <a:r>
              <a:rPr lang="en-US" altLang="zh-TW" sz="6000" dirty="0" smtClean="0">
                <a:solidFill>
                  <a:schemeClr val="tx2"/>
                </a:solidFill>
              </a:rPr>
              <a:t>Development</a:t>
            </a:r>
            <a:endParaRPr lang="zh-TW" altLang="en-US" sz="6000" dirty="0" smtClean="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51</a:t>
            </a:fld>
            <a:endParaRPr lang="zh-TW" altLang="en-US"/>
          </a:p>
        </p:txBody>
      </p:sp>
    </p:spTree>
    <p:extLst>
      <p:ext uri="{BB962C8B-B14F-4D97-AF65-F5344CB8AC3E}">
        <p14:creationId xmlns:p14="http://schemas.microsoft.com/office/powerpoint/2010/main" val="2161838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836712"/>
            <a:ext cx="8229600" cy="560406"/>
          </a:xfrm>
        </p:spPr>
        <p:txBody>
          <a:bodyPr>
            <a:normAutofit fontScale="90000"/>
          </a:bodyPr>
          <a:lstStyle/>
          <a:p>
            <a:pPr algn="l" rtl="0" eaLnBrk="1" latinLnBrk="0" hangingPunct="1"/>
            <a:r>
              <a:rPr kumimoji="0" lang="en-US" altLang="zh-TW" sz="4000" kern="1200" dirty="0" smtClean="0">
                <a:solidFill>
                  <a:schemeClr val="tx2"/>
                </a:solidFill>
                <a:effectLst/>
                <a:latin typeface="+mj-lt"/>
                <a:ea typeface="+mj-ea"/>
                <a:cs typeface="+mj-cs"/>
              </a:rPr>
              <a:t>Resources for </a:t>
            </a:r>
            <a:r>
              <a:rPr lang="en-US" altLang="zh-TW" dirty="0" smtClean="0">
                <a:solidFill>
                  <a:schemeClr val="tx2"/>
                </a:solidFill>
                <a:latin typeface="+mj-lt"/>
                <a:ea typeface="+mj-ea"/>
              </a:rPr>
              <a:t>D</a:t>
            </a:r>
            <a:r>
              <a:rPr kumimoji="0" lang="en-US" altLang="zh-TW" sz="4000" kern="1200" dirty="0" smtClean="0">
                <a:solidFill>
                  <a:schemeClr val="tx2"/>
                </a:solidFill>
                <a:effectLst/>
                <a:latin typeface="+mj-lt"/>
                <a:ea typeface="+mj-ea"/>
                <a:cs typeface="+mj-cs"/>
              </a:rPr>
              <a:t>evelopers</a:t>
            </a:r>
            <a:endParaRPr lang="zh-TW" altLang="zh-TW" dirty="0" smtClean="0">
              <a:solidFill>
                <a:srgbClr val="FF0000"/>
              </a:solidFill>
              <a:effectLst/>
            </a:endParaRP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2692238574"/>
              </p:ext>
            </p:extLst>
          </p:nvPr>
        </p:nvGraphicFramePr>
        <p:xfrm>
          <a:off x="323528" y="1556792"/>
          <a:ext cx="8468815" cy="4907426"/>
        </p:xfrm>
        <a:graphic>
          <a:graphicData uri="http://schemas.openxmlformats.org/drawingml/2006/table">
            <a:tbl>
              <a:tblPr firstRow="1" bandRow="1">
                <a:tableStyleId>{5C22544A-7EE6-4342-B048-85BDC9FD1C3A}</a:tableStyleId>
              </a:tblPr>
              <a:tblGrid>
                <a:gridCol w="2567380"/>
                <a:gridCol w="1983885"/>
                <a:gridCol w="1983885"/>
                <a:gridCol w="1933665"/>
              </a:tblGrid>
              <a:tr h="327605">
                <a:tc>
                  <a:txBody>
                    <a:bodyPr/>
                    <a:lstStyle/>
                    <a:p>
                      <a:r>
                        <a:rPr lang="en-US" altLang="zh-TW" dirty="0" smtClean="0"/>
                        <a:t>Topic</a:t>
                      </a:r>
                      <a:r>
                        <a:rPr lang="en-US" altLang="zh-TW" baseline="0" dirty="0" smtClean="0"/>
                        <a:t> </a:t>
                      </a:r>
                      <a:endParaRPr lang="zh-TW" altLang="en-US" dirty="0"/>
                    </a:p>
                  </a:txBody>
                  <a:tcPr marL="102534" marR="102534"/>
                </a:tc>
                <a:tc>
                  <a:txBody>
                    <a:bodyPr/>
                    <a:lstStyle/>
                    <a:p>
                      <a:r>
                        <a:rPr lang="en-US" altLang="zh-TW" dirty="0" smtClean="0"/>
                        <a:t>Purpose </a:t>
                      </a:r>
                      <a:endParaRPr lang="zh-TW" altLang="en-US" dirty="0"/>
                    </a:p>
                  </a:txBody>
                  <a:tcPr marL="102534" marR="102534"/>
                </a:tc>
                <a:tc>
                  <a:txBody>
                    <a:bodyPr/>
                    <a:lstStyle/>
                    <a:p>
                      <a:r>
                        <a:rPr lang="en-US" altLang="zh-TW" dirty="0" smtClean="0"/>
                        <a:t>Installation </a:t>
                      </a:r>
                      <a:endParaRPr lang="zh-TW" altLang="en-US" dirty="0"/>
                    </a:p>
                  </a:txBody>
                  <a:tcPr marL="102534" marR="102534"/>
                </a:tc>
                <a:tc>
                  <a:txBody>
                    <a:bodyPr/>
                    <a:lstStyle/>
                    <a:p>
                      <a:r>
                        <a:rPr lang="en-US" altLang="zh-TW" dirty="0" smtClean="0"/>
                        <a:t>Guide </a:t>
                      </a:r>
                      <a:endParaRPr lang="zh-TW" altLang="en-US" dirty="0"/>
                    </a:p>
                  </a:txBody>
                  <a:tcPr marL="102534" marR="102534"/>
                </a:tc>
              </a:tr>
              <a:tr h="327605">
                <a:tc>
                  <a:txBody>
                    <a:bodyPr/>
                    <a:lstStyle/>
                    <a:p>
                      <a:r>
                        <a:rPr lang="en-US" altLang="zh-TW" dirty="0" err="1" smtClean="0"/>
                        <a:t>Ryu</a:t>
                      </a:r>
                      <a:endParaRPr lang="zh-TW" altLang="en-US" dirty="0"/>
                    </a:p>
                  </a:txBody>
                  <a:tcPr marL="102534" marR="102534"/>
                </a:tc>
                <a:tc>
                  <a:txBody>
                    <a:bodyPr/>
                    <a:lstStyle/>
                    <a:p>
                      <a:r>
                        <a:rPr lang="en-US" altLang="zh-TW" dirty="0" smtClean="0"/>
                        <a:t>Controller </a:t>
                      </a:r>
                      <a:endParaRPr lang="zh-TW" altLang="en-US" dirty="0"/>
                    </a:p>
                  </a:txBody>
                  <a:tcPr marL="102534" marR="102534"/>
                </a:tc>
                <a:tc>
                  <a:txBody>
                    <a:bodyPr/>
                    <a:lstStyle/>
                    <a:p>
                      <a:r>
                        <a:rPr lang="en-US" altLang="zh-TW" dirty="0" err="1" smtClean="0"/>
                        <a:t>Ryu</a:t>
                      </a:r>
                      <a:r>
                        <a:rPr lang="en-US" altLang="zh-TW" dirty="0" smtClean="0"/>
                        <a:t> install [49]</a:t>
                      </a:r>
                      <a:endParaRPr lang="zh-TW" altLang="en-US" dirty="0"/>
                    </a:p>
                  </a:txBody>
                  <a:tcPr marL="102534" marR="102534"/>
                </a:tc>
                <a:tc>
                  <a:txBody>
                    <a:bodyPr/>
                    <a:lstStyle/>
                    <a:p>
                      <a:r>
                        <a:rPr lang="en-US" altLang="zh-TW" dirty="0" err="1" smtClean="0"/>
                        <a:t>Ryu</a:t>
                      </a:r>
                      <a:r>
                        <a:rPr lang="en-US" altLang="zh-TW" dirty="0" smtClean="0"/>
                        <a:t> API</a:t>
                      </a:r>
                      <a:r>
                        <a:rPr lang="en-US" altLang="zh-TW" baseline="0" dirty="0" smtClean="0"/>
                        <a:t> [50]</a:t>
                      </a:r>
                      <a:endParaRPr lang="zh-TW" altLang="en-US" dirty="0"/>
                    </a:p>
                  </a:txBody>
                  <a:tcPr marL="102534" marR="102534"/>
                </a:tc>
              </a:tr>
              <a:tr h="327605">
                <a:tc>
                  <a:txBody>
                    <a:bodyPr/>
                    <a:lstStyle/>
                    <a:p>
                      <a:r>
                        <a:rPr lang="en-US" altLang="zh-TW" dirty="0" err="1" smtClean="0"/>
                        <a:t>Ryu</a:t>
                      </a:r>
                      <a:r>
                        <a:rPr lang="en-US" altLang="zh-TW" dirty="0" smtClean="0"/>
                        <a:t> GUI</a:t>
                      </a:r>
                      <a:endParaRPr lang="zh-TW" altLang="en-US" dirty="0"/>
                    </a:p>
                  </a:txBody>
                  <a:tcPr marL="102534" marR="102534"/>
                </a:tc>
                <a:tc>
                  <a:txBody>
                    <a:bodyPr/>
                    <a:lstStyle/>
                    <a:p>
                      <a:endParaRPr lang="zh-TW" altLang="en-US" dirty="0"/>
                    </a:p>
                  </a:txBody>
                  <a:tcPr marL="102534" marR="10253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Ryu</a:t>
                      </a:r>
                      <a:r>
                        <a:rPr lang="en-US" altLang="zh-TW" dirty="0" smtClean="0"/>
                        <a:t> GUI install [51]</a:t>
                      </a:r>
                      <a:endParaRPr lang="zh-TW" altLang="en-US" dirty="0" smtClean="0"/>
                    </a:p>
                  </a:txBody>
                  <a:tcPr marL="102534" marR="102534"/>
                </a:tc>
                <a:tc>
                  <a:txBody>
                    <a:bodyPr/>
                    <a:lstStyle/>
                    <a:p>
                      <a:r>
                        <a:rPr lang="en-US" altLang="zh-TW" dirty="0" err="1" smtClean="0"/>
                        <a:t>Ryu</a:t>
                      </a:r>
                      <a:r>
                        <a:rPr lang="en-US" altLang="zh-TW" baseline="0" dirty="0" smtClean="0"/>
                        <a:t> </a:t>
                      </a:r>
                      <a:r>
                        <a:rPr lang="en-US" altLang="zh-TW" baseline="0" dirty="0" err="1" smtClean="0"/>
                        <a:t>gui</a:t>
                      </a:r>
                      <a:r>
                        <a:rPr lang="en-US" altLang="zh-TW" baseline="0" dirty="0" smtClean="0"/>
                        <a:t> [52]</a:t>
                      </a:r>
                      <a:endParaRPr lang="zh-TW" altLang="en-US" dirty="0"/>
                    </a:p>
                  </a:txBody>
                  <a:tcPr marL="102534" marR="102534"/>
                </a:tc>
              </a:tr>
              <a:tr h="327605">
                <a:tc>
                  <a:txBody>
                    <a:bodyPr/>
                    <a:lstStyle/>
                    <a:p>
                      <a:r>
                        <a:rPr lang="en-US" altLang="zh-TW" dirty="0" err="1" smtClean="0"/>
                        <a:t>Ofsoftswitch</a:t>
                      </a:r>
                      <a:endParaRPr lang="zh-TW" altLang="en-US" dirty="0"/>
                    </a:p>
                  </a:txBody>
                  <a:tcPr marL="102534" marR="102534"/>
                </a:tc>
                <a:tc>
                  <a:txBody>
                    <a:bodyPr/>
                    <a:lstStyle/>
                    <a:p>
                      <a:r>
                        <a:rPr lang="en-US" altLang="zh-TW" dirty="0" smtClean="0"/>
                        <a:t>Software </a:t>
                      </a:r>
                      <a:r>
                        <a:rPr lang="en-US" altLang="zh-TW" dirty="0" err="1" smtClean="0"/>
                        <a:t>openflow</a:t>
                      </a:r>
                      <a:r>
                        <a:rPr lang="en-US" altLang="zh-TW" dirty="0" smtClean="0"/>
                        <a:t> switch</a:t>
                      </a:r>
                      <a:endParaRPr lang="zh-TW" altLang="en-US" dirty="0"/>
                    </a:p>
                  </a:txBody>
                  <a:tcPr marL="102534" marR="102534"/>
                </a:tc>
                <a:tc>
                  <a:txBody>
                    <a:bodyPr/>
                    <a:lstStyle/>
                    <a:p>
                      <a:r>
                        <a:rPr lang="en-US" altLang="zh-TW" dirty="0" err="1" smtClean="0"/>
                        <a:t>Ofsoftswitch</a:t>
                      </a:r>
                      <a:r>
                        <a:rPr lang="en-US" altLang="zh-TW" dirty="0" smtClean="0"/>
                        <a:t> install </a:t>
                      </a:r>
                      <a:r>
                        <a:rPr lang="en-US" altLang="zh-TW" baseline="0" dirty="0" smtClean="0"/>
                        <a:t>[53]</a:t>
                      </a:r>
                      <a:endParaRPr lang="zh-TW" altLang="en-US" dirty="0"/>
                    </a:p>
                  </a:txBody>
                  <a:tcPr marL="102534" marR="102534"/>
                </a:tc>
                <a:tc>
                  <a:txBody>
                    <a:bodyPr/>
                    <a:lstStyle/>
                    <a:p>
                      <a:r>
                        <a:rPr lang="en-US" altLang="zh-TW" dirty="0" smtClean="0"/>
                        <a:t>-</a:t>
                      </a:r>
                      <a:endParaRPr lang="zh-TW" altLang="en-US" dirty="0"/>
                    </a:p>
                  </a:txBody>
                  <a:tcPr marL="102534" marR="102534"/>
                </a:tc>
              </a:tr>
              <a:tr h="327605">
                <a:tc>
                  <a:txBody>
                    <a:bodyPr/>
                    <a:lstStyle/>
                    <a:p>
                      <a:r>
                        <a:rPr lang="en-US" altLang="zh-TW" dirty="0" err="1" smtClean="0"/>
                        <a:t>Mininet</a:t>
                      </a:r>
                      <a:endParaRPr lang="zh-TW" altLang="en-US" dirty="0"/>
                    </a:p>
                  </a:txBody>
                  <a:tcPr marL="102534" marR="102534"/>
                </a:tc>
                <a:tc>
                  <a:txBody>
                    <a:bodyPr/>
                    <a:lstStyle/>
                    <a:p>
                      <a:r>
                        <a:rPr lang="en-US" altLang="zh-TW" dirty="0" smtClean="0"/>
                        <a:t>Simulator </a:t>
                      </a:r>
                      <a:endParaRPr lang="zh-TW" altLang="en-US" dirty="0"/>
                    </a:p>
                  </a:txBody>
                  <a:tcPr marL="102534" marR="102534"/>
                </a:tc>
                <a:tc>
                  <a:txBody>
                    <a:bodyPr/>
                    <a:lstStyle/>
                    <a:p>
                      <a:r>
                        <a:rPr lang="en-US" altLang="zh-TW" dirty="0" err="1" smtClean="0"/>
                        <a:t>Mininet</a:t>
                      </a:r>
                      <a:r>
                        <a:rPr lang="en-US" altLang="zh-TW" dirty="0" smtClean="0"/>
                        <a:t> install</a:t>
                      </a:r>
                      <a:r>
                        <a:rPr lang="en-US" altLang="zh-TW" baseline="0" dirty="0" smtClean="0"/>
                        <a:t> </a:t>
                      </a:r>
                      <a:r>
                        <a:rPr lang="en-US" altLang="zh-TW" dirty="0" smtClean="0"/>
                        <a:t>[54]</a:t>
                      </a:r>
                      <a:endParaRPr lang="zh-TW" altLang="en-US" dirty="0"/>
                    </a:p>
                  </a:txBody>
                  <a:tcPr marL="102534" marR="102534"/>
                </a:tc>
                <a:tc>
                  <a:txBody>
                    <a:bodyPr/>
                    <a:lstStyle/>
                    <a:p>
                      <a:r>
                        <a:rPr lang="en-US" altLang="zh-TW" dirty="0" err="1" smtClean="0"/>
                        <a:t>Mininet</a:t>
                      </a:r>
                      <a:r>
                        <a:rPr lang="en-US" altLang="zh-TW" dirty="0" smtClean="0"/>
                        <a:t> tutorial [55]</a:t>
                      </a:r>
                      <a:endParaRPr lang="zh-TW" altLang="en-US" dirty="0"/>
                    </a:p>
                  </a:txBody>
                  <a:tcPr marL="102534" marR="102534"/>
                </a:tc>
              </a:tr>
              <a:tr h="807793">
                <a:tc>
                  <a:txBody>
                    <a:bodyPr/>
                    <a:lstStyle/>
                    <a:p>
                      <a:r>
                        <a:rPr lang="en-US" altLang="zh-TW" dirty="0" smtClean="0"/>
                        <a:t>Add experimenter</a:t>
                      </a:r>
                      <a:r>
                        <a:rPr lang="en-US" altLang="zh-TW" baseline="0" dirty="0" smtClean="0"/>
                        <a:t> message</a:t>
                      </a:r>
                      <a:endParaRPr lang="zh-TW" altLang="en-US" dirty="0"/>
                    </a:p>
                  </a:txBody>
                  <a:tcPr marL="102534" marR="102534"/>
                </a:tc>
                <a:tc>
                  <a:txBody>
                    <a:bodyPr/>
                    <a:lstStyle/>
                    <a:p>
                      <a:r>
                        <a:rPr lang="en-US" altLang="zh-TW" dirty="0" smtClean="0"/>
                        <a:t>Design </a:t>
                      </a:r>
                      <a:r>
                        <a:rPr lang="en-US" altLang="zh-TW" dirty="0" err="1" smtClean="0"/>
                        <a:t>openflow</a:t>
                      </a:r>
                      <a:r>
                        <a:rPr lang="en-US" altLang="zh-TW" dirty="0" smtClean="0"/>
                        <a:t> experimenter</a:t>
                      </a:r>
                      <a:r>
                        <a:rPr lang="en-US" altLang="zh-TW" baseline="0" dirty="0" smtClean="0"/>
                        <a:t> message</a:t>
                      </a:r>
                      <a:endParaRPr lang="zh-TW" altLang="en-US" dirty="0"/>
                    </a:p>
                  </a:txBody>
                  <a:tcPr marL="102534" marR="102534"/>
                </a:tc>
                <a:tc>
                  <a:txBody>
                    <a:bodyPr/>
                    <a:lstStyle/>
                    <a:p>
                      <a:r>
                        <a:rPr lang="en-US" altLang="zh-TW" dirty="0" smtClean="0"/>
                        <a:t>Environment</a:t>
                      </a:r>
                      <a:r>
                        <a:rPr lang="en-US" altLang="zh-TW" baseline="0" dirty="0" smtClean="0"/>
                        <a:t> setup [56]</a:t>
                      </a:r>
                      <a:endParaRPr lang="zh-TW" altLang="en-US" dirty="0"/>
                    </a:p>
                  </a:txBody>
                  <a:tcPr marL="102534" marR="10253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Ofsoftswitch</a:t>
                      </a:r>
                      <a:r>
                        <a:rPr lang="en-US" altLang="zh-TW" dirty="0" smtClean="0"/>
                        <a:t> dev.doc</a:t>
                      </a:r>
                      <a:endParaRPr lang="zh-TW" altLang="en-US" dirty="0" smtClean="0"/>
                    </a:p>
                    <a:p>
                      <a:endParaRPr lang="zh-TW" altLang="en-US" dirty="0"/>
                    </a:p>
                  </a:txBody>
                  <a:tcPr marL="102534" marR="102534"/>
                </a:tc>
              </a:tr>
              <a:tr h="807793">
                <a:tc>
                  <a:txBody>
                    <a:bodyPr/>
                    <a:lstStyle/>
                    <a:p>
                      <a:r>
                        <a:rPr lang="en-US" altLang="zh-TW" dirty="0" smtClean="0"/>
                        <a:t>Horst</a:t>
                      </a:r>
                      <a:endParaRPr lang="zh-TW" altLang="en-US" dirty="0"/>
                    </a:p>
                  </a:txBody>
                  <a:tcPr marL="102534" marR="102534"/>
                </a:tc>
                <a:tc>
                  <a:txBody>
                    <a:bodyPr/>
                    <a:lstStyle/>
                    <a:p>
                      <a:r>
                        <a:rPr lang="en-US" altLang="zh-TW" dirty="0" smtClean="0"/>
                        <a:t>Spectrum analyzer for Wi-Fi</a:t>
                      </a:r>
                      <a:endParaRPr lang="zh-TW" altLang="en-US" dirty="0"/>
                    </a:p>
                  </a:txBody>
                  <a:tcPr marL="102534" marR="102534"/>
                </a:tc>
                <a:tc>
                  <a:txBody>
                    <a:bodyPr/>
                    <a:lstStyle/>
                    <a:p>
                      <a:r>
                        <a:rPr lang="en-US" altLang="zh-TW" dirty="0" smtClean="0"/>
                        <a:t>Horst  install [57]</a:t>
                      </a:r>
                      <a:endParaRPr lang="zh-TW" altLang="en-US" dirty="0"/>
                    </a:p>
                  </a:txBody>
                  <a:tcPr marL="102534" marR="102534"/>
                </a:tc>
                <a:tc>
                  <a:txBody>
                    <a:bodyPr/>
                    <a:lstStyle/>
                    <a:p>
                      <a:r>
                        <a:rPr lang="en-US" altLang="zh-TW" dirty="0" smtClean="0"/>
                        <a:t>Horst guide [58]</a:t>
                      </a:r>
                      <a:endParaRPr lang="zh-TW" altLang="en-US" dirty="0"/>
                    </a:p>
                  </a:txBody>
                  <a:tcPr marL="102534" marR="102534"/>
                </a:tc>
              </a:tr>
              <a:tr h="807793">
                <a:tc>
                  <a:txBody>
                    <a:bodyPr/>
                    <a:lstStyle/>
                    <a:p>
                      <a:r>
                        <a:rPr lang="en-US" altLang="zh-TW" dirty="0" smtClean="0"/>
                        <a:t>simple_switch_igmp.py </a:t>
                      </a:r>
                      <a:endParaRPr lang="zh-TW" altLang="en-US" dirty="0"/>
                    </a:p>
                  </a:txBody>
                  <a:tcPr marL="102534" marR="102534"/>
                </a:tc>
                <a:tc>
                  <a:txBody>
                    <a:bodyPr/>
                    <a:lstStyle/>
                    <a:p>
                      <a:r>
                        <a:rPr lang="en-US" altLang="zh-TW" dirty="0" smtClean="0"/>
                        <a:t>Multicast controller module</a:t>
                      </a:r>
                      <a:r>
                        <a:rPr lang="en-US" altLang="zh-TW" baseline="0" dirty="0" smtClean="0"/>
                        <a:t> </a:t>
                      </a:r>
                      <a:endParaRPr lang="zh-TW" altLang="en-US" dirty="0"/>
                    </a:p>
                  </a:txBody>
                  <a:tcPr marL="102534" marR="102534"/>
                </a:tc>
                <a:tc>
                  <a:txBody>
                    <a:bodyPr/>
                    <a:lstStyle/>
                    <a:p>
                      <a:r>
                        <a:rPr lang="en-US" altLang="zh-TW" dirty="0" smtClean="0"/>
                        <a:t>Install</a:t>
                      </a:r>
                      <a:r>
                        <a:rPr lang="en-US" altLang="zh-TW" baseline="0" dirty="0" smtClean="0"/>
                        <a:t>  in </a:t>
                      </a:r>
                      <a:r>
                        <a:rPr lang="en-US" altLang="zh-TW" baseline="0" dirty="0" err="1" smtClean="0"/>
                        <a:t>ryu</a:t>
                      </a:r>
                      <a:endParaRPr lang="zh-TW" altLang="en-US" dirty="0"/>
                    </a:p>
                  </a:txBody>
                  <a:tcPr marL="102534" marR="102534"/>
                </a:tc>
                <a:tc>
                  <a:txBody>
                    <a:bodyPr/>
                    <a:lstStyle/>
                    <a:p>
                      <a:r>
                        <a:rPr lang="en-US" altLang="zh-TW" dirty="0" smtClean="0"/>
                        <a:t>-</a:t>
                      </a:r>
                      <a:endParaRPr lang="zh-TW" altLang="en-US" dirty="0"/>
                    </a:p>
                  </a:txBody>
                  <a:tcPr marL="102534" marR="102534"/>
                </a:tc>
              </a:tr>
            </a:tbl>
          </a:graphicData>
        </a:graphic>
      </p:graphicFrame>
      <p:sp>
        <p:nvSpPr>
          <p:cNvPr id="3" name="投影片編號版面配置區 2"/>
          <p:cNvSpPr>
            <a:spLocks noGrp="1"/>
          </p:cNvSpPr>
          <p:nvPr>
            <p:ph type="sldNum" sz="quarter" idx="12"/>
          </p:nvPr>
        </p:nvSpPr>
        <p:spPr/>
        <p:txBody>
          <a:bodyPr/>
          <a:lstStyle/>
          <a:p>
            <a:fld id="{73DA0BB7-265A-403C-9275-D587AB510EDC}" type="slidenum">
              <a:rPr lang="zh-TW" altLang="en-US" smtClean="0"/>
              <a:t>52</a:t>
            </a:fld>
            <a:endParaRPr lang="zh-TW" altLang="en-US"/>
          </a:p>
        </p:txBody>
      </p:sp>
    </p:spTree>
    <p:extLst>
      <p:ext uri="{BB962C8B-B14F-4D97-AF65-F5344CB8AC3E}">
        <p14:creationId xmlns:p14="http://schemas.microsoft.com/office/powerpoint/2010/main" val="35966831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en-US" altLang="zh-TW" dirty="0" smtClean="0">
                <a:solidFill>
                  <a:schemeClr val="tx2"/>
                </a:solidFill>
              </a:rPr>
              <a:t>Data Plane</a:t>
            </a:r>
            <a:endParaRPr lang="zh-TW" altLang="en-US" dirty="0"/>
          </a:p>
        </p:txBody>
      </p:sp>
      <p:sp>
        <p:nvSpPr>
          <p:cNvPr id="3" name="內容版面配置區 2"/>
          <p:cNvSpPr>
            <a:spLocks noGrp="1"/>
          </p:cNvSpPr>
          <p:nvPr>
            <p:ph idx="1"/>
          </p:nvPr>
        </p:nvSpPr>
        <p:spPr/>
        <p:txBody>
          <a:bodyPr/>
          <a:lstStyle/>
          <a:p>
            <a:r>
              <a:rPr lang="en-US" altLang="zh-TW" dirty="0" smtClean="0"/>
              <a:t>Intel DPDK</a:t>
            </a:r>
          </a:p>
          <a:p>
            <a:r>
              <a:rPr lang="en-US" altLang="zh-TW" dirty="0" smtClean="0"/>
              <a:t>NTT </a:t>
            </a:r>
            <a:r>
              <a:rPr lang="en-US" altLang="zh-TW" dirty="0" err="1" smtClean="0"/>
              <a:t>Lagopus</a:t>
            </a:r>
            <a:endParaRPr lang="en-US" altLang="zh-TW" dirty="0" smtClean="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53</a:t>
            </a:fld>
            <a:endParaRPr lang="zh-TW" altLang="en-US"/>
          </a:p>
        </p:txBody>
      </p:sp>
    </p:spTree>
    <p:extLst>
      <p:ext uri="{BB962C8B-B14F-4D97-AF65-F5344CB8AC3E}">
        <p14:creationId xmlns:p14="http://schemas.microsoft.com/office/powerpoint/2010/main" val="11769166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en-US" altLang="zh-TW" smtClean="0">
                <a:solidFill>
                  <a:schemeClr val="tx2"/>
                </a:solidFill>
              </a:rPr>
              <a:t>DPDK (standard vs DPDK)</a:t>
            </a:r>
            <a:endParaRPr lang="zh-TW" altLang="en-US" dirty="0">
              <a:solidFill>
                <a:schemeClr val="tx2"/>
              </a:solidFill>
            </a:endParaRP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54</a:t>
            </a:fld>
            <a:endParaRPr lang="zh-TW" altLang="en-US"/>
          </a:p>
        </p:txBody>
      </p:sp>
      <p:sp>
        <p:nvSpPr>
          <p:cNvPr id="5" name="內容版面配置區 4"/>
          <p:cNvSpPr>
            <a:spLocks noGrp="1"/>
          </p:cNvSpPr>
          <p:nvPr>
            <p:ph idx="1"/>
          </p:nvPr>
        </p:nvSpPr>
        <p:spPr/>
        <p:txBody>
          <a:bodyPr/>
          <a:lstStyle/>
          <a:p>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1" y="1268760"/>
            <a:ext cx="8859869" cy="5062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82016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solidFill>
                  <a:schemeClr val="tx2"/>
                </a:solidFill>
              </a:rPr>
              <a:t>Lagopas</a:t>
            </a:r>
            <a:endParaRPr lang="zh-TW" altLang="en-US" dirty="0"/>
          </a:p>
        </p:txBody>
      </p:sp>
      <p:sp>
        <p:nvSpPr>
          <p:cNvPr id="3" name="內容版面配置區 2"/>
          <p:cNvSpPr>
            <a:spLocks noGrp="1"/>
          </p:cNvSpPr>
          <p:nvPr>
            <p:ph idx="1"/>
          </p:nvPr>
        </p:nvSpPr>
        <p:spPr/>
        <p:txBody>
          <a:bodyPr/>
          <a:lstStyle/>
          <a:p>
            <a:r>
              <a:rPr lang="en-US" altLang="zh-TW" dirty="0" err="1"/>
              <a:t>Lagopus</a:t>
            </a:r>
            <a:r>
              <a:rPr lang="en-US" altLang="zh-TW" dirty="0"/>
              <a:t> switch is a high-performance software </a:t>
            </a:r>
            <a:r>
              <a:rPr lang="en-US" altLang="zh-TW" dirty="0" err="1"/>
              <a:t>OpenFlow</a:t>
            </a:r>
            <a:r>
              <a:rPr lang="en-US" altLang="zh-TW" dirty="0"/>
              <a:t> 1.3 switch</a:t>
            </a:r>
            <a:r>
              <a:rPr lang="en-US" altLang="zh-TW" dirty="0" smtClean="0"/>
              <a:t>.</a:t>
            </a:r>
          </a:p>
          <a:p>
            <a:r>
              <a:rPr lang="en-US" altLang="zh-TW" dirty="0"/>
              <a:t>High performance software data plane with </a:t>
            </a:r>
            <a:r>
              <a:rPr lang="en-US" altLang="zh-TW" dirty="0">
                <a:solidFill>
                  <a:srgbClr val="FF0000"/>
                </a:solidFill>
              </a:rPr>
              <a:t>Intel DPDK</a:t>
            </a:r>
          </a:p>
          <a:p>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55</a:t>
            </a:fld>
            <a:endParaRPr lang="zh-TW"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4135746"/>
            <a:ext cx="2239924" cy="2319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414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en-US" altLang="zh-TW" dirty="0" err="1" smtClean="0">
                <a:solidFill>
                  <a:schemeClr val="tx2"/>
                </a:solidFill>
              </a:rPr>
              <a:t>Lagopas</a:t>
            </a:r>
            <a:r>
              <a:rPr lang="en-US" altLang="zh-TW" dirty="0" smtClean="0">
                <a:solidFill>
                  <a:schemeClr val="tx2"/>
                </a:solidFill>
              </a:rPr>
              <a:t> (packet batching)</a:t>
            </a:r>
            <a:endParaRPr lang="zh-TW" altLang="en-US" dirty="0">
              <a:solidFill>
                <a:schemeClr val="tx2"/>
              </a:solidFill>
            </a:endParaRPr>
          </a:p>
        </p:txBody>
      </p:sp>
      <p:sp>
        <p:nvSpPr>
          <p:cNvPr id="3" name="內容版面配置區 2"/>
          <p:cNvSpPr>
            <a:spLocks noGrp="1"/>
          </p:cNvSpPr>
          <p:nvPr>
            <p:ph idx="1"/>
          </p:nvPr>
        </p:nvSpPr>
        <p:spPr/>
        <p:txBody>
          <a:bodyPr/>
          <a:lstStyle/>
          <a:p>
            <a:r>
              <a:rPr lang="en-US" altLang="zh-TW" smtClean="0"/>
              <a:t>Native implementation (lock is required for each packet)</a:t>
            </a:r>
          </a:p>
          <a:p>
            <a:endParaRPr lang="en-US" altLang="zh-TW"/>
          </a:p>
          <a:p>
            <a:endParaRPr lang="en-US" altLang="zh-TW" smtClean="0"/>
          </a:p>
          <a:p>
            <a:endParaRPr lang="en-US" altLang="zh-TW"/>
          </a:p>
          <a:p>
            <a:endParaRPr lang="en-US" altLang="zh-TW" smtClean="0"/>
          </a:p>
          <a:p>
            <a:r>
              <a:rPr lang="en-US" altLang="zh-TW"/>
              <a:t>Packet batching </a:t>
            </a:r>
            <a:r>
              <a:rPr lang="en-US" altLang="zh-TW" smtClean="0"/>
              <a:t>implementation (Lock can be reduced due to packet batching)</a:t>
            </a:r>
            <a:endParaRPr lang="en-US" altLang="zh-TW"/>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56</a:t>
            </a:fld>
            <a:endParaRPr lang="zh-TW" alt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11" y="1857374"/>
            <a:ext cx="6035432" cy="1859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797152"/>
            <a:ext cx="5696427" cy="1781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3880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en-US" altLang="zh-TW" dirty="0" err="1" smtClean="0">
                <a:solidFill>
                  <a:schemeClr val="tx2"/>
                </a:solidFill>
              </a:rPr>
              <a:t>Lagopas</a:t>
            </a:r>
            <a:r>
              <a:rPr lang="en-US" altLang="zh-TW" dirty="0" smtClean="0">
                <a:solidFill>
                  <a:schemeClr val="tx2"/>
                </a:solidFill>
              </a:rPr>
              <a:t> (flow cache)</a:t>
            </a:r>
            <a:endParaRPr lang="zh-TW" altLang="en-US" dirty="0">
              <a:solidFill>
                <a:schemeClr val="tx2"/>
              </a:solidFill>
            </a:endParaRPr>
          </a:p>
        </p:txBody>
      </p:sp>
      <p:sp>
        <p:nvSpPr>
          <p:cNvPr id="3" name="內容版面配置區 2"/>
          <p:cNvSpPr>
            <a:spLocks noGrp="1"/>
          </p:cNvSpPr>
          <p:nvPr>
            <p:ph idx="1"/>
          </p:nvPr>
        </p:nvSpPr>
        <p:spPr/>
        <p:txBody>
          <a:bodyPr/>
          <a:lstStyle/>
          <a:p>
            <a:r>
              <a:rPr lang="en-US" altLang="zh-TW" smtClean="0"/>
              <a:t>Native implementation</a:t>
            </a:r>
          </a:p>
          <a:p>
            <a:endParaRPr lang="en-US" altLang="zh-TW"/>
          </a:p>
          <a:p>
            <a:endParaRPr lang="en-US" altLang="zh-TW" smtClean="0"/>
          </a:p>
          <a:p>
            <a:endParaRPr lang="en-US" altLang="zh-TW"/>
          </a:p>
          <a:p>
            <a:r>
              <a:rPr lang="en-US" altLang="zh-TW" smtClean="0"/>
              <a:t>Lagopas implementation</a:t>
            </a:r>
          </a:p>
          <a:p>
            <a:endParaRPr lang="en-US" altLang="zh-TW"/>
          </a:p>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57</a:t>
            </a:fld>
            <a:endParaRPr lang="zh-TW" altLang="en-US"/>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8615294"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3861048"/>
            <a:ext cx="9119350"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08360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511621"/>
            <a:ext cx="8229600" cy="560406"/>
          </a:xfrm>
        </p:spPr>
        <p:txBody>
          <a:bodyPr>
            <a:normAutofit fontScale="90000"/>
          </a:bodyPr>
          <a:lstStyle/>
          <a:p>
            <a:pPr algn="l" rtl="0" eaLnBrk="1" latinLnBrk="0" hangingPunct="1"/>
            <a:r>
              <a:rPr kumimoji="0" lang="en-US" altLang="zh-TW" sz="4000" kern="1200" dirty="0" smtClean="0">
                <a:solidFill>
                  <a:schemeClr val="tx2"/>
                </a:solidFill>
                <a:effectLst/>
                <a:latin typeface="+mj-lt"/>
                <a:ea typeface="+mj-ea"/>
                <a:cs typeface="+mj-cs"/>
              </a:rPr>
              <a:t>Data Plane within </a:t>
            </a:r>
            <a:r>
              <a:rPr lang="en-US" altLang="zh-TW" dirty="0" smtClean="0">
                <a:solidFill>
                  <a:schemeClr val="tx2"/>
                </a:solidFill>
                <a:latin typeface="+mj-lt"/>
                <a:ea typeface="+mj-ea"/>
              </a:rPr>
              <a:t>Open </a:t>
            </a:r>
            <a:r>
              <a:rPr lang="en-US" altLang="zh-TW" dirty="0" err="1" smtClean="0">
                <a:solidFill>
                  <a:schemeClr val="tx2"/>
                </a:solidFill>
                <a:latin typeface="+mj-lt"/>
                <a:ea typeface="+mj-ea"/>
              </a:rPr>
              <a:t>vSwitch</a:t>
            </a:r>
            <a:endParaRPr lang="zh-TW" altLang="zh-TW" dirty="0" smtClean="0">
              <a:effectLst/>
            </a:endParaRPr>
          </a:p>
        </p:txBody>
      </p:sp>
      <p:sp>
        <p:nvSpPr>
          <p:cNvPr id="4" name="內容版面配置區 3"/>
          <p:cNvSpPr>
            <a:spLocks noGrp="1"/>
          </p:cNvSpPr>
          <p:nvPr>
            <p:ph idx="1"/>
          </p:nvPr>
        </p:nvSpPr>
        <p:spPr/>
        <p:txBody>
          <a:bodyPr/>
          <a:lstStyle/>
          <a:p>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58</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052736"/>
            <a:ext cx="6912768" cy="547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236296" y="5805264"/>
            <a:ext cx="1512168" cy="369332"/>
          </a:xfrm>
          <a:prstGeom prst="rect">
            <a:avLst/>
          </a:prstGeom>
          <a:noFill/>
        </p:spPr>
        <p:txBody>
          <a:bodyPr wrap="square" rtlCol="0">
            <a:spAutoFit/>
          </a:bodyPr>
          <a:lstStyle/>
          <a:p>
            <a:r>
              <a:rPr lang="en-US" dirty="0" err="1"/>
              <a:t>u</a:t>
            </a:r>
            <a:r>
              <a:rPr lang="en-US" dirty="0" err="1" smtClean="0"/>
              <a:t>datapath.c</a:t>
            </a:r>
            <a:endParaRPr lang="en-US" dirty="0"/>
          </a:p>
        </p:txBody>
      </p:sp>
    </p:spTree>
    <p:extLst>
      <p:ext uri="{BB962C8B-B14F-4D97-AF65-F5344CB8AC3E}">
        <p14:creationId xmlns:p14="http://schemas.microsoft.com/office/powerpoint/2010/main" val="29194738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l" rtl="0" eaLnBrk="1" latinLnBrk="0" hangingPunct="1"/>
            <a:r>
              <a:rPr kumimoji="0" lang="en-US" altLang="zh-TW" sz="4000" kern="1200" dirty="0" smtClean="0">
                <a:solidFill>
                  <a:schemeClr val="tx2"/>
                </a:solidFill>
                <a:effectLst/>
                <a:latin typeface="+mj-lt"/>
                <a:ea typeface="+mj-ea"/>
                <a:cs typeface="+mj-cs"/>
              </a:rPr>
              <a:t>Control Plane</a:t>
            </a:r>
            <a:endParaRPr lang="zh-TW" altLang="zh-TW" dirty="0" smtClean="0">
              <a:effectLst/>
            </a:endParaRPr>
          </a:p>
        </p:txBody>
      </p:sp>
      <p:sp>
        <p:nvSpPr>
          <p:cNvPr id="4" name="內容版面配置區 3"/>
          <p:cNvSpPr>
            <a:spLocks noGrp="1"/>
          </p:cNvSpPr>
          <p:nvPr>
            <p:ph idx="1"/>
          </p:nvPr>
        </p:nvSpPr>
        <p:spPr/>
        <p:txBody>
          <a:bodyPr/>
          <a:lstStyle/>
          <a:p>
            <a:r>
              <a:rPr lang="en-US" altLang="zh-TW" sz="2800" dirty="0" smtClean="0"/>
              <a:t>Controllers</a:t>
            </a:r>
            <a:endParaRPr lang="en-US" altLang="zh-TW" sz="2800" dirty="0"/>
          </a:p>
          <a:p>
            <a:r>
              <a:rPr lang="en-US" altLang="zh-TW" sz="2800" dirty="0" smtClean="0"/>
              <a:t>Routing</a:t>
            </a:r>
            <a:endParaRPr lang="en-US" altLang="zh-TW" sz="2800" dirty="0"/>
          </a:p>
          <a:p>
            <a:r>
              <a:rPr lang="en-US" altLang="zh-TW" sz="2800" dirty="0" err="1"/>
              <a:t>RouteFlow</a:t>
            </a:r>
            <a:endParaRPr lang="en-US" altLang="zh-TW" sz="2800" dirty="0" smtClean="0">
              <a:solidFill>
                <a:schemeClr val="tx2"/>
              </a:solidFill>
            </a:endParaRPr>
          </a:p>
          <a:p>
            <a:endParaRPr lang="en-US" altLang="zh-TW" sz="2800" dirty="0" smtClean="0">
              <a:solidFill>
                <a:schemeClr val="tx2"/>
              </a:solidFill>
            </a:endParaRPr>
          </a:p>
          <a:p>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59</a:t>
            </a:fld>
            <a:endParaRPr lang="zh-TW" altLang="en-US"/>
          </a:p>
        </p:txBody>
      </p:sp>
    </p:spTree>
    <p:extLst>
      <p:ext uri="{BB962C8B-B14F-4D97-AF65-F5344CB8AC3E}">
        <p14:creationId xmlns:p14="http://schemas.microsoft.com/office/powerpoint/2010/main" val="1466870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normAutofit/>
          </a:bodyPr>
          <a:lstStyle/>
          <a:p>
            <a:pPr marL="0" indent="0" algn="ctr">
              <a:buNone/>
            </a:pPr>
            <a:endParaRPr lang="en-US" altLang="zh-TW" sz="6000" dirty="0" smtClean="0">
              <a:solidFill>
                <a:schemeClr val="tx2"/>
              </a:solidFill>
            </a:endParaRPr>
          </a:p>
          <a:p>
            <a:pPr marL="0" indent="0" algn="ctr">
              <a:buNone/>
            </a:pPr>
            <a:r>
              <a:rPr lang="en-US" altLang="zh-TW" sz="6000" dirty="0" smtClean="0">
                <a:solidFill>
                  <a:schemeClr val="tx2"/>
                </a:solidFill>
              </a:rPr>
              <a:t>Overview</a:t>
            </a:r>
            <a:endParaRPr lang="zh-TW" altLang="en-US" sz="6000"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6</a:t>
            </a:fld>
            <a:endParaRPr lang="zh-TW" altLang="en-US"/>
          </a:p>
        </p:txBody>
      </p:sp>
    </p:spTree>
    <p:extLst>
      <p:ext uri="{BB962C8B-B14F-4D97-AF65-F5344CB8AC3E}">
        <p14:creationId xmlns:p14="http://schemas.microsoft.com/office/powerpoint/2010/main" val="13027206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620688"/>
            <a:ext cx="8229600" cy="936104"/>
          </a:xfrm>
        </p:spPr>
        <p:txBody>
          <a:bodyPr>
            <a:normAutofit fontScale="90000"/>
          </a:bodyPr>
          <a:lstStyle/>
          <a:p>
            <a:pPr rtl="0" eaLnBrk="1" latinLnBrk="0" hangingPunct="1"/>
            <a:r>
              <a:rPr kumimoji="0" lang="en-US" altLang="zh-TW" sz="4000" kern="1200" dirty="0" smtClean="0">
                <a:solidFill>
                  <a:schemeClr val="tx2"/>
                </a:solidFill>
                <a:effectLst/>
                <a:latin typeface="+mj-lt"/>
                <a:ea typeface="+mj-ea"/>
                <a:cs typeface="+mj-cs"/>
              </a:rPr>
              <a:t>Comparison on </a:t>
            </a:r>
            <a:r>
              <a:rPr lang="en-US" altLang="zh-TW" dirty="0">
                <a:solidFill>
                  <a:schemeClr val="tx2"/>
                </a:solidFill>
                <a:latin typeface="+mj-lt"/>
                <a:ea typeface="+mj-ea"/>
              </a:rPr>
              <a:t>C</a:t>
            </a:r>
            <a:r>
              <a:rPr kumimoji="0" lang="en-US" altLang="zh-TW" sz="4000" kern="1200" dirty="0" smtClean="0">
                <a:solidFill>
                  <a:schemeClr val="tx2"/>
                </a:solidFill>
                <a:effectLst/>
                <a:latin typeface="+mj-lt"/>
                <a:ea typeface="+mj-ea"/>
                <a:cs typeface="+mj-cs"/>
              </a:rPr>
              <a:t>ontrollers </a:t>
            </a:r>
            <a:br>
              <a:rPr kumimoji="0" lang="en-US" altLang="zh-TW" sz="4000" kern="1200" dirty="0" smtClean="0">
                <a:solidFill>
                  <a:schemeClr val="tx2"/>
                </a:solidFill>
                <a:effectLst/>
                <a:latin typeface="+mj-lt"/>
                <a:ea typeface="+mj-ea"/>
                <a:cs typeface="+mj-cs"/>
              </a:rPr>
            </a:br>
            <a:r>
              <a:rPr kumimoji="0" lang="en-US" altLang="zh-TW" sz="4000" kern="1200" dirty="0" smtClean="0">
                <a:solidFill>
                  <a:schemeClr val="tx2"/>
                </a:solidFill>
                <a:effectLst/>
                <a:latin typeface="+mj-lt"/>
                <a:ea typeface="+mj-ea"/>
                <a:cs typeface="+mj-cs"/>
              </a:rPr>
              <a:t>(</a:t>
            </a:r>
            <a:r>
              <a:rPr kumimoji="0" lang="en-US" altLang="zh-TW" sz="4000" kern="1200" dirty="0" err="1" smtClean="0">
                <a:solidFill>
                  <a:schemeClr val="tx2"/>
                </a:solidFill>
                <a:effectLst/>
                <a:latin typeface="+mj-lt"/>
                <a:ea typeface="+mj-ea"/>
                <a:cs typeface="+mj-cs"/>
              </a:rPr>
              <a:t>Ryu</a:t>
            </a:r>
            <a:r>
              <a:rPr kumimoji="0" lang="en-US" altLang="zh-TW" sz="4000" kern="1200" dirty="0" smtClean="0">
                <a:solidFill>
                  <a:schemeClr val="tx2"/>
                </a:solidFill>
                <a:effectLst/>
                <a:latin typeface="+mj-lt"/>
                <a:ea typeface="+mj-ea"/>
                <a:cs typeface="+mj-cs"/>
              </a:rPr>
              <a:t>, NOX, POX, Floodlight, </a:t>
            </a:r>
            <a:r>
              <a:rPr kumimoji="0" lang="en-US" altLang="zh-TW" sz="4000" kern="1200" dirty="0" err="1" smtClean="0">
                <a:solidFill>
                  <a:schemeClr val="tx2"/>
                </a:solidFill>
                <a:effectLst/>
                <a:latin typeface="+mj-lt"/>
                <a:ea typeface="+mj-ea"/>
                <a:cs typeface="+mj-cs"/>
              </a:rPr>
              <a:t>OpenDayLight</a:t>
            </a:r>
            <a:r>
              <a:rPr kumimoji="0" lang="en-US" altLang="zh-TW" sz="4000" kern="1200" dirty="0" smtClean="0">
                <a:solidFill>
                  <a:schemeClr val="tx2"/>
                </a:solidFill>
                <a:effectLst/>
                <a:latin typeface="+mj-lt"/>
                <a:ea typeface="+mj-ea"/>
                <a:cs typeface="+mj-cs"/>
              </a:rPr>
              <a:t>, ONOS)</a:t>
            </a:r>
            <a:endParaRPr lang="zh-TW" altLang="zh-TW" dirty="0" smtClean="0">
              <a:effectLst/>
            </a:endParaRP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1033325864"/>
              </p:ext>
            </p:extLst>
          </p:nvPr>
        </p:nvGraphicFramePr>
        <p:xfrm>
          <a:off x="250316" y="2001129"/>
          <a:ext cx="8715375" cy="2860040"/>
        </p:xfrm>
        <a:graphic>
          <a:graphicData uri="http://schemas.openxmlformats.org/drawingml/2006/table">
            <a:tbl>
              <a:tblPr firstRow="1" bandRow="1">
                <a:tableStyleId>{5C22544A-7EE6-4342-B048-85BDC9FD1C3A}</a:tableStyleId>
              </a:tblPr>
              <a:tblGrid>
                <a:gridCol w="1513372"/>
                <a:gridCol w="1861283"/>
                <a:gridCol w="1614885"/>
                <a:gridCol w="2099350"/>
                <a:gridCol w="1626485"/>
              </a:tblGrid>
              <a:tr h="370840">
                <a:tc>
                  <a:txBody>
                    <a:bodyPr/>
                    <a:lstStyle/>
                    <a:p>
                      <a:r>
                        <a:rPr lang="en-US" altLang="zh-TW" dirty="0" smtClean="0"/>
                        <a:t>Controller</a:t>
                      </a:r>
                      <a:endParaRPr lang="zh-TW" altLang="en-US" dirty="0"/>
                    </a:p>
                  </a:txBody>
                  <a:tcPr marL="102534" marR="102534"/>
                </a:tc>
                <a:tc>
                  <a:txBody>
                    <a:bodyPr/>
                    <a:lstStyle/>
                    <a:p>
                      <a:pPr marL="0" algn="l" rtl="0" eaLnBrk="1" latinLnBrk="0" hangingPunct="1"/>
                      <a:r>
                        <a:rPr kumimoji="0" lang="en-US" altLang="zh-TW" b="1" kern="1200" dirty="0" smtClean="0">
                          <a:solidFill>
                            <a:schemeClr val="lt1"/>
                          </a:solidFill>
                          <a:latin typeface="+mn-lt"/>
                          <a:ea typeface="+mn-ea"/>
                          <a:cs typeface="+mn-cs"/>
                        </a:rPr>
                        <a:t>routing method </a:t>
                      </a:r>
                      <a:endParaRPr kumimoji="0" lang="zh-TW" altLang="en-US" b="1" kern="1200" dirty="0">
                        <a:solidFill>
                          <a:schemeClr val="lt1"/>
                        </a:solidFill>
                        <a:latin typeface="+mn-lt"/>
                        <a:ea typeface="+mn-ea"/>
                        <a:cs typeface="+mn-cs"/>
                      </a:endParaRPr>
                    </a:p>
                  </a:txBody>
                  <a:tcPr marL="102534" marR="102534"/>
                </a:tc>
                <a:tc>
                  <a:txBody>
                    <a:bodyPr/>
                    <a:lstStyle/>
                    <a:p>
                      <a:pPr marL="0" algn="l" rtl="0" eaLnBrk="1" latinLnBrk="0" hangingPunct="1"/>
                      <a:r>
                        <a:rPr kumimoji="0" lang="en-US" altLang="zh-TW" b="1" kern="1200" dirty="0" smtClean="0">
                          <a:solidFill>
                            <a:schemeClr val="lt1"/>
                          </a:solidFill>
                          <a:latin typeface="+mn-lt"/>
                          <a:ea typeface="+mn-ea"/>
                          <a:cs typeface="+mn-cs"/>
                        </a:rPr>
                        <a:t>Language</a:t>
                      </a:r>
                      <a:endParaRPr kumimoji="0" lang="zh-TW" altLang="en-US" b="1" kern="1200" dirty="0">
                        <a:solidFill>
                          <a:schemeClr val="lt1"/>
                        </a:solidFill>
                        <a:latin typeface="+mn-lt"/>
                        <a:ea typeface="+mn-ea"/>
                        <a:cs typeface="+mn-cs"/>
                      </a:endParaRPr>
                    </a:p>
                  </a:txBody>
                  <a:tcPr marL="102534" marR="102534"/>
                </a:tc>
                <a:tc>
                  <a:txBody>
                    <a:bodyPr/>
                    <a:lstStyle/>
                    <a:p>
                      <a:pPr marL="0" algn="l" rtl="0" eaLnBrk="1" latinLnBrk="0" hangingPunct="1"/>
                      <a:r>
                        <a:rPr kumimoji="0" lang="en-US" altLang="zh-TW" b="1" kern="1200" dirty="0" smtClean="0">
                          <a:solidFill>
                            <a:schemeClr val="lt1"/>
                          </a:solidFill>
                          <a:latin typeface="+mn-lt"/>
                          <a:ea typeface="+mn-ea"/>
                          <a:cs typeface="+mn-cs"/>
                        </a:rPr>
                        <a:t>Multithread</a:t>
                      </a:r>
                      <a:r>
                        <a:rPr kumimoji="0" lang="en-US" altLang="zh-TW" b="1" kern="1200" baseline="0" dirty="0" smtClean="0">
                          <a:solidFill>
                            <a:schemeClr val="lt1"/>
                          </a:solidFill>
                          <a:latin typeface="+mn-lt"/>
                          <a:ea typeface="+mn-ea"/>
                          <a:cs typeface="+mn-cs"/>
                        </a:rPr>
                        <a:t> </a:t>
                      </a:r>
                      <a:endParaRPr kumimoji="0" lang="zh-TW" altLang="en-US" b="1" kern="1200" dirty="0">
                        <a:solidFill>
                          <a:schemeClr val="lt1"/>
                        </a:solidFill>
                        <a:latin typeface="+mn-lt"/>
                        <a:ea typeface="+mn-ea"/>
                        <a:cs typeface="+mn-cs"/>
                      </a:endParaRPr>
                    </a:p>
                  </a:txBody>
                  <a:tcPr marL="102534" marR="102534"/>
                </a:tc>
                <a:tc>
                  <a:txBody>
                    <a:bodyPr/>
                    <a:lstStyle/>
                    <a:p>
                      <a:pPr marL="0" algn="l" rtl="0" eaLnBrk="1" latinLnBrk="0" hangingPunct="1"/>
                      <a:r>
                        <a:rPr kumimoji="0" lang="en-US" altLang="zh-TW" b="1" kern="1200" dirty="0" smtClean="0">
                          <a:solidFill>
                            <a:schemeClr val="lt1"/>
                          </a:solidFill>
                          <a:latin typeface="+mn-lt"/>
                          <a:ea typeface="+mn-ea"/>
                          <a:cs typeface="+mn-cs"/>
                        </a:rPr>
                        <a:t>framework</a:t>
                      </a:r>
                      <a:endParaRPr kumimoji="0" lang="zh-TW" altLang="en-US" b="1" kern="1200" dirty="0">
                        <a:solidFill>
                          <a:schemeClr val="lt1"/>
                        </a:solidFill>
                        <a:latin typeface="+mn-lt"/>
                        <a:ea typeface="+mn-ea"/>
                        <a:cs typeface="+mn-cs"/>
                      </a:endParaRPr>
                    </a:p>
                  </a:txBody>
                  <a:tcPr marL="102534" marR="102534"/>
                </a:tc>
              </a:tr>
              <a:tr h="370840">
                <a:tc>
                  <a:txBody>
                    <a:bodyPr/>
                    <a:lstStyle/>
                    <a:p>
                      <a:pPr marL="0" algn="l" rtl="0" eaLnBrk="1" latinLnBrk="0" hangingPunct="1"/>
                      <a:r>
                        <a:rPr kumimoji="0" lang="en-US" altLang="zh-TW" kern="1200" dirty="0" err="1" smtClean="0">
                          <a:solidFill>
                            <a:schemeClr val="dk1"/>
                          </a:solidFill>
                          <a:latin typeface="+mn-lt"/>
                          <a:ea typeface="+mn-ea"/>
                          <a:cs typeface="+mn-cs"/>
                        </a:rPr>
                        <a:t>Ryu</a:t>
                      </a:r>
                      <a:endParaRPr kumimoji="0" lang="zh-TW" altLang="en-US" kern="1200" dirty="0">
                        <a:solidFill>
                          <a:schemeClr val="dk1"/>
                        </a:solidFill>
                        <a:latin typeface="+mn-lt"/>
                        <a:ea typeface="+mn-ea"/>
                        <a:cs typeface="+mn-cs"/>
                      </a:endParaRPr>
                    </a:p>
                  </a:txBody>
                  <a:tcPr marL="102534" marR="102534"/>
                </a:tc>
                <a:tc>
                  <a:txBody>
                    <a:bodyPr/>
                    <a:lstStyle/>
                    <a:p>
                      <a:r>
                        <a:rPr lang="en-US" altLang="zh-TW" dirty="0" smtClean="0"/>
                        <a:t>SPF</a:t>
                      </a:r>
                      <a:endParaRPr lang="zh-TW" altLang="en-US" dirty="0"/>
                    </a:p>
                  </a:txBody>
                  <a:tcPr marL="102534" marR="102534"/>
                </a:tc>
                <a:tc>
                  <a:txBody>
                    <a:bodyPr/>
                    <a:lstStyle/>
                    <a:p>
                      <a:r>
                        <a:rPr lang="en-US" altLang="zh-TW" dirty="0" smtClean="0"/>
                        <a:t>Python</a:t>
                      </a:r>
                      <a:endParaRPr lang="zh-TW" altLang="en-US" dirty="0"/>
                    </a:p>
                  </a:txBody>
                  <a:tcPr marL="102534" marR="102534"/>
                </a:tc>
                <a:tc>
                  <a:txBody>
                    <a:bodyPr/>
                    <a:lstStyle/>
                    <a:p>
                      <a:r>
                        <a:rPr lang="en-US" altLang="zh-TW" dirty="0" smtClean="0"/>
                        <a:t>YES</a:t>
                      </a:r>
                      <a:endParaRPr lang="zh-TW" altLang="en-US" dirty="0"/>
                    </a:p>
                  </a:txBody>
                  <a:tcPr marL="102534" marR="102534"/>
                </a:tc>
                <a:tc>
                  <a:txBody>
                    <a:bodyPr/>
                    <a:lstStyle/>
                    <a:p>
                      <a:r>
                        <a:rPr lang="en-US" altLang="zh-TW" dirty="0" smtClean="0"/>
                        <a:t>-</a:t>
                      </a:r>
                      <a:endParaRPr lang="zh-TW" altLang="en-US" dirty="0"/>
                    </a:p>
                  </a:txBody>
                  <a:tcPr marL="102534" marR="102534"/>
                </a:tc>
              </a:tr>
              <a:tr h="370840">
                <a:tc>
                  <a:txBody>
                    <a:bodyPr/>
                    <a:lstStyle/>
                    <a:p>
                      <a:pPr marL="0" algn="l" rtl="0" eaLnBrk="1" latinLnBrk="0" hangingPunct="1"/>
                      <a:r>
                        <a:rPr kumimoji="0" lang="en-US" altLang="zh-TW" kern="1200" dirty="0" smtClean="0">
                          <a:solidFill>
                            <a:schemeClr val="dk1"/>
                          </a:solidFill>
                          <a:latin typeface="+mn-lt"/>
                          <a:ea typeface="+mn-ea"/>
                          <a:cs typeface="+mn-cs"/>
                        </a:rPr>
                        <a:t>NOX</a:t>
                      </a:r>
                      <a:endParaRPr kumimoji="0" lang="zh-TW" altLang="en-US" kern="1200" dirty="0">
                        <a:solidFill>
                          <a:schemeClr val="dk1"/>
                        </a:solidFill>
                        <a:latin typeface="+mn-lt"/>
                        <a:ea typeface="+mn-ea"/>
                        <a:cs typeface="+mn-cs"/>
                      </a:endParaRPr>
                    </a:p>
                  </a:txBody>
                  <a:tcPr marL="102534" marR="102534"/>
                </a:tc>
                <a:tc>
                  <a:txBody>
                    <a:bodyPr/>
                    <a:lstStyle/>
                    <a:p>
                      <a:r>
                        <a:rPr lang="en-US" altLang="zh-TW" dirty="0" smtClean="0"/>
                        <a:t>OSPF</a:t>
                      </a:r>
                      <a:endParaRPr lang="zh-TW" altLang="en-US" dirty="0"/>
                    </a:p>
                  </a:txBody>
                  <a:tcPr marL="102534" marR="102534"/>
                </a:tc>
                <a:tc>
                  <a:txBody>
                    <a:bodyPr/>
                    <a:lstStyle/>
                    <a:p>
                      <a:r>
                        <a:rPr lang="en-US" altLang="zh-TW" dirty="0" smtClean="0"/>
                        <a:t>C/python</a:t>
                      </a:r>
                      <a:endParaRPr lang="zh-TW" altLang="en-US" dirty="0"/>
                    </a:p>
                  </a:txBody>
                  <a:tcPr marL="102534" marR="102534"/>
                </a:tc>
                <a:tc>
                  <a:txBody>
                    <a:bodyPr/>
                    <a:lstStyle/>
                    <a:p>
                      <a:r>
                        <a:rPr lang="en-US" altLang="zh-TW" dirty="0" smtClean="0"/>
                        <a:t>YES</a:t>
                      </a:r>
                      <a:endParaRPr lang="zh-TW" altLang="en-US" dirty="0"/>
                    </a:p>
                  </a:txBody>
                  <a:tcPr marL="102534" marR="102534"/>
                </a:tc>
                <a:tc>
                  <a:txBody>
                    <a:bodyPr/>
                    <a:lstStyle/>
                    <a:p>
                      <a:r>
                        <a:rPr lang="en-US" altLang="zh-TW" dirty="0" smtClean="0"/>
                        <a:t>Boost</a:t>
                      </a:r>
                      <a:r>
                        <a:rPr lang="en-US" altLang="zh-TW" baseline="0" dirty="0" smtClean="0"/>
                        <a:t> library</a:t>
                      </a:r>
                      <a:endParaRPr lang="zh-TW" altLang="en-US" dirty="0"/>
                    </a:p>
                  </a:txBody>
                  <a:tcPr marL="102534" marR="102534"/>
                </a:tc>
              </a:tr>
              <a:tr h="370840">
                <a:tc>
                  <a:txBody>
                    <a:bodyPr/>
                    <a:lstStyle/>
                    <a:p>
                      <a:pPr marL="0" algn="l" rtl="0" eaLnBrk="1" latinLnBrk="0" hangingPunct="1"/>
                      <a:r>
                        <a:rPr kumimoji="0" lang="en-US" altLang="zh-TW" kern="1200" dirty="0" smtClean="0">
                          <a:solidFill>
                            <a:schemeClr val="dk1"/>
                          </a:solidFill>
                          <a:latin typeface="+mn-lt"/>
                          <a:ea typeface="+mn-ea"/>
                          <a:cs typeface="+mn-cs"/>
                        </a:rPr>
                        <a:t>POX</a:t>
                      </a:r>
                      <a:endParaRPr kumimoji="0" lang="zh-TW" altLang="en-US" kern="1200" dirty="0">
                        <a:solidFill>
                          <a:schemeClr val="dk1"/>
                        </a:solidFill>
                        <a:latin typeface="+mn-lt"/>
                        <a:ea typeface="+mn-ea"/>
                        <a:cs typeface="+mn-cs"/>
                      </a:endParaRPr>
                    </a:p>
                  </a:txBody>
                  <a:tcPr marL="102534" marR="102534"/>
                </a:tc>
                <a:tc>
                  <a:txBody>
                    <a:bodyPr/>
                    <a:lstStyle/>
                    <a:p>
                      <a:r>
                        <a:rPr lang="en-US" altLang="zh-TW" dirty="0" smtClean="0"/>
                        <a:t>OSPF</a:t>
                      </a:r>
                      <a:endParaRPr lang="zh-TW" altLang="en-US" dirty="0"/>
                    </a:p>
                  </a:txBody>
                  <a:tcPr marL="102534" marR="102534"/>
                </a:tc>
                <a:tc>
                  <a:txBody>
                    <a:bodyPr/>
                    <a:lstStyle/>
                    <a:p>
                      <a:r>
                        <a:rPr lang="en-US" altLang="zh-TW" dirty="0" smtClean="0"/>
                        <a:t>Python</a:t>
                      </a:r>
                      <a:endParaRPr lang="zh-TW" altLang="en-US" dirty="0"/>
                    </a:p>
                  </a:txBody>
                  <a:tcPr marL="102534" marR="102534"/>
                </a:tc>
                <a:tc>
                  <a:txBody>
                    <a:bodyPr/>
                    <a:lstStyle/>
                    <a:p>
                      <a:r>
                        <a:rPr lang="en-US" altLang="zh-TW" dirty="0" smtClean="0"/>
                        <a:t>NO</a:t>
                      </a:r>
                      <a:endParaRPr lang="zh-TW" altLang="en-US" dirty="0"/>
                    </a:p>
                  </a:txBody>
                  <a:tcPr marL="102534" marR="102534"/>
                </a:tc>
                <a:tc>
                  <a:txBody>
                    <a:bodyPr/>
                    <a:lstStyle/>
                    <a:p>
                      <a:r>
                        <a:rPr lang="en-US" altLang="zh-TW" dirty="0" smtClean="0"/>
                        <a:t>-</a:t>
                      </a:r>
                      <a:endParaRPr lang="zh-TW" altLang="en-US" dirty="0"/>
                    </a:p>
                  </a:txBody>
                  <a:tcPr marL="102534" marR="102534"/>
                </a:tc>
              </a:tr>
              <a:tr h="370840">
                <a:tc>
                  <a:txBody>
                    <a:bodyPr/>
                    <a:lstStyle/>
                    <a:p>
                      <a:pPr marL="0" algn="l" rtl="0" eaLnBrk="1" latinLnBrk="0" hangingPunct="1"/>
                      <a:r>
                        <a:rPr kumimoji="0" lang="en-US" altLang="zh-TW" kern="1200" dirty="0" smtClean="0">
                          <a:solidFill>
                            <a:schemeClr val="dk1"/>
                          </a:solidFill>
                          <a:latin typeface="+mn-lt"/>
                          <a:ea typeface="+mn-ea"/>
                          <a:cs typeface="+mn-cs"/>
                        </a:rPr>
                        <a:t>Floodlight</a:t>
                      </a:r>
                      <a:endParaRPr kumimoji="0" lang="zh-TW" altLang="en-US" kern="1200" dirty="0">
                        <a:solidFill>
                          <a:schemeClr val="dk1"/>
                        </a:solidFill>
                        <a:latin typeface="+mn-lt"/>
                        <a:ea typeface="+mn-ea"/>
                        <a:cs typeface="+mn-cs"/>
                      </a:endParaRPr>
                    </a:p>
                  </a:txBody>
                  <a:tcPr marL="102534" marR="102534"/>
                </a:tc>
                <a:tc>
                  <a:txBody>
                    <a:bodyPr/>
                    <a:lstStyle/>
                    <a:p>
                      <a:r>
                        <a:rPr lang="en-US" altLang="zh-TW" dirty="0" smtClean="0"/>
                        <a:t>SPF</a:t>
                      </a:r>
                      <a:endParaRPr lang="zh-TW" altLang="en-US" dirty="0"/>
                    </a:p>
                  </a:txBody>
                  <a:tcPr marL="102534" marR="102534"/>
                </a:tc>
                <a:tc>
                  <a:txBody>
                    <a:bodyPr/>
                    <a:lstStyle/>
                    <a:p>
                      <a:r>
                        <a:rPr lang="en-US" altLang="zh-TW" dirty="0" smtClean="0"/>
                        <a:t>Java</a:t>
                      </a:r>
                      <a:endParaRPr lang="zh-TW" altLang="en-US" dirty="0"/>
                    </a:p>
                  </a:txBody>
                  <a:tcPr marL="102534" marR="102534"/>
                </a:tc>
                <a:tc>
                  <a:txBody>
                    <a:bodyPr/>
                    <a:lstStyle/>
                    <a:p>
                      <a:r>
                        <a:rPr lang="en-US" altLang="zh-TW" dirty="0" smtClean="0"/>
                        <a:t>YES</a:t>
                      </a:r>
                      <a:endParaRPr lang="zh-TW" altLang="en-US" dirty="0"/>
                    </a:p>
                  </a:txBody>
                  <a:tcPr marL="102534" marR="102534"/>
                </a:tc>
                <a:tc>
                  <a:txBody>
                    <a:bodyPr/>
                    <a:lstStyle/>
                    <a:p>
                      <a:r>
                        <a:rPr lang="en-US" altLang="zh-TW" dirty="0" err="1" smtClean="0"/>
                        <a:t>Netty</a:t>
                      </a:r>
                      <a:endParaRPr lang="zh-TW" altLang="en-US" dirty="0"/>
                    </a:p>
                  </a:txBody>
                  <a:tcPr marL="102534" marR="102534"/>
                </a:tc>
              </a:tr>
              <a:tr h="306040">
                <a:tc>
                  <a:txBody>
                    <a:bodyPr/>
                    <a:lstStyle/>
                    <a:p>
                      <a:pPr marL="0" algn="l" rtl="0" eaLnBrk="1" latinLnBrk="0" hangingPunct="1"/>
                      <a:r>
                        <a:rPr kumimoji="0" lang="en-US" altLang="zh-TW" sz="1800" kern="1200" dirty="0" err="1" smtClean="0">
                          <a:solidFill>
                            <a:schemeClr val="dk1"/>
                          </a:solidFill>
                          <a:latin typeface="+mn-lt"/>
                          <a:ea typeface="+mn-ea"/>
                          <a:cs typeface="+mn-cs"/>
                        </a:rPr>
                        <a:t>OpenDayLight</a:t>
                      </a:r>
                      <a:endParaRPr kumimoji="0" lang="zh-TW" altLang="en-US" sz="1800" kern="1200" dirty="0">
                        <a:solidFill>
                          <a:schemeClr val="dk1"/>
                        </a:solidFill>
                        <a:latin typeface="+mn-lt"/>
                        <a:ea typeface="+mn-ea"/>
                        <a:cs typeface="+mn-cs"/>
                      </a:endParaRPr>
                    </a:p>
                  </a:txBody>
                  <a:tcPr marL="102534" marR="102534"/>
                </a:tc>
                <a:tc>
                  <a:txBody>
                    <a:bodyPr/>
                    <a:lstStyle/>
                    <a:p>
                      <a:r>
                        <a:rPr lang="en-US" altLang="zh-TW" dirty="0" smtClean="0"/>
                        <a:t>SPF</a:t>
                      </a:r>
                      <a:endParaRPr lang="zh-TW" altLang="en-US" dirty="0"/>
                    </a:p>
                  </a:txBody>
                  <a:tcPr marL="102534" marR="102534"/>
                </a:tc>
                <a:tc>
                  <a:txBody>
                    <a:bodyPr/>
                    <a:lstStyle/>
                    <a:p>
                      <a:r>
                        <a:rPr lang="en-US" altLang="zh-TW" dirty="0" smtClean="0"/>
                        <a:t>Java</a:t>
                      </a:r>
                      <a:endParaRPr lang="zh-TW" altLang="en-US" dirty="0"/>
                    </a:p>
                  </a:txBody>
                  <a:tcPr marL="102534" marR="102534"/>
                </a:tc>
                <a:tc>
                  <a:txBody>
                    <a:bodyPr/>
                    <a:lstStyle/>
                    <a:p>
                      <a:r>
                        <a:rPr lang="en-US" altLang="zh-TW" dirty="0" smtClean="0"/>
                        <a:t>YES</a:t>
                      </a:r>
                      <a:endParaRPr lang="zh-TW" altLang="en-US" dirty="0"/>
                    </a:p>
                  </a:txBody>
                  <a:tcPr marL="102534" marR="102534"/>
                </a:tc>
                <a:tc>
                  <a:txBody>
                    <a:bodyPr/>
                    <a:lstStyle/>
                    <a:p>
                      <a:r>
                        <a:rPr lang="en-US" altLang="zh-TW" dirty="0" err="1" smtClean="0"/>
                        <a:t>OSGi</a:t>
                      </a:r>
                      <a:endParaRPr lang="zh-TW" altLang="en-US" dirty="0"/>
                    </a:p>
                  </a:txBody>
                  <a:tcPr marL="102534" marR="102534"/>
                </a:tc>
              </a:tr>
              <a:tr h="306040">
                <a:tc>
                  <a:txBody>
                    <a:bodyPr/>
                    <a:lstStyle/>
                    <a:p>
                      <a:pPr marL="0" algn="l" rtl="0" eaLnBrk="1" latinLnBrk="0" hangingPunct="1"/>
                      <a:r>
                        <a:rPr kumimoji="0" lang="en-US" altLang="zh-TW" sz="1800" kern="1200" dirty="0" smtClean="0">
                          <a:solidFill>
                            <a:schemeClr val="dk1"/>
                          </a:solidFill>
                          <a:latin typeface="+mn-lt"/>
                          <a:ea typeface="+mn-ea"/>
                          <a:cs typeface="+mn-cs"/>
                        </a:rPr>
                        <a:t>ONOS</a:t>
                      </a:r>
                      <a:endParaRPr kumimoji="0" lang="zh-TW" altLang="en-US" sz="1800" kern="1200" dirty="0">
                        <a:solidFill>
                          <a:schemeClr val="dk1"/>
                        </a:solidFill>
                        <a:latin typeface="+mn-lt"/>
                        <a:ea typeface="+mn-ea"/>
                        <a:cs typeface="+mn-cs"/>
                      </a:endParaRPr>
                    </a:p>
                  </a:txBody>
                  <a:tcPr marL="102534" marR="102534"/>
                </a:tc>
                <a:tc>
                  <a:txBody>
                    <a:bodyPr/>
                    <a:lstStyle/>
                    <a:p>
                      <a:r>
                        <a:rPr lang="en-US" altLang="zh-TW" dirty="0" smtClean="0"/>
                        <a:t>SPF</a:t>
                      </a:r>
                      <a:endParaRPr lang="zh-TW" altLang="en-US" dirty="0"/>
                    </a:p>
                  </a:txBody>
                  <a:tcPr marL="102534" marR="102534"/>
                </a:tc>
                <a:tc>
                  <a:txBody>
                    <a:bodyPr/>
                    <a:lstStyle/>
                    <a:p>
                      <a:r>
                        <a:rPr lang="en-US" altLang="zh-TW" dirty="0" smtClean="0"/>
                        <a:t>Java</a:t>
                      </a:r>
                      <a:endParaRPr lang="zh-TW" altLang="en-US" dirty="0"/>
                    </a:p>
                  </a:txBody>
                  <a:tcPr marL="102534" marR="102534"/>
                </a:tc>
                <a:tc>
                  <a:txBody>
                    <a:bodyPr/>
                    <a:lstStyle/>
                    <a:p>
                      <a:r>
                        <a:rPr lang="en-US" altLang="zh-TW" dirty="0" smtClean="0"/>
                        <a:t>YES</a:t>
                      </a:r>
                      <a:endParaRPr lang="zh-TW" altLang="en-US" dirty="0"/>
                    </a:p>
                  </a:txBody>
                  <a:tcPr marL="102534" marR="102534"/>
                </a:tc>
                <a:tc>
                  <a:txBody>
                    <a:bodyPr/>
                    <a:lstStyle/>
                    <a:p>
                      <a:r>
                        <a:rPr lang="en-US" altLang="zh-TW" dirty="0" smtClean="0"/>
                        <a:t>Intent</a:t>
                      </a:r>
                      <a:endParaRPr lang="zh-TW" altLang="en-US" dirty="0"/>
                    </a:p>
                  </a:txBody>
                  <a:tcPr marL="102534" marR="102534"/>
                </a:tc>
              </a:tr>
            </a:tbl>
          </a:graphicData>
        </a:graphic>
      </p:graphicFrame>
      <p:sp>
        <p:nvSpPr>
          <p:cNvPr id="3" name="投影片編號版面配置區 2"/>
          <p:cNvSpPr>
            <a:spLocks noGrp="1"/>
          </p:cNvSpPr>
          <p:nvPr>
            <p:ph type="sldNum" sz="quarter" idx="12"/>
          </p:nvPr>
        </p:nvSpPr>
        <p:spPr/>
        <p:txBody>
          <a:bodyPr/>
          <a:lstStyle/>
          <a:p>
            <a:fld id="{73DA0BB7-265A-403C-9275-D587AB510EDC}" type="slidenum">
              <a:rPr lang="zh-TW" altLang="en-US" smtClean="0"/>
              <a:t>60</a:t>
            </a:fld>
            <a:endParaRPr lang="zh-TW" altLang="en-US"/>
          </a:p>
        </p:txBody>
      </p:sp>
      <p:sp>
        <p:nvSpPr>
          <p:cNvPr id="7" name="矩形 6"/>
          <p:cNvSpPr/>
          <p:nvPr/>
        </p:nvSpPr>
        <p:spPr>
          <a:xfrm>
            <a:off x="395536" y="5805264"/>
            <a:ext cx="8424936" cy="369332"/>
          </a:xfrm>
          <a:prstGeom prst="rect">
            <a:avLst/>
          </a:prstGeom>
        </p:spPr>
        <p:txBody>
          <a:bodyPr wrap="square">
            <a:spAutoFit/>
          </a:bodyPr>
          <a:lstStyle/>
          <a:p>
            <a:r>
              <a:rPr lang="en-US" altLang="zh-TW" dirty="0" smtClean="0"/>
              <a:t>[60]POX</a:t>
            </a:r>
            <a:endParaRPr lang="zh-TW" altLang="en-US" dirty="0"/>
          </a:p>
        </p:txBody>
      </p:sp>
      <p:sp>
        <p:nvSpPr>
          <p:cNvPr id="8" name="矩形 7"/>
          <p:cNvSpPr/>
          <p:nvPr/>
        </p:nvSpPr>
        <p:spPr>
          <a:xfrm>
            <a:off x="395536" y="5435932"/>
            <a:ext cx="7416824" cy="369332"/>
          </a:xfrm>
          <a:prstGeom prst="rect">
            <a:avLst/>
          </a:prstGeom>
        </p:spPr>
        <p:txBody>
          <a:bodyPr wrap="square">
            <a:spAutoFit/>
          </a:bodyPr>
          <a:lstStyle/>
          <a:p>
            <a:r>
              <a:rPr lang="en-US" altLang="zh-TW" dirty="0" smtClean="0"/>
              <a:t>[59]NOX</a:t>
            </a:r>
            <a:endParaRPr lang="zh-TW" altLang="en-US" dirty="0"/>
          </a:p>
        </p:txBody>
      </p:sp>
    </p:spTree>
    <p:extLst>
      <p:ext uri="{BB962C8B-B14F-4D97-AF65-F5344CB8AC3E}">
        <p14:creationId xmlns:p14="http://schemas.microsoft.com/office/powerpoint/2010/main" val="6908607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en-US" altLang="zh-TW" sz="3600" dirty="0" smtClean="0">
                <a:solidFill>
                  <a:schemeClr val="tx2"/>
                </a:solidFill>
                <a:latin typeface="+mj-lt"/>
                <a:ea typeface="+mj-ea"/>
              </a:rPr>
              <a:t>Comparison on </a:t>
            </a:r>
            <a:r>
              <a:rPr lang="en-US" altLang="zh-TW" sz="3600" dirty="0">
                <a:solidFill>
                  <a:schemeClr val="tx2"/>
                </a:solidFill>
                <a:latin typeface="+mj-lt"/>
                <a:ea typeface="+mj-ea"/>
              </a:rPr>
              <a:t>M</a:t>
            </a:r>
            <a:r>
              <a:rPr lang="en-US" altLang="zh-TW" sz="3600" dirty="0" smtClean="0">
                <a:solidFill>
                  <a:schemeClr val="tx2"/>
                </a:solidFill>
                <a:latin typeface="+mj-lt"/>
                <a:ea typeface="+mj-ea"/>
              </a:rPr>
              <a:t>odules</a:t>
            </a:r>
            <a:endParaRPr lang="zh-TW" altLang="en-US" sz="3600" dirty="0">
              <a:solidFill>
                <a:schemeClr val="tx2"/>
              </a:solidFill>
              <a:latin typeface="+mj-lt"/>
              <a:ea typeface="+mj-ea"/>
            </a:endParaRPr>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1273257288"/>
              </p:ext>
            </p:extLst>
          </p:nvPr>
        </p:nvGraphicFramePr>
        <p:xfrm>
          <a:off x="179512" y="1083529"/>
          <a:ext cx="8568952" cy="5153783"/>
        </p:xfrm>
        <a:graphic>
          <a:graphicData uri="http://schemas.openxmlformats.org/drawingml/2006/table">
            <a:tbl>
              <a:tblPr firstRow="1" bandRow="1">
                <a:tableStyleId>{5C22544A-7EE6-4342-B048-85BDC9FD1C3A}</a:tableStyleId>
              </a:tblPr>
              <a:tblGrid>
                <a:gridCol w="1287275"/>
                <a:gridCol w="2682723"/>
                <a:gridCol w="2376127"/>
                <a:gridCol w="2222827"/>
              </a:tblGrid>
              <a:tr h="638161">
                <a:tc>
                  <a:txBody>
                    <a:bodyPr/>
                    <a:lstStyle/>
                    <a:p>
                      <a:endParaRPr lang="zh-TW" altLang="en-US" dirty="0"/>
                    </a:p>
                  </a:txBody>
                  <a:tcPr/>
                </a:tc>
                <a:tc>
                  <a:txBody>
                    <a:bodyPr/>
                    <a:lstStyle/>
                    <a:p>
                      <a:r>
                        <a:rPr lang="en-US" altLang="zh-TW" dirty="0" smtClean="0"/>
                        <a:t>Network apps</a:t>
                      </a:r>
                      <a:endParaRPr lang="zh-TW" altLang="en-US" dirty="0"/>
                    </a:p>
                  </a:txBody>
                  <a:tcPr/>
                </a:tc>
                <a:tc>
                  <a:txBody>
                    <a:bodyPr/>
                    <a:lstStyle/>
                    <a:p>
                      <a:r>
                        <a:rPr lang="en-US" altLang="zh-TW" dirty="0" smtClean="0"/>
                        <a:t>Web apps</a:t>
                      </a:r>
                      <a:endParaRPr lang="zh-TW" altLang="en-US" dirty="0"/>
                    </a:p>
                  </a:txBody>
                  <a:tcPr/>
                </a:tc>
                <a:tc>
                  <a:txBody>
                    <a:bodyPr/>
                    <a:lstStyle/>
                    <a:p>
                      <a:r>
                        <a:rPr lang="en-US" altLang="zh-TW" dirty="0" smtClean="0"/>
                        <a:t>Third-party extensions</a:t>
                      </a:r>
                      <a:endParaRPr lang="zh-TW" altLang="en-US" dirty="0"/>
                    </a:p>
                  </a:txBody>
                  <a:tcPr/>
                </a:tc>
              </a:tr>
              <a:tr h="553263">
                <a:tc>
                  <a:txBody>
                    <a:bodyPr/>
                    <a:lstStyle/>
                    <a:p>
                      <a:r>
                        <a:rPr lang="en-US" altLang="zh-TW" sz="1400" dirty="0" smtClean="0"/>
                        <a:t>NOX</a:t>
                      </a:r>
                      <a:endParaRPr lang="zh-TW" altLang="en-US" sz="1400" dirty="0"/>
                    </a:p>
                  </a:txBody>
                  <a:tcPr/>
                </a:tc>
                <a:tc>
                  <a:txBody>
                    <a:bodyPr/>
                    <a:lstStyle/>
                    <a:p>
                      <a:r>
                        <a:rPr lang="en-US" altLang="zh-TW" sz="1400" dirty="0" smtClean="0"/>
                        <a:t>Discovery,</a:t>
                      </a:r>
                      <a:r>
                        <a:rPr lang="en-US" altLang="zh-TW" sz="1400" baseline="0" dirty="0" smtClean="0"/>
                        <a:t> </a:t>
                      </a:r>
                      <a:r>
                        <a:rPr lang="en-US" altLang="zh-TW" sz="1400" dirty="0" smtClean="0"/>
                        <a:t>Topology</a:t>
                      </a:r>
                    </a:p>
                    <a:p>
                      <a:r>
                        <a:rPr lang="en-US" altLang="zh-TW" sz="1400" dirty="0" smtClean="0"/>
                        <a:t>Authenticator,</a:t>
                      </a:r>
                      <a:r>
                        <a:rPr lang="en-US" altLang="zh-TW" sz="1400" baseline="0" dirty="0" smtClean="0"/>
                        <a:t> </a:t>
                      </a:r>
                      <a:r>
                        <a:rPr lang="en-US" altLang="zh-TW" sz="1400" dirty="0" smtClean="0"/>
                        <a:t>Routing</a:t>
                      </a:r>
                      <a:endParaRPr lang="zh-TW" altLang="en-US" sz="1400" dirty="0"/>
                    </a:p>
                  </a:txBody>
                  <a:tcPr/>
                </a:tc>
                <a:tc>
                  <a:txBody>
                    <a:bodyPr/>
                    <a:lstStyle/>
                    <a:p>
                      <a:r>
                        <a:rPr lang="en-US" altLang="zh-TW" sz="1400" dirty="0" err="1" smtClean="0"/>
                        <a:t>Webserviceserver</a:t>
                      </a:r>
                      <a:r>
                        <a:rPr lang="en-US" altLang="zh-TW" sz="1400" dirty="0" smtClean="0"/>
                        <a:t> </a:t>
                      </a:r>
                      <a:r>
                        <a:rPr lang="en-US" altLang="zh-TW" sz="1400" dirty="0" err="1" smtClean="0"/>
                        <a:t>Webserviceclient</a:t>
                      </a:r>
                      <a:r>
                        <a:rPr lang="en-US" altLang="zh-TW" sz="1400" dirty="0" smtClean="0"/>
                        <a:t> </a:t>
                      </a:r>
                      <a:endParaRPr lang="zh-TW" altLang="en-US" sz="1400" dirty="0"/>
                    </a:p>
                  </a:txBody>
                  <a:tcPr/>
                </a:tc>
                <a:tc>
                  <a:txBody>
                    <a:bodyPr/>
                    <a:lstStyle/>
                    <a:p>
                      <a:r>
                        <a:rPr lang="en-US" altLang="zh-TW" sz="1400" dirty="0" smtClean="0"/>
                        <a:t>OVN, Basic Spanning Tree,</a:t>
                      </a:r>
                      <a:r>
                        <a:rPr lang="en-US" altLang="zh-TW" sz="1400" baseline="0" dirty="0" smtClean="0"/>
                        <a:t> </a:t>
                      </a:r>
                      <a:r>
                        <a:rPr lang="en-US" altLang="zh-TW" sz="1400" dirty="0" smtClean="0"/>
                        <a:t>Mobile VMs,</a:t>
                      </a:r>
                    </a:p>
                    <a:p>
                      <a:r>
                        <a:rPr lang="en-US" altLang="zh-TW" sz="1400" dirty="0" err="1" smtClean="0"/>
                        <a:t>RipCord</a:t>
                      </a:r>
                      <a:r>
                        <a:rPr lang="en-US" altLang="zh-TW" sz="1400" dirty="0" smtClean="0"/>
                        <a:t>,</a:t>
                      </a:r>
                      <a:r>
                        <a:rPr lang="en-US" altLang="zh-TW" sz="1400" baseline="0" dirty="0" smtClean="0"/>
                        <a:t> </a:t>
                      </a:r>
                      <a:r>
                        <a:rPr lang="en-US" altLang="zh-TW" sz="1400" dirty="0" smtClean="0"/>
                        <a:t>LAVI</a:t>
                      </a:r>
                      <a:endParaRPr lang="zh-TW" altLang="en-US" sz="1400" dirty="0"/>
                    </a:p>
                  </a:txBody>
                  <a:tcPr/>
                </a:tc>
              </a:tr>
              <a:tr h="469815">
                <a:tc>
                  <a:txBody>
                    <a:bodyPr/>
                    <a:lstStyle/>
                    <a:p>
                      <a:r>
                        <a:rPr lang="en-US" altLang="zh-TW" sz="1400" dirty="0" smtClean="0"/>
                        <a:t>POX</a:t>
                      </a:r>
                      <a:endParaRPr lang="zh-TW" alt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TW" sz="1400" kern="1200" dirty="0" smtClean="0">
                          <a:solidFill>
                            <a:schemeClr val="dk1"/>
                          </a:solidFill>
                          <a:latin typeface="+mn-lt"/>
                          <a:ea typeface="+mn-ea"/>
                          <a:cs typeface="+mn-cs"/>
                        </a:rPr>
                        <a:t>Discovery,</a:t>
                      </a:r>
                      <a:r>
                        <a:rPr kumimoji="0" lang="en-US" altLang="zh-TW" sz="1400" kern="1200" baseline="0" dirty="0" smtClean="0">
                          <a:solidFill>
                            <a:schemeClr val="dk1"/>
                          </a:solidFill>
                          <a:latin typeface="+mn-lt"/>
                          <a:ea typeface="+mn-ea"/>
                          <a:cs typeface="+mn-cs"/>
                        </a:rPr>
                        <a:t> </a:t>
                      </a:r>
                      <a:r>
                        <a:rPr kumimoji="0" lang="en-US" altLang="zh-TW" sz="1400" kern="1200" dirty="0" smtClean="0">
                          <a:solidFill>
                            <a:schemeClr val="dk1"/>
                          </a:solidFill>
                          <a:latin typeface="+mn-lt"/>
                          <a:ea typeface="+mn-ea"/>
                          <a:cs typeface="+mn-cs"/>
                        </a:rPr>
                        <a:t>Spanning</a:t>
                      </a:r>
                      <a:r>
                        <a:rPr kumimoji="0" lang="en-US" altLang="zh-TW" sz="1400" kern="1200" baseline="0" dirty="0" smtClean="0">
                          <a:solidFill>
                            <a:schemeClr val="dk1"/>
                          </a:solidFill>
                          <a:latin typeface="+mn-lt"/>
                          <a:ea typeface="+mn-ea"/>
                          <a:cs typeface="+mn-cs"/>
                        </a:rPr>
                        <a:t> </a:t>
                      </a:r>
                      <a:r>
                        <a:rPr kumimoji="0" lang="en-US" altLang="zh-TW" sz="1400" kern="1200" dirty="0" smtClean="0">
                          <a:solidFill>
                            <a:schemeClr val="dk1"/>
                          </a:solidFill>
                          <a:latin typeface="+mn-lt"/>
                          <a:ea typeface="+mn-ea"/>
                          <a:cs typeface="+mn-cs"/>
                        </a:rPr>
                        <a:t>tree,</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TW" sz="1400" kern="1200" dirty="0" smtClean="0">
                          <a:solidFill>
                            <a:schemeClr val="dk1"/>
                          </a:solidFill>
                          <a:latin typeface="+mn-lt"/>
                          <a:ea typeface="+mn-ea"/>
                          <a:cs typeface="+mn-cs"/>
                        </a:rPr>
                        <a:t>Topology</a:t>
                      </a:r>
                      <a:endParaRPr kumimoji="0" lang="en-US" altLang="zh-TW" sz="1400" b="1" i="0" kern="1200" dirty="0" smtClean="0">
                        <a:solidFill>
                          <a:schemeClr val="dk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TW" sz="1400" kern="1200" dirty="0" err="1" smtClean="0">
                          <a:solidFill>
                            <a:schemeClr val="dk1"/>
                          </a:solidFill>
                          <a:latin typeface="+mn-lt"/>
                          <a:ea typeface="+mn-ea"/>
                          <a:cs typeface="+mn-cs"/>
                        </a:rPr>
                        <a:t>Webservice</a:t>
                      </a:r>
                      <a:endParaRPr kumimoji="0" lang="en-US" altLang="zh-TW" sz="1400" kern="12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TW" sz="1400" kern="1200" dirty="0" smtClean="0">
                          <a:solidFill>
                            <a:schemeClr val="dk1"/>
                          </a:solidFill>
                          <a:latin typeface="+mn-lt"/>
                          <a:ea typeface="+mn-ea"/>
                          <a:cs typeface="+mn-cs"/>
                        </a:rPr>
                        <a:t>Load-balancer (http)</a:t>
                      </a:r>
                    </a:p>
                  </a:txBody>
                  <a:tcPr/>
                </a:tc>
                <a:tc>
                  <a:txBody>
                    <a:bodyPr/>
                    <a:lstStyle/>
                    <a:p>
                      <a:endParaRPr lang="zh-TW" altLang="en-US" sz="1400" dirty="0"/>
                    </a:p>
                  </a:txBody>
                  <a:tcPr/>
                </a:tc>
              </a:tr>
              <a:tr h="729326">
                <a:tc>
                  <a:txBody>
                    <a:bodyPr/>
                    <a:lstStyle/>
                    <a:p>
                      <a:pPr marL="0" algn="l" rtl="0" eaLnBrk="1" latinLnBrk="0" hangingPunct="1"/>
                      <a:r>
                        <a:rPr kumimoji="0" lang="en-US" altLang="zh-TW" sz="1400" kern="1200" dirty="0" smtClean="0">
                          <a:solidFill>
                            <a:schemeClr val="dk1"/>
                          </a:solidFill>
                          <a:latin typeface="+mn-lt"/>
                          <a:ea typeface="+mn-ea"/>
                          <a:cs typeface="+mn-cs"/>
                        </a:rPr>
                        <a:t>Floodlight</a:t>
                      </a:r>
                      <a:endParaRPr kumimoji="0" lang="zh-TW" altLang="en-US" sz="1400" kern="1200" dirty="0">
                        <a:solidFill>
                          <a:schemeClr val="dk1"/>
                        </a:solidFill>
                        <a:latin typeface="+mn-lt"/>
                        <a:ea typeface="+mn-ea"/>
                        <a:cs typeface="+mn-cs"/>
                      </a:endParaRPr>
                    </a:p>
                  </a:txBody>
                  <a:tcPr/>
                </a:tc>
                <a:tc>
                  <a:txBody>
                    <a:bodyPr/>
                    <a:lstStyle/>
                    <a:p>
                      <a:r>
                        <a:rPr lang="en-US" altLang="zh-TW" sz="1400" dirty="0" smtClean="0"/>
                        <a:t>Load Balancer</a:t>
                      </a:r>
                    </a:p>
                    <a:p>
                      <a:r>
                        <a:rPr lang="en-US" altLang="zh-TW" sz="1400" dirty="0" smtClean="0"/>
                        <a:t>Port Down Reconciliation</a:t>
                      </a:r>
                    </a:p>
                    <a:p>
                      <a:r>
                        <a:rPr lang="en-US" altLang="zh-TW" sz="1400" dirty="0" smtClean="0"/>
                        <a:t>Firewall,</a:t>
                      </a:r>
                      <a:r>
                        <a:rPr lang="en-US" altLang="zh-TW" sz="1400" baseline="0" dirty="0" smtClean="0"/>
                        <a:t> </a:t>
                      </a:r>
                      <a:r>
                        <a:rPr lang="en-US" altLang="zh-TW" sz="1400" dirty="0" smtClean="0"/>
                        <a:t>Static Flow Entry Pusher</a:t>
                      </a:r>
                      <a:endParaRPr lang="zh-TW" alt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Rest API</a:t>
                      </a:r>
                    </a:p>
                    <a:p>
                      <a:endParaRPr lang="zh-TW" altLang="en-US" sz="1400" dirty="0"/>
                    </a:p>
                  </a:txBody>
                  <a:tcPr/>
                </a:tc>
                <a:tc>
                  <a:txBody>
                    <a:bodyPr/>
                    <a:lstStyle/>
                    <a:p>
                      <a:r>
                        <a:rPr lang="en-US" altLang="zh-TW" sz="1400" dirty="0" err="1" smtClean="0"/>
                        <a:t>VirtualNetworkFilter</a:t>
                      </a:r>
                      <a:r>
                        <a:rPr lang="en-US" altLang="zh-TW" sz="1400" dirty="0" smtClean="0"/>
                        <a:t> (Quantum Plugin)</a:t>
                      </a:r>
                      <a:endParaRPr lang="zh-TW" altLang="en-US" sz="1400" dirty="0"/>
                    </a:p>
                  </a:txBody>
                  <a:tcPr/>
                </a:tc>
              </a:tr>
              <a:tr h="732303">
                <a:tc>
                  <a:txBody>
                    <a:bodyPr/>
                    <a:lstStyle/>
                    <a:p>
                      <a:r>
                        <a:rPr lang="en-US" altLang="zh-TW" sz="1400" dirty="0" smtClean="0"/>
                        <a:t>RYU</a:t>
                      </a:r>
                      <a:endParaRPr lang="zh-TW" altLang="en-US" sz="1400" dirty="0"/>
                    </a:p>
                  </a:txBody>
                  <a:tcPr/>
                </a:tc>
                <a:tc>
                  <a:txBody>
                    <a:bodyPr/>
                    <a:lstStyle/>
                    <a:p>
                      <a:r>
                        <a:rPr lang="en-US" altLang="zh-TW" sz="1400" dirty="0" smtClean="0"/>
                        <a:t>Discovery,</a:t>
                      </a:r>
                      <a:r>
                        <a:rPr lang="en-US" altLang="zh-TW" sz="1400" baseline="0" dirty="0" smtClean="0"/>
                        <a:t> </a:t>
                      </a:r>
                      <a:r>
                        <a:rPr lang="en-US" altLang="zh-TW" sz="1400" dirty="0" smtClean="0"/>
                        <a:t>Topology</a:t>
                      </a:r>
                    </a:p>
                    <a:p>
                      <a:r>
                        <a:rPr lang="en-US" altLang="zh-TW" sz="1400" dirty="0" smtClean="0"/>
                        <a:t>Routing,</a:t>
                      </a:r>
                      <a:r>
                        <a:rPr lang="en-US" altLang="zh-TW" sz="1400" baseline="0" dirty="0" smtClean="0"/>
                        <a:t> </a:t>
                      </a:r>
                      <a:r>
                        <a:rPr lang="en-US" altLang="zh-TW" sz="1400" dirty="0" smtClean="0"/>
                        <a:t>GRE Tunnel</a:t>
                      </a:r>
                    </a:p>
                    <a:p>
                      <a:r>
                        <a:rPr lang="en-US" altLang="zh-TW" sz="1400" dirty="0" smtClean="0"/>
                        <a:t>BGP,</a:t>
                      </a:r>
                      <a:r>
                        <a:rPr lang="en-US" altLang="zh-TW" sz="1400" baseline="0" dirty="0" smtClean="0"/>
                        <a:t> </a:t>
                      </a:r>
                      <a:r>
                        <a:rPr lang="en-US" altLang="zh-TW" sz="1400" dirty="0" smtClean="0"/>
                        <a:t>VRRP</a:t>
                      </a:r>
                      <a:endParaRPr lang="zh-TW" altLang="en-US" sz="14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Rest API</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Ryu</a:t>
                      </a:r>
                      <a:r>
                        <a:rPr lang="en-US" altLang="zh-TW" sz="1400" dirty="0" smtClean="0"/>
                        <a:t> GUI</a:t>
                      </a:r>
                    </a:p>
                  </a:txBody>
                  <a:tcPr/>
                </a:tc>
                <a:tc>
                  <a:txBody>
                    <a:bodyPr/>
                    <a:lstStyle/>
                    <a:p>
                      <a:r>
                        <a:rPr lang="en-US" altLang="zh-TW" sz="1400" dirty="0" smtClean="0"/>
                        <a:t>Basic Spanning Tree </a:t>
                      </a:r>
                      <a:endParaRPr lang="zh-TW" altLang="en-US" sz="1400" dirty="0"/>
                    </a:p>
                  </a:txBody>
                  <a:tcPr/>
                </a:tc>
              </a:tr>
              <a:tr h="903663">
                <a:tc>
                  <a:txBody>
                    <a:bodyPr/>
                    <a:lstStyle/>
                    <a:p>
                      <a:r>
                        <a:rPr lang="en-US" altLang="zh-TW" sz="1400" dirty="0" err="1" smtClean="0"/>
                        <a:t>OpenDayLight</a:t>
                      </a:r>
                      <a:endParaRPr lang="zh-TW" altLang="en-US" sz="1400" dirty="0"/>
                    </a:p>
                  </a:txBody>
                  <a:tcPr/>
                </a:tc>
                <a:tc>
                  <a:txBody>
                    <a:bodyPr/>
                    <a:lstStyle/>
                    <a:p>
                      <a:r>
                        <a:rPr lang="en-US" altLang="zh-TW" sz="1400" dirty="0" smtClean="0"/>
                        <a:t>Management GUI/CLI</a:t>
                      </a:r>
                    </a:p>
                    <a:p>
                      <a:r>
                        <a:rPr lang="en-US" altLang="zh-TW" sz="1400" dirty="0" smtClean="0"/>
                        <a:t>VTN coordinator</a:t>
                      </a:r>
                    </a:p>
                    <a:p>
                      <a:r>
                        <a:rPr lang="en-US" altLang="zh-TW" sz="1400" dirty="0" err="1" smtClean="0"/>
                        <a:t>OpenStack</a:t>
                      </a:r>
                      <a:r>
                        <a:rPr lang="en-US" altLang="zh-TW" sz="1400" dirty="0" smtClean="0"/>
                        <a:t> Neutron</a:t>
                      </a:r>
                    </a:p>
                    <a:p>
                      <a:r>
                        <a:rPr lang="en-US" altLang="zh-TW" sz="1400" dirty="0" err="1" smtClean="0"/>
                        <a:t>DDoS</a:t>
                      </a:r>
                      <a:r>
                        <a:rPr lang="en-US" altLang="zh-TW" sz="1400" dirty="0" smtClean="0"/>
                        <a:t> protection</a:t>
                      </a:r>
                      <a:endParaRPr lang="zh-TW" alt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Rest API</a:t>
                      </a:r>
                    </a:p>
                  </a:txBody>
                  <a:tcPr/>
                </a:tc>
                <a:tc>
                  <a:txBody>
                    <a:bodyPr/>
                    <a:lstStyle/>
                    <a:p>
                      <a:r>
                        <a:rPr lang="en-US" altLang="zh-TW" sz="1400" dirty="0" smtClean="0">
                          <a:solidFill>
                            <a:srgbClr val="FF0000"/>
                          </a:solidFill>
                        </a:rPr>
                        <a:t>X</a:t>
                      </a:r>
                      <a:endParaRPr lang="zh-TW" altLang="en-US" sz="1400" dirty="0">
                        <a:solidFill>
                          <a:srgbClr val="FF0000"/>
                        </a:solidFill>
                      </a:endParaRPr>
                    </a:p>
                  </a:txBody>
                  <a:tcPr/>
                </a:tc>
              </a:tr>
              <a:tr h="855320">
                <a:tc>
                  <a:txBody>
                    <a:bodyPr/>
                    <a:lstStyle/>
                    <a:p>
                      <a:r>
                        <a:rPr lang="en-US" altLang="zh-TW" sz="1400" dirty="0" smtClean="0"/>
                        <a:t>ONOS</a:t>
                      </a:r>
                      <a:endParaRPr lang="zh-TW" alt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Management GUI/CLI</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Topology</a:t>
                      </a:r>
                    </a:p>
                    <a:p>
                      <a:r>
                        <a:rPr lang="en-US" altLang="zh-TW" sz="1400" dirty="0" smtClean="0"/>
                        <a:t>Load balance</a:t>
                      </a:r>
                      <a:endParaRPr lang="zh-TW" alt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All Web APIs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400" dirty="0" smtClean="0"/>
                    </a:p>
                  </a:txBody>
                  <a:tcPr/>
                </a:tc>
                <a:tc>
                  <a:txBody>
                    <a:bodyPr/>
                    <a:lstStyle/>
                    <a:p>
                      <a:r>
                        <a:rPr lang="en-US" altLang="zh-TW" sz="1400" dirty="0" smtClean="0">
                          <a:solidFill>
                            <a:schemeClr val="tx1"/>
                          </a:solidFill>
                        </a:rPr>
                        <a:t>Policy Enforcement,</a:t>
                      </a:r>
                    </a:p>
                    <a:p>
                      <a:r>
                        <a:rPr lang="en-US" altLang="zh-TW" sz="1400" dirty="0" smtClean="0">
                          <a:solidFill>
                            <a:schemeClr val="tx1"/>
                          </a:solidFill>
                        </a:rPr>
                        <a:t>Conflict resolution</a:t>
                      </a:r>
                      <a:endParaRPr lang="zh-TW" altLang="en-US" sz="1400" dirty="0">
                        <a:solidFill>
                          <a:schemeClr val="tx1"/>
                        </a:solidFill>
                      </a:endParaRPr>
                    </a:p>
                  </a:txBody>
                  <a:tcPr/>
                </a:tc>
              </a:tr>
            </a:tbl>
          </a:graphicData>
        </a:graphic>
      </p:graphicFrame>
      <p:sp>
        <p:nvSpPr>
          <p:cNvPr id="3" name="投影片編號版面配置區 2"/>
          <p:cNvSpPr>
            <a:spLocks noGrp="1"/>
          </p:cNvSpPr>
          <p:nvPr>
            <p:ph type="sldNum" sz="quarter" idx="12"/>
          </p:nvPr>
        </p:nvSpPr>
        <p:spPr/>
        <p:txBody>
          <a:bodyPr/>
          <a:lstStyle/>
          <a:p>
            <a:fld id="{73DA0BB7-265A-403C-9275-D587AB510EDC}" type="slidenum">
              <a:rPr lang="zh-TW" altLang="en-US" smtClean="0"/>
              <a:t>61</a:t>
            </a:fld>
            <a:endParaRPr lang="zh-TW" altLang="en-US"/>
          </a:p>
        </p:txBody>
      </p:sp>
    </p:spTree>
    <p:extLst>
      <p:ext uri="{BB962C8B-B14F-4D97-AF65-F5344CB8AC3E}">
        <p14:creationId xmlns:p14="http://schemas.microsoft.com/office/powerpoint/2010/main" val="26944773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13620" y="708354"/>
            <a:ext cx="8229600" cy="560406"/>
          </a:xfrm>
        </p:spPr>
        <p:txBody>
          <a:bodyPr/>
          <a:lstStyle/>
          <a:p>
            <a:pPr algn="l"/>
            <a:r>
              <a:rPr lang="en-US" altLang="zh-TW" dirty="0">
                <a:solidFill>
                  <a:schemeClr val="tx2"/>
                </a:solidFill>
              </a:rPr>
              <a:t>Introduction to RYU</a:t>
            </a:r>
            <a:endParaRPr lang="zh-TW" altLang="en-US" dirty="0"/>
          </a:p>
        </p:txBody>
      </p:sp>
      <p:sp>
        <p:nvSpPr>
          <p:cNvPr id="3" name="內容版面配置區 2"/>
          <p:cNvSpPr>
            <a:spLocks noGrp="1"/>
          </p:cNvSpPr>
          <p:nvPr>
            <p:ph idx="1"/>
          </p:nvPr>
        </p:nvSpPr>
        <p:spPr>
          <a:xfrm>
            <a:off x="214282" y="1357297"/>
            <a:ext cx="8715436" cy="5135577"/>
          </a:xfrm>
        </p:spPr>
        <p:txBody>
          <a:bodyPr>
            <a:normAutofit lnSpcReduction="10000"/>
          </a:bodyPr>
          <a:lstStyle/>
          <a:p>
            <a:r>
              <a:rPr lang="en-US" altLang="zh-TW" dirty="0" smtClean="0"/>
              <a:t>Python-based Project</a:t>
            </a:r>
          </a:p>
          <a:p>
            <a:pPr lvl="1"/>
            <a:r>
              <a:rPr lang="en-US" altLang="zh-TW" dirty="0" smtClean="0"/>
              <a:t>Written in Python language</a:t>
            </a:r>
          </a:p>
          <a:p>
            <a:r>
              <a:rPr lang="en-US" altLang="zh-TW" dirty="0" smtClean="0"/>
              <a:t>Environment</a:t>
            </a:r>
          </a:p>
          <a:p>
            <a:pPr lvl="1"/>
            <a:r>
              <a:rPr lang="en-US" altLang="zh-TW" dirty="0" smtClean="0"/>
              <a:t>OS: Ubuntu 10.04 or higher</a:t>
            </a:r>
          </a:p>
          <a:p>
            <a:pPr lvl="1"/>
            <a:r>
              <a:rPr lang="en-US" altLang="zh-TW" dirty="0" smtClean="0"/>
              <a:t>Network </a:t>
            </a:r>
            <a:r>
              <a:rPr lang="en-US" altLang="zh-TW" dirty="0"/>
              <a:t>simulation </a:t>
            </a:r>
            <a:r>
              <a:rPr lang="en-US" altLang="zh-TW" dirty="0" smtClean="0"/>
              <a:t>tool: </a:t>
            </a:r>
            <a:r>
              <a:rPr lang="en-US" altLang="zh-TW" dirty="0" err="1" smtClean="0"/>
              <a:t>Mininet</a:t>
            </a:r>
            <a:endParaRPr lang="en-US" altLang="zh-TW" dirty="0" smtClean="0"/>
          </a:p>
          <a:p>
            <a:r>
              <a:rPr lang="en-US" altLang="zh-TW" dirty="0"/>
              <a:t>Features provided</a:t>
            </a:r>
          </a:p>
          <a:p>
            <a:pPr lvl="1"/>
            <a:r>
              <a:rPr lang="en-US" altLang="zh-TW" dirty="0" smtClean="0"/>
              <a:t>Component-based </a:t>
            </a:r>
            <a:r>
              <a:rPr lang="en-US" altLang="zh-TW" dirty="0"/>
              <a:t>SDN framework</a:t>
            </a:r>
          </a:p>
          <a:p>
            <a:pPr lvl="1"/>
            <a:r>
              <a:rPr lang="en-US" altLang="zh-TW" dirty="0"/>
              <a:t>Support </a:t>
            </a:r>
            <a:r>
              <a:rPr lang="en-US" altLang="zh-TW" dirty="0" err="1"/>
              <a:t>OpenFlow</a:t>
            </a:r>
            <a:r>
              <a:rPr lang="en-US" altLang="zh-TW" dirty="0"/>
              <a:t> v1.0, v1.2, v1.3, </a:t>
            </a:r>
            <a:r>
              <a:rPr lang="en-US" altLang="zh-TW" dirty="0" smtClean="0"/>
              <a:t>v1.4</a:t>
            </a:r>
            <a:endParaRPr lang="en-US" altLang="zh-TW" dirty="0"/>
          </a:p>
          <a:p>
            <a:pPr lvl="1"/>
            <a:r>
              <a:rPr lang="en-US" altLang="zh-TW" dirty="0"/>
              <a:t>Support various protocols for managing network devices, such as </a:t>
            </a:r>
            <a:r>
              <a:rPr lang="en-US" altLang="zh-TW" dirty="0" err="1"/>
              <a:t>OpenFlow</a:t>
            </a:r>
            <a:r>
              <a:rPr lang="en-US" altLang="zh-TW" dirty="0"/>
              <a:t>, </a:t>
            </a:r>
            <a:r>
              <a:rPr lang="en-US" altLang="zh-TW" dirty="0" err="1"/>
              <a:t>Netconf</a:t>
            </a:r>
            <a:r>
              <a:rPr lang="en-US" altLang="zh-TW" dirty="0"/>
              <a:t>, OF-</a:t>
            </a:r>
            <a:r>
              <a:rPr lang="en-US" altLang="zh-TW" dirty="0" err="1"/>
              <a:t>config</a:t>
            </a:r>
            <a:r>
              <a:rPr lang="en-US" altLang="zh-TW" dirty="0"/>
              <a:t>, etc.</a:t>
            </a:r>
          </a:p>
          <a:p>
            <a:pPr lvl="1"/>
            <a:r>
              <a:rPr lang="en-US" altLang="zh-TW" dirty="0" smtClean="0"/>
              <a:t>Provide </a:t>
            </a:r>
            <a:r>
              <a:rPr lang="en-US" altLang="zh-TW" dirty="0" err="1" smtClean="0"/>
              <a:t>REpresentational</a:t>
            </a:r>
            <a:r>
              <a:rPr lang="en-US" altLang="zh-TW" dirty="0" smtClean="0"/>
              <a:t> </a:t>
            </a:r>
            <a:r>
              <a:rPr lang="en-US" altLang="zh-TW" dirty="0"/>
              <a:t>State Transfer (REST) </a:t>
            </a:r>
            <a:r>
              <a:rPr lang="en-US" altLang="zh-TW" dirty="0" smtClean="0"/>
              <a:t>service</a:t>
            </a:r>
          </a:p>
          <a:p>
            <a:pPr lvl="1"/>
            <a:r>
              <a:rPr lang="en-US" altLang="zh-TW" dirty="0"/>
              <a:t>Provide Web </a:t>
            </a:r>
            <a:r>
              <a:rPr lang="en-US" altLang="zh-TW" dirty="0" smtClean="0"/>
              <a:t>GUI</a:t>
            </a:r>
            <a:r>
              <a:rPr lang="en-US" altLang="zh-TW" dirty="0"/>
              <a:t> </a:t>
            </a:r>
            <a:r>
              <a:rPr lang="en-US" altLang="zh-TW" dirty="0" smtClean="0"/>
              <a:t>(not default)</a:t>
            </a:r>
            <a:endParaRPr lang="en-US" altLang="zh-TW" dirty="0"/>
          </a:p>
        </p:txBody>
      </p:sp>
      <p:sp>
        <p:nvSpPr>
          <p:cNvPr id="5" name="投影片編號版面配置區 4"/>
          <p:cNvSpPr>
            <a:spLocks noGrp="1"/>
          </p:cNvSpPr>
          <p:nvPr>
            <p:ph type="sldNum" sz="quarter" idx="12"/>
          </p:nvPr>
        </p:nvSpPr>
        <p:spPr/>
        <p:txBody>
          <a:bodyPr/>
          <a:lstStyle/>
          <a:p>
            <a:fld id="{0B0864EA-88B0-4A67-93C8-674B24DA2736}" type="slidenum">
              <a:rPr lang="zh-TW" altLang="en-US" smtClean="0"/>
              <a:pPr/>
              <a:t>62</a:t>
            </a:fld>
            <a:endParaRPr lang="zh-TW" altLang="en-US" dirty="0"/>
          </a:p>
        </p:txBody>
      </p:sp>
      <p:pic>
        <p:nvPicPr>
          <p:cNvPr id="6" name="圖片 5"/>
          <p:cNvPicPr>
            <a:picLocks noChangeAspect="1"/>
          </p:cNvPicPr>
          <p:nvPr/>
        </p:nvPicPr>
        <p:blipFill>
          <a:blip r:embed="rId3"/>
          <a:stretch>
            <a:fillRect/>
          </a:stretch>
        </p:blipFill>
        <p:spPr>
          <a:xfrm>
            <a:off x="8170959" y="494040"/>
            <a:ext cx="944522" cy="774720"/>
          </a:xfrm>
          <a:prstGeom prst="rect">
            <a:avLst/>
          </a:prstGeom>
        </p:spPr>
      </p:pic>
    </p:spTree>
    <p:extLst>
      <p:ext uri="{BB962C8B-B14F-4D97-AF65-F5344CB8AC3E}">
        <p14:creationId xmlns:p14="http://schemas.microsoft.com/office/powerpoint/2010/main" val="2259658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7504" y="645805"/>
            <a:ext cx="8229600" cy="560406"/>
          </a:xfrm>
        </p:spPr>
        <p:txBody>
          <a:bodyPr/>
          <a:lstStyle/>
          <a:p>
            <a:pPr algn="l">
              <a:defRPr/>
            </a:pPr>
            <a:r>
              <a:rPr lang="en-US" altLang="zh-TW" sz="2400" dirty="0" smtClean="0">
                <a:solidFill>
                  <a:schemeClr val="tx2"/>
                </a:solidFill>
                <a:latin typeface="+mj-lt"/>
                <a:ea typeface="+mj-ea"/>
              </a:rPr>
              <a:t>Comparison on Floodlight, </a:t>
            </a:r>
            <a:r>
              <a:rPr lang="en-US" altLang="zh-TW" sz="2400" dirty="0" err="1" smtClean="0">
                <a:solidFill>
                  <a:schemeClr val="tx2"/>
                </a:solidFill>
                <a:latin typeface="+mj-lt"/>
                <a:ea typeface="+mj-ea"/>
              </a:rPr>
              <a:t>Ryu</a:t>
            </a:r>
            <a:r>
              <a:rPr lang="en-US" altLang="zh-TW" sz="2400" dirty="0" smtClean="0">
                <a:solidFill>
                  <a:schemeClr val="tx2"/>
                </a:solidFill>
                <a:latin typeface="+mj-lt"/>
                <a:ea typeface="+mj-ea"/>
              </a:rPr>
              <a:t> and </a:t>
            </a:r>
            <a:r>
              <a:rPr lang="en-US" altLang="zh-TW" sz="2400" dirty="0" err="1" smtClean="0">
                <a:solidFill>
                  <a:schemeClr val="tx2"/>
                </a:solidFill>
                <a:latin typeface="+mj-lt"/>
                <a:ea typeface="+mj-ea"/>
              </a:rPr>
              <a:t>OpenDayLight</a:t>
            </a:r>
            <a:endParaRPr lang="zh-TW" altLang="en-US" sz="2400" dirty="0">
              <a:solidFill>
                <a:schemeClr val="tx2"/>
              </a:solidFill>
              <a:latin typeface="+mj-lt"/>
              <a:ea typeface="+mj-ea"/>
            </a:endParaRPr>
          </a:p>
        </p:txBody>
      </p:sp>
      <p:sp>
        <p:nvSpPr>
          <p:cNvPr id="5" name="投影片編號版面配置區 4"/>
          <p:cNvSpPr>
            <a:spLocks noGrp="1"/>
          </p:cNvSpPr>
          <p:nvPr>
            <p:ph type="sldNum" sz="quarter" idx="12"/>
          </p:nvPr>
        </p:nvSpPr>
        <p:spPr/>
        <p:txBody>
          <a:bodyPr/>
          <a:lstStyle/>
          <a:p>
            <a:fld id="{0B0864EA-88B0-4A67-93C8-674B24DA2736}" type="slidenum">
              <a:rPr lang="zh-TW" altLang="en-US" smtClean="0"/>
              <a:pPr/>
              <a:t>63</a:t>
            </a:fld>
            <a:endParaRPr lang="zh-TW" altLang="en-US" dirty="0"/>
          </a:p>
        </p:txBody>
      </p:sp>
      <p:graphicFrame>
        <p:nvGraphicFramePr>
          <p:cNvPr id="8" name="表格 7"/>
          <p:cNvGraphicFramePr>
            <a:graphicFrameLocks noGrp="1"/>
          </p:cNvGraphicFramePr>
          <p:nvPr>
            <p:extLst>
              <p:ext uri="{D42A27DB-BD31-4B8C-83A1-F6EECF244321}">
                <p14:modId xmlns:p14="http://schemas.microsoft.com/office/powerpoint/2010/main" val="2157382097"/>
              </p:ext>
            </p:extLst>
          </p:nvPr>
        </p:nvGraphicFramePr>
        <p:xfrm>
          <a:off x="107504" y="1323400"/>
          <a:ext cx="8350752" cy="4962005"/>
        </p:xfrm>
        <a:graphic>
          <a:graphicData uri="http://schemas.openxmlformats.org/drawingml/2006/table">
            <a:tbl>
              <a:tblPr firstRow="1" bandRow="1">
                <a:tableStyleId>{5C22544A-7EE6-4342-B048-85BDC9FD1C3A}</a:tableStyleId>
              </a:tblPr>
              <a:tblGrid>
                <a:gridCol w="1728192"/>
                <a:gridCol w="1944216"/>
                <a:gridCol w="2376264"/>
                <a:gridCol w="2302080"/>
              </a:tblGrid>
              <a:tr h="621743">
                <a:tc>
                  <a:txBody>
                    <a:bodyPr/>
                    <a:lstStyle/>
                    <a:p>
                      <a:endParaRPr lang="zh-TW" altLang="en-US" dirty="0"/>
                    </a:p>
                  </a:txBody>
                  <a:tcPr/>
                </a:tc>
                <a:tc>
                  <a:txBody>
                    <a:bodyPr/>
                    <a:lstStyle/>
                    <a:p>
                      <a:pPr algn="ctr"/>
                      <a:r>
                        <a:rPr lang="en-US" altLang="zh-TW" sz="1800" dirty="0" smtClean="0">
                          <a:latin typeface="Arial" pitchFamily="34" charset="0"/>
                          <a:ea typeface="微軟正黑體" pitchFamily="34" charset="-120"/>
                          <a:cs typeface="Arial" pitchFamily="34" charset="0"/>
                        </a:rPr>
                        <a:t>Floodlight SDN Controller </a:t>
                      </a:r>
                      <a:endParaRPr lang="zh-TW"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latin typeface="Arial" pitchFamily="34" charset="0"/>
                          <a:ea typeface="微軟正黑體" pitchFamily="34" charset="-120"/>
                          <a:cs typeface="Arial" pitchFamily="34" charset="0"/>
                        </a:rPr>
                        <a:t>Ryu SDN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latin typeface="Arial" pitchFamily="34" charset="0"/>
                          <a:ea typeface="微軟正黑體" pitchFamily="34" charset="-120"/>
                          <a:cs typeface="Arial" pitchFamily="34" charset="0"/>
                        </a:rPr>
                        <a:t>Framework</a:t>
                      </a:r>
                      <a:endParaRPr lang="zh-TW"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err="1" smtClean="0"/>
                        <a:t>OpenDayLight</a:t>
                      </a:r>
                      <a:endParaRPr lang="zh-TW" altLang="en-US" dirty="0" smtClean="0"/>
                    </a:p>
                  </a:txBody>
                  <a:tcPr/>
                </a:tc>
              </a:tr>
              <a:tr h="457408">
                <a:tc>
                  <a:txBody>
                    <a:bodyPr/>
                    <a:lstStyle/>
                    <a:p>
                      <a:r>
                        <a:rPr lang="en-US" altLang="zh-TW" sz="1800" b="1" u="none" dirty="0" smtClean="0"/>
                        <a:t>Platform</a:t>
                      </a:r>
                      <a:endParaRPr lang="zh-TW" altLang="en-US" sz="1800" b="1" u="none" dirty="0"/>
                    </a:p>
                  </a:txBody>
                  <a:tcPr/>
                </a:tc>
                <a:tc>
                  <a:txBody>
                    <a:bodyPr/>
                    <a:lstStyle/>
                    <a:p>
                      <a:r>
                        <a:rPr lang="en-US" altLang="zh-TW" dirty="0" smtClean="0"/>
                        <a:t>Linux/Windows</a:t>
                      </a:r>
                      <a:endParaRPr lang="zh-TW" altLang="en-US" dirty="0"/>
                    </a:p>
                  </a:txBody>
                  <a:tcPr/>
                </a:tc>
                <a:tc>
                  <a:txBody>
                    <a:bodyPr/>
                    <a:lstStyle/>
                    <a:p>
                      <a:r>
                        <a:rPr lang="en-US" altLang="zh-TW" dirty="0" smtClean="0"/>
                        <a:t>Linux/Windows</a:t>
                      </a:r>
                      <a:endParaRPr lang="zh-TW" altLang="en-US" dirty="0"/>
                    </a:p>
                  </a:txBody>
                  <a:tcPr/>
                </a:tc>
                <a:tc>
                  <a:txBody>
                    <a:bodyPr/>
                    <a:lstStyle/>
                    <a:p>
                      <a:r>
                        <a:rPr lang="en-US" altLang="zh-TW" dirty="0" smtClean="0"/>
                        <a:t>Linux/windows</a:t>
                      </a:r>
                      <a:endParaRPr lang="zh-TW" altLang="en-US" dirty="0"/>
                    </a:p>
                  </a:txBody>
                  <a:tcPr/>
                </a:tc>
              </a:tr>
              <a:tr h="355282">
                <a:tc>
                  <a:txBody>
                    <a:bodyPr/>
                    <a:lstStyle/>
                    <a:p>
                      <a:r>
                        <a:rPr lang="en-US" altLang="zh-TW" sz="1800" b="1" u="none" dirty="0" smtClean="0"/>
                        <a:t>Language</a:t>
                      </a:r>
                      <a:endParaRPr lang="zh-TW" altLang="en-US" sz="1800" b="1" u="none" dirty="0"/>
                    </a:p>
                  </a:txBody>
                  <a:tcPr/>
                </a:tc>
                <a:tc>
                  <a:txBody>
                    <a:bodyPr/>
                    <a:lstStyle/>
                    <a:p>
                      <a:r>
                        <a:rPr lang="en-US" altLang="zh-TW" dirty="0" smtClean="0"/>
                        <a:t>Java</a:t>
                      </a:r>
                      <a:endParaRPr lang="zh-TW" altLang="en-US" dirty="0"/>
                    </a:p>
                  </a:txBody>
                  <a:tcPr/>
                </a:tc>
                <a:tc>
                  <a:txBody>
                    <a:bodyPr/>
                    <a:lstStyle/>
                    <a:p>
                      <a:r>
                        <a:rPr lang="en-US" altLang="zh-TW" dirty="0" smtClean="0"/>
                        <a:t>Python</a:t>
                      </a:r>
                      <a:endParaRPr lang="zh-TW" altLang="en-US" dirty="0"/>
                    </a:p>
                  </a:txBody>
                  <a:tcPr/>
                </a:tc>
                <a:tc>
                  <a:txBody>
                    <a:bodyPr/>
                    <a:lstStyle/>
                    <a:p>
                      <a:r>
                        <a:rPr lang="en-US" altLang="zh-TW" dirty="0" smtClean="0"/>
                        <a:t>Java</a:t>
                      </a:r>
                      <a:endParaRPr lang="zh-TW" altLang="en-US" dirty="0"/>
                    </a:p>
                  </a:txBody>
                  <a:tcPr/>
                </a:tc>
              </a:tr>
              <a:tr h="888205">
                <a:tc>
                  <a:txBody>
                    <a:bodyPr/>
                    <a:lstStyle/>
                    <a:p>
                      <a:r>
                        <a:rPr lang="en-US" altLang="zh-TW" sz="1800" b="1" u="none" dirty="0" smtClean="0"/>
                        <a:t>Supported</a:t>
                      </a:r>
                      <a:r>
                        <a:rPr lang="en-US" altLang="zh-TW" sz="1800" b="1" u="none" baseline="0" dirty="0" smtClean="0"/>
                        <a:t> </a:t>
                      </a:r>
                      <a:r>
                        <a:rPr lang="en-US" altLang="zh-TW" sz="1800" b="1" u="none" baseline="0" dirty="0" err="1" smtClean="0"/>
                        <a:t>OpenFlow</a:t>
                      </a:r>
                      <a:r>
                        <a:rPr lang="en-US" altLang="zh-TW" sz="1800" b="1" u="none" baseline="0" dirty="0" smtClean="0"/>
                        <a:t> v</a:t>
                      </a:r>
                      <a:r>
                        <a:rPr lang="en-US" altLang="zh-TW" sz="1800" b="1" u="none" dirty="0" smtClean="0"/>
                        <a:t>ersion</a:t>
                      </a:r>
                      <a:endParaRPr lang="zh-TW" altLang="en-US" sz="1800" b="1" u="none"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OpenFlow</a:t>
                      </a:r>
                      <a:r>
                        <a:rPr lang="en-US" altLang="zh-TW" dirty="0" smtClean="0"/>
                        <a:t> v1.0</a:t>
                      </a:r>
                    </a:p>
                  </a:txBody>
                  <a:tcPr/>
                </a:tc>
                <a:tc>
                  <a:txBody>
                    <a:bodyPr/>
                    <a:lstStyle/>
                    <a:p>
                      <a:r>
                        <a:rPr lang="en-US" altLang="zh-TW" dirty="0" err="1" smtClean="0"/>
                        <a:t>OpenFlow</a:t>
                      </a:r>
                      <a:r>
                        <a:rPr lang="en-US" altLang="zh-TW" dirty="0" smtClean="0"/>
                        <a:t> </a:t>
                      </a:r>
                    </a:p>
                    <a:p>
                      <a:r>
                        <a:rPr lang="en-US" altLang="zh-TW" dirty="0" smtClean="0"/>
                        <a:t>v1.0, v1.2,</a:t>
                      </a:r>
                    </a:p>
                    <a:p>
                      <a:r>
                        <a:rPr lang="en-US" altLang="zh-TW" dirty="0" smtClean="0"/>
                        <a:t>v1.3, v1.4</a:t>
                      </a:r>
                      <a:endParaRPr lang="zh-TW" altLang="en-US" dirty="0"/>
                    </a:p>
                  </a:txBody>
                  <a:tcPr/>
                </a:tc>
                <a:tc>
                  <a:txBody>
                    <a:bodyPr/>
                    <a:lstStyle/>
                    <a:p>
                      <a:r>
                        <a:rPr lang="en-US" altLang="zh-TW" dirty="0" err="1" smtClean="0"/>
                        <a:t>OpenFlow</a:t>
                      </a:r>
                      <a:endParaRPr lang="en-US" altLang="zh-TW" dirty="0" smtClean="0"/>
                    </a:p>
                    <a:p>
                      <a:r>
                        <a:rPr lang="en-US" altLang="zh-TW" dirty="0" smtClean="0"/>
                        <a:t>V1.0, v1.2, v1.3</a:t>
                      </a:r>
                      <a:endParaRPr lang="zh-TW" altLang="en-US" dirty="0"/>
                    </a:p>
                  </a:txBody>
                  <a:tcPr/>
                </a:tc>
              </a:tr>
              <a:tr h="779077">
                <a:tc>
                  <a:txBody>
                    <a:bodyPr/>
                    <a:lstStyle/>
                    <a:p>
                      <a:r>
                        <a:rPr lang="en-US" altLang="zh-TW" sz="1800" b="1" u="none" dirty="0" smtClean="0"/>
                        <a:t>Support</a:t>
                      </a:r>
                      <a:r>
                        <a:rPr lang="en-US" altLang="zh-TW" sz="1800" b="1" u="none" baseline="0" dirty="0" smtClean="0"/>
                        <a:t> </a:t>
                      </a:r>
                    </a:p>
                    <a:p>
                      <a:r>
                        <a:rPr lang="en-US" altLang="zh-TW" sz="1800" b="1" u="none" baseline="0" dirty="0" smtClean="0"/>
                        <a:t>o</a:t>
                      </a:r>
                      <a:r>
                        <a:rPr lang="en-US" altLang="zh-TW" sz="1800" b="1" u="none" dirty="0" smtClean="0"/>
                        <a:t>ther protocols</a:t>
                      </a:r>
                      <a:endParaRPr lang="zh-TW" altLang="en-US" sz="1800" b="1" u="none" dirty="0"/>
                    </a:p>
                  </a:txBody>
                  <a:tcPr/>
                </a:tc>
                <a:tc>
                  <a:txBody>
                    <a:bodyPr/>
                    <a:lstStyle/>
                    <a:p>
                      <a:r>
                        <a:rPr lang="en-US" altLang="zh-TW" dirty="0" smtClean="0"/>
                        <a:t>NO</a:t>
                      </a:r>
                      <a:endParaRPr lang="zh-TW" altLang="en-US" dirty="0"/>
                    </a:p>
                  </a:txBody>
                  <a:tcPr/>
                </a:tc>
                <a:tc>
                  <a:txBody>
                    <a:bodyPr/>
                    <a:lstStyle/>
                    <a:p>
                      <a:r>
                        <a:rPr lang="en-US" altLang="zh-TW" dirty="0" smtClean="0"/>
                        <a:t>YES </a:t>
                      </a:r>
                    </a:p>
                    <a:p>
                      <a:r>
                        <a:rPr lang="en-US" altLang="zh-TW" sz="1400" dirty="0" smtClean="0"/>
                        <a:t>(</a:t>
                      </a:r>
                      <a:r>
                        <a:rPr lang="en-US" altLang="zh-TW" sz="1400" b="0" i="0" u="none" strike="noStrike" kern="1200" baseline="0" dirty="0" err="1" smtClean="0">
                          <a:solidFill>
                            <a:schemeClr val="dk1"/>
                          </a:solidFill>
                          <a:latin typeface="+mn-lt"/>
                          <a:ea typeface="+mn-ea"/>
                          <a:cs typeface="+mn-cs"/>
                        </a:rPr>
                        <a:t>netconf</a:t>
                      </a:r>
                      <a:r>
                        <a:rPr lang="en-US" altLang="zh-TW" sz="1400" b="0" i="0" u="none" strike="noStrike" kern="1200" baseline="0" dirty="0" smtClean="0">
                          <a:solidFill>
                            <a:schemeClr val="dk1"/>
                          </a:solidFill>
                          <a:latin typeface="+mn-lt"/>
                          <a:ea typeface="+mn-ea"/>
                          <a:cs typeface="+mn-cs"/>
                        </a:rPr>
                        <a:t>, </a:t>
                      </a:r>
                      <a:r>
                        <a:rPr lang="en-US" altLang="zh-TW" sz="1400" b="0" i="0" u="none" strike="noStrike" kern="1200" baseline="0" dirty="0" err="1" smtClean="0">
                          <a:solidFill>
                            <a:schemeClr val="dk1"/>
                          </a:solidFill>
                          <a:latin typeface="+mn-lt"/>
                          <a:ea typeface="+mn-ea"/>
                          <a:cs typeface="+mn-cs"/>
                        </a:rPr>
                        <a:t>vrrp</a:t>
                      </a:r>
                      <a:r>
                        <a:rPr lang="en-US" altLang="zh-TW" sz="1400" b="0" i="0" u="none" strike="noStrike" kern="1200" baseline="0" dirty="0" smtClean="0">
                          <a:solidFill>
                            <a:schemeClr val="dk1"/>
                          </a:solidFill>
                          <a:latin typeface="+mn-lt"/>
                          <a:ea typeface="+mn-ea"/>
                          <a:cs typeface="+mn-cs"/>
                        </a:rPr>
                        <a:t>, </a:t>
                      </a:r>
                      <a:r>
                        <a:rPr lang="en-US" altLang="zh-TW" sz="1400" b="0" i="0" u="none" strike="noStrike" kern="1200" baseline="0" dirty="0" err="1" smtClean="0">
                          <a:solidFill>
                            <a:schemeClr val="dk1"/>
                          </a:solidFill>
                          <a:latin typeface="+mn-lt"/>
                          <a:ea typeface="+mn-ea"/>
                          <a:cs typeface="+mn-cs"/>
                        </a:rPr>
                        <a:t>xFlow</a:t>
                      </a:r>
                      <a:r>
                        <a:rPr lang="en-US" altLang="zh-TW" sz="1400" b="0" i="0" u="none" strike="noStrike" kern="1200" baseline="0" dirty="0" smtClean="0">
                          <a:solidFill>
                            <a:schemeClr val="dk1"/>
                          </a:solidFill>
                          <a:latin typeface="+mn-lt"/>
                          <a:ea typeface="+mn-ea"/>
                          <a:cs typeface="+mn-cs"/>
                        </a:rPr>
                        <a:t>, </a:t>
                      </a:r>
                      <a:r>
                        <a:rPr lang="en-US" altLang="zh-TW" sz="1400" b="0" i="0" u="none" strike="noStrike" kern="1200" baseline="0" dirty="0" err="1" smtClean="0">
                          <a:solidFill>
                            <a:schemeClr val="dk1"/>
                          </a:solidFill>
                          <a:latin typeface="+mn-lt"/>
                          <a:ea typeface="+mn-ea"/>
                          <a:cs typeface="+mn-cs"/>
                        </a:rPr>
                        <a:t>snmp</a:t>
                      </a:r>
                      <a:r>
                        <a:rPr lang="en-US" altLang="zh-TW" sz="1400" b="0" i="0" u="none" strike="noStrike" kern="1200" baseline="0" dirty="0" smtClean="0">
                          <a:solidFill>
                            <a:schemeClr val="dk1"/>
                          </a:solidFill>
                          <a:latin typeface="+mn-lt"/>
                          <a:ea typeface="+mn-ea"/>
                          <a:cs typeface="+mn-cs"/>
                        </a:rPr>
                        <a:t>, </a:t>
                      </a:r>
                      <a:r>
                        <a:rPr lang="en-US" altLang="zh-TW" sz="1400" b="0" i="0" u="none" strike="noStrike" kern="1200" baseline="0" dirty="0" err="1" smtClean="0">
                          <a:solidFill>
                            <a:schemeClr val="dk1"/>
                          </a:solidFill>
                          <a:latin typeface="+mn-lt"/>
                          <a:ea typeface="+mn-ea"/>
                          <a:cs typeface="+mn-cs"/>
                        </a:rPr>
                        <a:t>ovsdb</a:t>
                      </a:r>
                      <a:r>
                        <a:rPr lang="en-US" altLang="zh-TW" sz="1400" dirty="0" smtClean="0"/>
                        <a:t>)</a:t>
                      </a:r>
                      <a:endParaRPr lang="zh-TW" altLang="en-US" dirty="0"/>
                    </a:p>
                  </a:txBody>
                  <a:tcPr/>
                </a:tc>
                <a:tc>
                  <a:txBody>
                    <a:bodyPr/>
                    <a:lstStyle/>
                    <a:p>
                      <a:r>
                        <a:rPr lang="en-US" altLang="zh-TW" dirty="0" smtClean="0"/>
                        <a:t>YES</a:t>
                      </a:r>
                    </a:p>
                    <a:p>
                      <a:r>
                        <a:rPr lang="en-US" altLang="zh-TW" sz="1400" dirty="0" smtClean="0"/>
                        <a:t>(</a:t>
                      </a:r>
                      <a:r>
                        <a:rPr lang="en-US" altLang="zh-TW" sz="1400" dirty="0" err="1" smtClean="0"/>
                        <a:t>netconf</a:t>
                      </a:r>
                      <a:r>
                        <a:rPr lang="en-US" altLang="zh-TW" sz="1400" dirty="0" smtClean="0"/>
                        <a:t>,</a:t>
                      </a:r>
                      <a:r>
                        <a:rPr lang="en-US" altLang="zh-TW" sz="1400" baseline="0" dirty="0" smtClean="0"/>
                        <a:t> </a:t>
                      </a:r>
                      <a:r>
                        <a:rPr lang="en-US" altLang="zh-TW" sz="1400" baseline="0" dirty="0" err="1" smtClean="0"/>
                        <a:t>ovsdb</a:t>
                      </a:r>
                      <a:r>
                        <a:rPr lang="en-US" altLang="zh-TW" sz="1400" baseline="0" dirty="0" smtClean="0"/>
                        <a:t>, BGP, LISP…</a:t>
                      </a:r>
                      <a:r>
                        <a:rPr lang="en-US" altLang="zh-TW" sz="1400" dirty="0" smtClean="0"/>
                        <a:t>)</a:t>
                      </a:r>
                      <a:endParaRPr lang="zh-TW" altLang="en-US" sz="1400" dirty="0"/>
                    </a:p>
                  </a:txBody>
                  <a:tcPr/>
                </a:tc>
              </a:tr>
              <a:tr h="1012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u="none" dirty="0" smtClean="0"/>
                        <a:t>Program Structure and connectivity</a:t>
                      </a:r>
                      <a:endParaRPr lang="zh-TW" altLang="en-US" sz="1800" b="1" u="none" dirty="0"/>
                    </a:p>
                  </a:txBody>
                  <a:tcPr/>
                </a:tc>
                <a:tc>
                  <a:txBody>
                    <a:bodyPr/>
                    <a:lstStyle/>
                    <a:p>
                      <a:r>
                        <a:rPr lang="en-US" altLang="zh-TW" sz="1800" kern="1200" dirty="0" smtClean="0">
                          <a:solidFill>
                            <a:schemeClr val="dk1"/>
                          </a:solidFill>
                          <a:latin typeface="+mn-lt"/>
                          <a:ea typeface="+mn-ea"/>
                          <a:cs typeface="+mn-cs"/>
                        </a:rPr>
                        <a:t>Complex</a:t>
                      </a:r>
                      <a:endParaRPr lang="zh-TW" altLang="en-US" sz="1800" kern="1200" dirty="0">
                        <a:solidFill>
                          <a:schemeClr val="dk1"/>
                        </a:solidFill>
                        <a:latin typeface="+mn-lt"/>
                        <a:ea typeface="+mn-ea"/>
                        <a:cs typeface="+mn-cs"/>
                      </a:endParaRPr>
                    </a:p>
                  </a:txBody>
                  <a:tcPr/>
                </a:tc>
                <a:tc>
                  <a:txBody>
                    <a:bodyPr/>
                    <a:lstStyle/>
                    <a:p>
                      <a:r>
                        <a:rPr lang="en-US" altLang="zh-TW" sz="1800" kern="1200" dirty="0" smtClean="0">
                          <a:solidFill>
                            <a:schemeClr val="dk1"/>
                          </a:solidFill>
                          <a:latin typeface="+mn-lt"/>
                          <a:ea typeface="+mn-ea"/>
                          <a:cs typeface="+mn-cs"/>
                        </a:rPr>
                        <a:t>Simple</a:t>
                      </a:r>
                      <a:endParaRPr lang="zh-TW" altLang="en-US" sz="1800" kern="1200" dirty="0">
                        <a:solidFill>
                          <a:schemeClr val="dk1"/>
                        </a:solidFill>
                        <a:latin typeface="+mn-lt"/>
                        <a:ea typeface="+mn-ea"/>
                        <a:cs typeface="+mn-cs"/>
                      </a:endParaRPr>
                    </a:p>
                  </a:txBody>
                  <a:tcPr/>
                </a:tc>
                <a:tc>
                  <a:txBody>
                    <a:bodyPr/>
                    <a:lstStyle/>
                    <a:p>
                      <a:r>
                        <a:rPr lang="en-US" altLang="zh-TW" sz="1800" kern="1200" dirty="0" smtClean="0">
                          <a:solidFill>
                            <a:schemeClr val="dk1"/>
                          </a:solidFill>
                          <a:latin typeface="+mn-lt"/>
                          <a:ea typeface="+mn-ea"/>
                          <a:cs typeface="+mn-cs"/>
                        </a:rPr>
                        <a:t>Complex</a:t>
                      </a:r>
                      <a:endParaRPr lang="zh-TW" altLang="en-US" sz="1800" kern="1200" dirty="0">
                        <a:solidFill>
                          <a:schemeClr val="dk1"/>
                        </a:solidFill>
                        <a:latin typeface="+mn-lt"/>
                        <a:ea typeface="+mn-ea"/>
                        <a:cs typeface="+mn-cs"/>
                      </a:endParaRPr>
                    </a:p>
                  </a:txBody>
                  <a:tcPr/>
                </a:tc>
              </a:tr>
              <a:tr h="7790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u="none" dirty="0" smtClean="0"/>
                        <a:t>Tutorial Documentation</a:t>
                      </a:r>
                      <a:endParaRPr lang="zh-TW" altLang="en-US" sz="1800" b="1" u="none" dirty="0"/>
                    </a:p>
                  </a:txBody>
                  <a:tcPr/>
                </a:tc>
                <a:tc>
                  <a:txBody>
                    <a:bodyPr/>
                    <a:lstStyle/>
                    <a:p>
                      <a:r>
                        <a:rPr lang="en-US" altLang="zh-TW" sz="1800" kern="1200" dirty="0" smtClean="0">
                          <a:solidFill>
                            <a:schemeClr val="dk1"/>
                          </a:solidFill>
                          <a:latin typeface="+mn-lt"/>
                          <a:ea typeface="+mn-ea"/>
                          <a:cs typeface="+mn-cs"/>
                        </a:rPr>
                        <a:t>More</a:t>
                      </a:r>
                      <a:endParaRPr lang="zh-TW" altLang="en-US" sz="1800" kern="1200" dirty="0">
                        <a:solidFill>
                          <a:schemeClr val="dk1"/>
                        </a:solidFill>
                        <a:latin typeface="+mn-lt"/>
                        <a:ea typeface="+mn-ea"/>
                        <a:cs typeface="+mn-cs"/>
                      </a:endParaRPr>
                    </a:p>
                  </a:txBody>
                  <a:tcPr/>
                </a:tc>
                <a:tc>
                  <a:txBody>
                    <a:bodyPr/>
                    <a:lstStyle/>
                    <a:p>
                      <a:r>
                        <a:rPr lang="en-US" altLang="zh-TW" sz="1800" kern="1200" dirty="0" smtClean="0">
                          <a:solidFill>
                            <a:schemeClr val="dk1"/>
                          </a:solidFill>
                          <a:latin typeface="+mn-lt"/>
                          <a:ea typeface="+mn-ea"/>
                          <a:cs typeface="+mn-cs"/>
                        </a:rPr>
                        <a:t>Less</a:t>
                      </a:r>
                      <a:endParaRPr lang="zh-TW" altLang="en-US" sz="1800" kern="1200" dirty="0">
                        <a:solidFill>
                          <a:schemeClr val="dk1"/>
                        </a:solidFill>
                        <a:latin typeface="+mn-lt"/>
                        <a:ea typeface="+mn-ea"/>
                        <a:cs typeface="+mn-cs"/>
                      </a:endParaRPr>
                    </a:p>
                  </a:txBody>
                  <a:tcPr/>
                </a:tc>
                <a:tc>
                  <a:txBody>
                    <a:bodyPr/>
                    <a:lstStyle/>
                    <a:p>
                      <a:r>
                        <a:rPr lang="en-US" altLang="zh-TW" sz="1800" kern="1200" dirty="0" smtClean="0">
                          <a:solidFill>
                            <a:schemeClr val="dk1"/>
                          </a:solidFill>
                          <a:latin typeface="+mn-lt"/>
                          <a:ea typeface="+mn-ea"/>
                          <a:cs typeface="+mn-cs"/>
                        </a:rPr>
                        <a:t>More</a:t>
                      </a:r>
                      <a:endParaRPr lang="zh-TW" altLang="en-US" sz="1800" kern="1200" dirty="0">
                        <a:solidFill>
                          <a:schemeClr val="dk1"/>
                        </a:solidFill>
                        <a:latin typeface="+mn-lt"/>
                        <a:ea typeface="+mn-ea"/>
                        <a:cs typeface="+mn-cs"/>
                      </a:endParaRPr>
                    </a:p>
                  </a:txBody>
                  <a:tcPr/>
                </a:tc>
              </a:tr>
            </a:tbl>
          </a:graphicData>
        </a:graphic>
      </p:graphicFrame>
      <p:pic>
        <p:nvPicPr>
          <p:cNvPr id="9" name="圖片 8"/>
          <p:cNvPicPr>
            <a:picLocks noChangeAspect="1"/>
          </p:cNvPicPr>
          <p:nvPr/>
        </p:nvPicPr>
        <p:blipFill>
          <a:blip r:embed="rId3"/>
          <a:stretch>
            <a:fillRect/>
          </a:stretch>
        </p:blipFill>
        <p:spPr>
          <a:xfrm>
            <a:off x="8170959" y="548680"/>
            <a:ext cx="944522" cy="774720"/>
          </a:xfrm>
          <a:prstGeom prst="rect">
            <a:avLst/>
          </a:prstGeom>
        </p:spPr>
      </p:pic>
      <p:pic>
        <p:nvPicPr>
          <p:cNvPr id="10" name="圖片 9"/>
          <p:cNvPicPr>
            <a:picLocks noChangeAspect="1"/>
          </p:cNvPicPr>
          <p:nvPr/>
        </p:nvPicPr>
        <p:blipFill>
          <a:blip r:embed="rId4"/>
          <a:stretch>
            <a:fillRect/>
          </a:stretch>
        </p:blipFill>
        <p:spPr>
          <a:xfrm>
            <a:off x="7271970" y="543846"/>
            <a:ext cx="971600" cy="764325"/>
          </a:xfrm>
          <a:prstGeom prst="rect">
            <a:avLst/>
          </a:prstGeom>
        </p:spPr>
      </p:pic>
    </p:spTree>
    <p:extLst>
      <p:ext uri="{BB962C8B-B14F-4D97-AF65-F5344CB8AC3E}">
        <p14:creationId xmlns:p14="http://schemas.microsoft.com/office/powerpoint/2010/main" val="27981324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783986"/>
            <a:ext cx="7224824" cy="560406"/>
          </a:xfrm>
        </p:spPr>
        <p:txBody>
          <a:bodyPr/>
          <a:lstStyle/>
          <a:p>
            <a:pPr algn="l">
              <a:defRPr/>
            </a:pPr>
            <a:r>
              <a:rPr lang="en-US" altLang="zh-TW" sz="2800" dirty="0" err="1" smtClean="0">
                <a:solidFill>
                  <a:schemeClr val="tx2"/>
                </a:solidFill>
                <a:latin typeface="+mj-lt"/>
                <a:ea typeface="+mj-ea"/>
              </a:rPr>
              <a:t>REpresentational</a:t>
            </a:r>
            <a:r>
              <a:rPr lang="en-US" altLang="zh-TW" sz="2800" dirty="0" smtClean="0">
                <a:solidFill>
                  <a:schemeClr val="tx2"/>
                </a:solidFill>
                <a:latin typeface="+mj-lt"/>
                <a:ea typeface="+mj-ea"/>
              </a:rPr>
              <a:t> </a:t>
            </a:r>
            <a:r>
              <a:rPr lang="en-US" altLang="zh-TW" sz="2800" dirty="0">
                <a:solidFill>
                  <a:schemeClr val="tx2"/>
                </a:solidFill>
                <a:latin typeface="+mj-lt"/>
                <a:ea typeface="+mj-ea"/>
              </a:rPr>
              <a:t>State Transfer (REST) Service</a:t>
            </a:r>
            <a:endParaRPr lang="zh-TW" altLang="en-US" sz="2800" dirty="0">
              <a:solidFill>
                <a:schemeClr val="tx2"/>
              </a:solidFill>
              <a:latin typeface="+mj-lt"/>
              <a:ea typeface="+mj-ea"/>
            </a:endParaRPr>
          </a:p>
        </p:txBody>
      </p:sp>
      <p:sp>
        <p:nvSpPr>
          <p:cNvPr id="5" name="投影片編號版面配置區 4"/>
          <p:cNvSpPr>
            <a:spLocks noGrp="1"/>
          </p:cNvSpPr>
          <p:nvPr>
            <p:ph type="sldNum" sz="quarter" idx="12"/>
          </p:nvPr>
        </p:nvSpPr>
        <p:spPr/>
        <p:txBody>
          <a:bodyPr/>
          <a:lstStyle/>
          <a:p>
            <a:fld id="{0B0864EA-88B0-4A67-93C8-674B24DA2736}" type="slidenum">
              <a:rPr lang="zh-TW" altLang="en-US" smtClean="0"/>
              <a:pPr/>
              <a:t>64</a:t>
            </a:fld>
            <a:endParaRPr lang="zh-TW" altLang="en-US" dirty="0"/>
          </a:p>
        </p:txBody>
      </p:sp>
      <p:pic>
        <p:nvPicPr>
          <p:cNvPr id="14" name="圖片 13"/>
          <p:cNvPicPr>
            <a:picLocks noChangeAspect="1"/>
          </p:cNvPicPr>
          <p:nvPr/>
        </p:nvPicPr>
        <p:blipFill>
          <a:blip r:embed="rId3"/>
          <a:stretch>
            <a:fillRect/>
          </a:stretch>
        </p:blipFill>
        <p:spPr>
          <a:xfrm>
            <a:off x="8170959" y="548680"/>
            <a:ext cx="944522" cy="774720"/>
          </a:xfrm>
          <a:prstGeom prst="rect">
            <a:avLst/>
          </a:prstGeom>
        </p:spPr>
      </p:pic>
      <p:pic>
        <p:nvPicPr>
          <p:cNvPr id="15" name="圖片 14"/>
          <p:cNvPicPr>
            <a:picLocks noChangeAspect="1"/>
          </p:cNvPicPr>
          <p:nvPr/>
        </p:nvPicPr>
        <p:blipFill>
          <a:blip r:embed="rId4"/>
          <a:stretch>
            <a:fillRect/>
          </a:stretch>
        </p:blipFill>
        <p:spPr>
          <a:xfrm>
            <a:off x="7271970" y="543846"/>
            <a:ext cx="971600" cy="764325"/>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83277982"/>
              </p:ext>
            </p:extLst>
          </p:nvPr>
        </p:nvGraphicFramePr>
        <p:xfrm>
          <a:off x="107504" y="1420591"/>
          <a:ext cx="8820475" cy="4784576"/>
        </p:xfrm>
        <a:graphic>
          <a:graphicData uri="http://schemas.openxmlformats.org/drawingml/2006/table">
            <a:tbl>
              <a:tblPr firstRow="1" bandRow="1">
                <a:tableStyleId>{5C22544A-7EE6-4342-B048-85BDC9FD1C3A}</a:tableStyleId>
              </a:tblPr>
              <a:tblGrid>
                <a:gridCol w="1728192"/>
                <a:gridCol w="2160240"/>
                <a:gridCol w="2592288"/>
                <a:gridCol w="2339755"/>
              </a:tblGrid>
              <a:tr h="586538">
                <a:tc>
                  <a:txBody>
                    <a:bodyPr/>
                    <a:lstStyle/>
                    <a:p>
                      <a:endParaRPr lang="zh-TW" altLang="en-US" dirty="0"/>
                    </a:p>
                  </a:txBody>
                  <a:tcPr/>
                </a:tc>
                <a:tc>
                  <a:txBody>
                    <a:bodyPr/>
                    <a:lstStyle/>
                    <a:p>
                      <a:pPr algn="ctr"/>
                      <a:r>
                        <a:rPr lang="en-US" altLang="zh-TW" sz="1800" dirty="0" smtClean="0">
                          <a:latin typeface="Arial" pitchFamily="34" charset="0"/>
                          <a:ea typeface="微軟正黑體" pitchFamily="34" charset="-120"/>
                          <a:cs typeface="Arial" pitchFamily="34" charset="0"/>
                        </a:rPr>
                        <a:t>Floodlight SDN Controller </a:t>
                      </a:r>
                      <a:endParaRPr lang="zh-TW"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latin typeface="Arial" pitchFamily="34" charset="0"/>
                          <a:ea typeface="微軟正黑體" pitchFamily="34" charset="-120"/>
                          <a:cs typeface="Arial" pitchFamily="34" charset="0"/>
                        </a:rPr>
                        <a:t>Ryu SDN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latin typeface="Arial" pitchFamily="34" charset="0"/>
                          <a:ea typeface="微軟正黑體" pitchFamily="34" charset="-120"/>
                          <a:cs typeface="Arial" pitchFamily="34" charset="0"/>
                        </a:rPr>
                        <a:t>Framework</a:t>
                      </a:r>
                      <a:endParaRPr lang="zh-TW"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err="1" smtClean="0"/>
                        <a:t>OpenDayLight</a:t>
                      </a:r>
                      <a:endParaRPr lang="zh-TW" altLang="en-US" dirty="0" smtClean="0"/>
                    </a:p>
                  </a:txBody>
                  <a:tcPr/>
                </a:tc>
              </a:tr>
              <a:tr h="669776">
                <a:tc>
                  <a:txBody>
                    <a:bodyPr/>
                    <a:lstStyle/>
                    <a:p>
                      <a:r>
                        <a:rPr lang="en-US" altLang="zh-TW" b="1" dirty="0" smtClean="0"/>
                        <a:t>Provide </a:t>
                      </a:r>
                      <a:r>
                        <a:rPr lang="en-US" altLang="zh-TW" b="1" dirty="0" err="1" smtClean="0"/>
                        <a:t>RESTful</a:t>
                      </a:r>
                      <a:r>
                        <a:rPr lang="en-US" altLang="zh-TW" b="1" dirty="0" smtClean="0"/>
                        <a:t> service</a:t>
                      </a:r>
                      <a:endParaRPr lang="zh-TW" altLang="en-US" b="1" dirty="0"/>
                    </a:p>
                  </a:txBody>
                  <a:tcPr/>
                </a:tc>
                <a:tc>
                  <a:txBody>
                    <a:bodyPr/>
                    <a:lstStyle/>
                    <a:p>
                      <a:r>
                        <a:rPr lang="en-US" altLang="zh-TW" dirty="0" smtClean="0"/>
                        <a:t>YES</a:t>
                      </a:r>
                      <a:endParaRPr lang="zh-TW" altLang="en-US" dirty="0"/>
                    </a:p>
                  </a:txBody>
                  <a:tcPr/>
                </a:tc>
                <a:tc>
                  <a:txBody>
                    <a:bodyPr/>
                    <a:lstStyle/>
                    <a:p>
                      <a:r>
                        <a:rPr lang="en-US" altLang="zh-TW" dirty="0" smtClean="0"/>
                        <a:t>YES</a:t>
                      </a:r>
                      <a:endParaRPr lang="zh-TW" altLang="en-US" dirty="0"/>
                    </a:p>
                  </a:txBody>
                  <a:tcPr/>
                </a:tc>
                <a:tc>
                  <a:txBody>
                    <a:bodyPr/>
                    <a:lstStyle/>
                    <a:p>
                      <a:r>
                        <a:rPr lang="en-US" altLang="zh-TW" dirty="0" smtClean="0"/>
                        <a:t>YES</a:t>
                      </a:r>
                      <a:endParaRPr lang="zh-TW" altLang="en-US" dirty="0"/>
                    </a:p>
                  </a:txBody>
                  <a:tcPr/>
                </a:tc>
              </a:tr>
              <a:tr h="335165">
                <a:tc>
                  <a:txBody>
                    <a:bodyPr/>
                    <a:lstStyle/>
                    <a:p>
                      <a:r>
                        <a:rPr lang="en-US" altLang="zh-TW" b="1" dirty="0" smtClean="0"/>
                        <a:t>Data format</a:t>
                      </a:r>
                      <a:endParaRPr lang="zh-TW" altLang="en-US" b="1" dirty="0"/>
                    </a:p>
                  </a:txBody>
                  <a:tcPr/>
                </a:tc>
                <a:tc>
                  <a:txBody>
                    <a:bodyPr/>
                    <a:lstStyle/>
                    <a:p>
                      <a:r>
                        <a:rPr lang="en-US" altLang="zh-TW" dirty="0" smtClean="0"/>
                        <a:t>JSON</a:t>
                      </a:r>
                      <a:endParaRPr lang="zh-TW" altLang="en-US" dirty="0"/>
                    </a:p>
                  </a:txBody>
                  <a:tcPr/>
                </a:tc>
                <a:tc>
                  <a:txBody>
                    <a:bodyPr/>
                    <a:lstStyle/>
                    <a:p>
                      <a:r>
                        <a:rPr lang="en-US" altLang="zh-TW" dirty="0" smtClean="0"/>
                        <a:t>JSON</a:t>
                      </a:r>
                      <a:endParaRPr lang="zh-TW" altLang="en-US" dirty="0"/>
                    </a:p>
                  </a:txBody>
                  <a:tcPr/>
                </a:tc>
                <a:tc>
                  <a:txBody>
                    <a:bodyPr/>
                    <a:lstStyle/>
                    <a:p>
                      <a:r>
                        <a:rPr lang="en-US" altLang="zh-TW" dirty="0" smtClean="0"/>
                        <a:t>XML / JSON</a:t>
                      </a:r>
                      <a:endParaRPr lang="zh-TW" altLang="en-US" dirty="0"/>
                    </a:p>
                  </a:txBody>
                  <a:tcPr/>
                </a:tc>
              </a:tr>
              <a:tr h="837911">
                <a:tc>
                  <a:txBody>
                    <a:bodyPr/>
                    <a:lstStyle/>
                    <a:p>
                      <a:r>
                        <a:rPr lang="en-US" altLang="zh-TW" b="1" dirty="0" smtClean="0"/>
                        <a:t>Timing</a:t>
                      </a:r>
                      <a:r>
                        <a:rPr lang="en-US" altLang="zh-TW" b="1" baseline="0" dirty="0" smtClean="0"/>
                        <a:t> to start </a:t>
                      </a:r>
                    </a:p>
                    <a:p>
                      <a:r>
                        <a:rPr lang="en-US" altLang="zh-TW" b="1" dirty="0" smtClean="0"/>
                        <a:t>REST</a:t>
                      </a:r>
                      <a:r>
                        <a:rPr lang="en-US" altLang="zh-TW" b="1" baseline="0" dirty="0" smtClean="0"/>
                        <a:t> Server </a:t>
                      </a:r>
                      <a:endParaRPr lang="zh-TW" altLang="en-US" b="1" dirty="0"/>
                    </a:p>
                  </a:txBody>
                  <a:tcPr/>
                </a:tc>
                <a:tc>
                  <a:txBody>
                    <a:bodyPr/>
                    <a:lstStyle/>
                    <a:p>
                      <a:r>
                        <a:rPr lang="en-US" altLang="zh-TW" dirty="0" smtClean="0"/>
                        <a:t>Be started by default in controller</a:t>
                      </a:r>
                      <a:endParaRPr lang="zh-TW" altLang="en-US" dirty="0"/>
                    </a:p>
                  </a:txBody>
                  <a:tcPr/>
                </a:tc>
                <a:tc>
                  <a:txBody>
                    <a:bodyPr/>
                    <a:lstStyle/>
                    <a:p>
                      <a:r>
                        <a:rPr lang="en-US" altLang="zh-TW" baseline="0" dirty="0" smtClean="0"/>
                        <a:t>Be started optionally (considered as components)</a:t>
                      </a:r>
                      <a:endParaRPr lang="zh-TW" altLang="en-US" dirty="0"/>
                    </a:p>
                  </a:txBody>
                  <a:tcPr/>
                </a:tc>
                <a:tc>
                  <a:txBody>
                    <a:bodyPr/>
                    <a:lstStyle/>
                    <a:p>
                      <a:r>
                        <a:rPr lang="en-US" altLang="zh-TW" dirty="0" smtClean="0">
                          <a:solidFill>
                            <a:srgbClr val="FF0000"/>
                          </a:solidFill>
                        </a:rPr>
                        <a:t>X</a:t>
                      </a:r>
                      <a:endParaRPr lang="zh-TW" altLang="en-US" dirty="0">
                        <a:solidFill>
                          <a:srgbClr val="FF0000"/>
                        </a:solidFill>
                      </a:endParaRPr>
                    </a:p>
                  </a:txBody>
                  <a:tcPr/>
                </a:tc>
              </a:tr>
              <a:tr h="1089285">
                <a:tc>
                  <a:txBody>
                    <a:bodyPr/>
                    <a:lstStyle/>
                    <a:p>
                      <a:r>
                        <a:rPr lang="en-US" altLang="zh-TW" b="1" dirty="0" smtClean="0"/>
                        <a:t>Program</a:t>
                      </a:r>
                      <a:r>
                        <a:rPr lang="en-US" altLang="zh-TW" b="1" baseline="0" dirty="0" smtClean="0"/>
                        <a:t> Structure </a:t>
                      </a:r>
                    </a:p>
                    <a:p>
                      <a:r>
                        <a:rPr lang="en-US" altLang="zh-TW" b="1" baseline="0" dirty="0" smtClean="0"/>
                        <a:t>with REST service</a:t>
                      </a:r>
                      <a:endParaRPr lang="zh-TW" altLang="en-US" b="1" dirty="0"/>
                    </a:p>
                  </a:txBody>
                  <a:tcPr/>
                </a:tc>
                <a:tc>
                  <a:txBody>
                    <a:bodyPr/>
                    <a:lstStyle/>
                    <a:p>
                      <a:r>
                        <a:rPr lang="en-US" altLang="zh-TW" dirty="0" smtClean="0"/>
                        <a:t>Multiple</a:t>
                      </a:r>
                      <a:r>
                        <a:rPr lang="en-US" altLang="zh-TW" baseline="0" dirty="0" smtClean="0"/>
                        <a:t> source files</a:t>
                      </a:r>
                      <a:endParaRPr lang="zh-TW" altLang="en-US" dirty="0"/>
                    </a:p>
                  </a:txBody>
                  <a:tcPr/>
                </a:tc>
                <a:tc>
                  <a:txBody>
                    <a:bodyPr/>
                    <a:lstStyle/>
                    <a:p>
                      <a:r>
                        <a:rPr lang="en-US" altLang="zh-TW" dirty="0" smtClean="0"/>
                        <a:t>Single </a:t>
                      </a:r>
                      <a:r>
                        <a:rPr lang="en-US" altLang="zh-TW" baseline="0" dirty="0" smtClean="0"/>
                        <a:t>source </a:t>
                      </a:r>
                      <a:r>
                        <a:rPr lang="en-US" altLang="zh-TW" dirty="0" smtClean="0"/>
                        <a:t>file</a:t>
                      </a:r>
                      <a:endParaRPr lang="zh-TW" altLang="en-US" dirty="0"/>
                    </a:p>
                  </a:txBody>
                  <a:tcPr/>
                </a:tc>
                <a:tc>
                  <a:txBody>
                    <a:bodyPr/>
                    <a:lstStyle/>
                    <a:p>
                      <a:r>
                        <a:rPr lang="en-US" altLang="zh-TW" dirty="0" smtClean="0">
                          <a:solidFill>
                            <a:srgbClr val="FF0000"/>
                          </a:solidFill>
                        </a:rPr>
                        <a:t>X</a:t>
                      </a:r>
                      <a:endParaRPr lang="zh-TW" altLang="en-US" dirty="0">
                        <a:solidFill>
                          <a:srgbClr val="FF0000"/>
                        </a:solidFill>
                      </a:endParaRPr>
                    </a:p>
                  </a:txBody>
                  <a:tcPr/>
                </a:tc>
              </a:tr>
              <a:tr h="9217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t>Provide</a:t>
                      </a:r>
                      <a:r>
                        <a:rPr lang="en-US" altLang="zh-TW" b="1" baseline="0" dirty="0" smtClean="0"/>
                        <a:t> Web GUI</a:t>
                      </a:r>
                      <a:endParaRPr lang="zh-TW" altLang="en-US" b="1" dirty="0"/>
                    </a:p>
                  </a:txBody>
                  <a:tcPr/>
                </a:tc>
                <a:tc>
                  <a:txBody>
                    <a:bodyPr/>
                    <a:lstStyle/>
                    <a:p>
                      <a:r>
                        <a:rPr lang="en-US" altLang="zh-TW" dirty="0" smtClean="0"/>
                        <a:t>YES</a:t>
                      </a:r>
                      <a:r>
                        <a:rPr lang="en-US" altLang="zh-TW" baseline="0" dirty="0" smtClean="0"/>
                        <a:t> </a:t>
                      </a:r>
                      <a:r>
                        <a:rPr lang="en-US" altLang="zh-TW" sz="1600" baseline="0" dirty="0" smtClean="0"/>
                        <a:t>(default and official module)</a:t>
                      </a:r>
                      <a:endParaRPr lang="zh-TW" altLang="en-US" sz="1600" dirty="0"/>
                    </a:p>
                  </a:txBody>
                  <a:tcPr/>
                </a:tc>
                <a:tc>
                  <a:txBody>
                    <a:bodyPr/>
                    <a:lstStyle/>
                    <a:p>
                      <a:r>
                        <a:rPr lang="en-US" altLang="zh-TW" dirty="0" smtClean="0"/>
                        <a:t>NO</a:t>
                      </a:r>
                      <a:endParaRPr lang="en-US" altLang="zh-TW" sz="1400" kern="1200" dirty="0" smtClean="0">
                        <a:solidFill>
                          <a:srgbClr val="FF0000"/>
                        </a:solidFill>
                        <a:latin typeface="+mn-lt"/>
                        <a:ea typeface="+mn-ea"/>
                        <a:cs typeface="+mn-cs"/>
                      </a:endParaRPr>
                    </a:p>
                    <a:p>
                      <a:pPr lvl="0"/>
                      <a:r>
                        <a:rPr lang="en-US" altLang="zh-TW" sz="1400" kern="1200" dirty="0" smtClean="0">
                          <a:solidFill>
                            <a:srgbClr val="FF0000"/>
                          </a:solidFill>
                          <a:latin typeface="+mn-lt"/>
                          <a:ea typeface="+mn-ea"/>
                          <a:cs typeface="+mn-cs"/>
                        </a:rPr>
                        <a:t>provided by YAMADA Hideki</a:t>
                      </a:r>
                    </a:p>
                    <a:p>
                      <a:pPr marL="0" lvl="0" indent="0">
                        <a:buNone/>
                      </a:pPr>
                      <a:r>
                        <a:rPr lang="en-US" altLang="zh-TW" sz="1400" kern="1200" dirty="0" smtClean="0">
                          <a:solidFill>
                            <a:srgbClr val="FF0000"/>
                          </a:solidFill>
                          <a:latin typeface="+mn-lt"/>
                          <a:ea typeface="+mn-ea"/>
                          <a:cs typeface="+mn-cs"/>
                          <a:hlinkClick r:id="rId5"/>
                        </a:rPr>
                        <a:t>https://github.com/yamada-h/ryu/wiki/GUI</a:t>
                      </a:r>
                      <a:endParaRPr lang="en-US" altLang="zh-TW" sz="1400" kern="1200" dirty="0" smtClean="0">
                        <a:solidFill>
                          <a:srgbClr val="FF0000"/>
                        </a:solidFill>
                        <a:latin typeface="+mn-lt"/>
                        <a:ea typeface="+mn-ea"/>
                        <a:cs typeface="+mn-cs"/>
                      </a:endParaRPr>
                    </a:p>
                  </a:txBody>
                  <a:tcPr/>
                </a:tc>
                <a:tc>
                  <a:txBody>
                    <a:bodyPr/>
                    <a:lstStyle/>
                    <a:p>
                      <a:pPr marL="0" lvl="0" indent="0">
                        <a:buNone/>
                      </a:pPr>
                      <a:r>
                        <a:rPr lang="en-US" altLang="zh-TW" sz="1600" kern="1200" dirty="0" smtClean="0">
                          <a:solidFill>
                            <a:schemeClr val="tx1"/>
                          </a:solidFill>
                          <a:latin typeface="+mn-lt"/>
                          <a:ea typeface="+mn-ea"/>
                          <a:cs typeface="+mn-cs"/>
                        </a:rPr>
                        <a:t>YES(default and official module)</a:t>
                      </a:r>
                    </a:p>
                  </a:txBody>
                  <a:tcPr/>
                </a:tc>
              </a:tr>
            </a:tbl>
          </a:graphicData>
        </a:graphic>
      </p:graphicFrame>
    </p:spTree>
    <p:extLst>
      <p:ext uri="{BB962C8B-B14F-4D97-AF65-F5344CB8AC3E}">
        <p14:creationId xmlns:p14="http://schemas.microsoft.com/office/powerpoint/2010/main" val="26693065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l" rtl="0" eaLnBrk="1" latinLnBrk="0" hangingPunct="1"/>
            <a:r>
              <a:rPr kumimoji="0" lang="en-US" altLang="zh-TW" sz="4000" kern="1200" dirty="0" smtClean="0">
                <a:solidFill>
                  <a:schemeClr val="tx2"/>
                </a:solidFill>
                <a:effectLst/>
                <a:latin typeface="+mj-lt"/>
                <a:ea typeface="+mj-ea"/>
                <a:cs typeface="+mj-cs"/>
              </a:rPr>
              <a:t>Routing </a:t>
            </a:r>
            <a:r>
              <a:rPr lang="en-US" altLang="zh-TW" dirty="0" smtClean="0">
                <a:solidFill>
                  <a:schemeClr val="tx2"/>
                </a:solidFill>
                <a:latin typeface="+mj-lt"/>
                <a:ea typeface="+mj-ea"/>
              </a:rPr>
              <a:t>in</a:t>
            </a:r>
            <a:r>
              <a:rPr kumimoji="0" lang="en-US" altLang="zh-TW" sz="4000" kern="1200" dirty="0" smtClean="0">
                <a:solidFill>
                  <a:schemeClr val="tx2"/>
                </a:solidFill>
                <a:effectLst/>
                <a:latin typeface="+mj-lt"/>
                <a:ea typeface="+mj-ea"/>
                <a:cs typeface="+mj-cs"/>
              </a:rPr>
              <a:t> Traditional </a:t>
            </a:r>
            <a:r>
              <a:rPr lang="en-US" altLang="zh-TW" dirty="0" smtClean="0">
                <a:solidFill>
                  <a:schemeClr val="tx2"/>
                </a:solidFill>
                <a:latin typeface="+mj-lt"/>
                <a:ea typeface="+mj-ea"/>
              </a:rPr>
              <a:t>N</a:t>
            </a:r>
            <a:r>
              <a:rPr kumimoji="0" lang="en-US" altLang="zh-TW" sz="4000" kern="1200" dirty="0" smtClean="0">
                <a:solidFill>
                  <a:schemeClr val="tx2"/>
                </a:solidFill>
                <a:effectLst/>
                <a:latin typeface="+mj-lt"/>
                <a:ea typeface="+mj-ea"/>
                <a:cs typeface="+mj-cs"/>
              </a:rPr>
              <a:t>etworks</a:t>
            </a:r>
            <a:endParaRPr lang="zh-TW" altLang="en-US" dirty="0"/>
          </a:p>
        </p:txBody>
      </p:sp>
      <p:sp>
        <p:nvSpPr>
          <p:cNvPr id="4" name="內容版面配置區 3"/>
          <p:cNvSpPr>
            <a:spLocks noGrp="1"/>
          </p:cNvSpPr>
          <p:nvPr>
            <p:ph idx="1"/>
          </p:nvPr>
        </p:nvSpPr>
        <p:spPr/>
        <p:txBody>
          <a:bodyPr/>
          <a:lstStyle/>
          <a:p>
            <a:r>
              <a:rPr lang="en-US" altLang="zh-TW" dirty="0" smtClean="0"/>
              <a:t>There are two types of routing method, one is distance vector and the other one is link state.</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65</a:t>
            </a:fld>
            <a:endParaRPr lang="zh-TW"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2289712"/>
            <a:ext cx="6587776" cy="358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p:cNvSpPr txBox="1"/>
          <p:nvPr/>
        </p:nvSpPr>
        <p:spPr>
          <a:xfrm>
            <a:off x="899592" y="6205793"/>
            <a:ext cx="7200800" cy="369332"/>
          </a:xfrm>
          <a:prstGeom prst="rect">
            <a:avLst/>
          </a:prstGeom>
          <a:noFill/>
        </p:spPr>
        <p:txBody>
          <a:bodyPr wrap="square" rtlCol="0">
            <a:spAutoFit/>
          </a:bodyPr>
          <a:lstStyle/>
          <a:p>
            <a:r>
              <a:rPr lang="en-US" altLang="zh-TW" dirty="0" smtClean="0"/>
              <a:t>[61] http</a:t>
            </a:r>
            <a:r>
              <a:rPr lang="en-US" altLang="zh-TW" dirty="0"/>
              <a:t>://www.tonypickett.com/2013/07/routing-protocols-overview/</a:t>
            </a:r>
            <a:endParaRPr lang="zh-TW" altLang="en-US" dirty="0"/>
          </a:p>
        </p:txBody>
      </p:sp>
    </p:spTree>
    <p:extLst>
      <p:ext uri="{BB962C8B-B14F-4D97-AF65-F5344CB8AC3E}">
        <p14:creationId xmlns:p14="http://schemas.microsoft.com/office/powerpoint/2010/main" val="29300733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l">
              <a:defRPr/>
            </a:pPr>
            <a:r>
              <a:rPr lang="en-US" altLang="zh-TW" dirty="0" smtClean="0">
                <a:solidFill>
                  <a:schemeClr val="tx2"/>
                </a:solidFill>
                <a:latin typeface="+mj-lt"/>
                <a:ea typeface="+mj-ea"/>
              </a:rPr>
              <a:t>Routing in  </a:t>
            </a:r>
            <a:r>
              <a:rPr lang="en-US" altLang="zh-TW" dirty="0">
                <a:solidFill>
                  <a:schemeClr val="tx2"/>
                </a:solidFill>
                <a:latin typeface="+mj-lt"/>
                <a:ea typeface="+mj-ea"/>
              </a:rPr>
              <a:t>SDN</a:t>
            </a:r>
            <a:endParaRPr lang="zh-TW" altLang="en-US" dirty="0">
              <a:solidFill>
                <a:schemeClr val="tx2"/>
              </a:solidFill>
              <a:latin typeface="+mj-lt"/>
              <a:ea typeface="+mj-ea"/>
            </a:endParaRPr>
          </a:p>
        </p:txBody>
      </p:sp>
      <p:sp>
        <p:nvSpPr>
          <p:cNvPr id="4" name="內容版面配置區 3"/>
          <p:cNvSpPr>
            <a:spLocks noGrp="1"/>
          </p:cNvSpPr>
          <p:nvPr>
            <p:ph idx="1"/>
          </p:nvPr>
        </p:nvSpPr>
        <p:spPr/>
        <p:txBody>
          <a:bodyPr/>
          <a:lstStyle/>
          <a:p>
            <a:r>
              <a:rPr lang="en-US" altLang="zh-TW" dirty="0" smtClean="0"/>
              <a:t>Depends on controller</a:t>
            </a:r>
          </a:p>
          <a:p>
            <a:r>
              <a:rPr lang="en-US" altLang="zh-TW" dirty="0" smtClean="0"/>
              <a:t>If we want to implement traditional routing method, we need to write them one by one on each kind of controllers.</a:t>
            </a:r>
          </a:p>
          <a:p>
            <a:r>
              <a:rPr lang="en-US" altLang="zh-TW" dirty="0" err="1" smtClean="0"/>
              <a:t>RouteFlow</a:t>
            </a:r>
            <a:r>
              <a:rPr lang="en-US" altLang="zh-TW" dirty="0" smtClean="0"/>
              <a:t> is an interface that can help </a:t>
            </a:r>
            <a:r>
              <a:rPr lang="en-US" altLang="zh-TW" dirty="0" err="1" smtClean="0"/>
              <a:t>Openflow</a:t>
            </a:r>
            <a:r>
              <a:rPr lang="en-US" altLang="zh-TW" dirty="0" smtClean="0"/>
              <a:t> controllers to do routing. (OSPF, BGP, RIP, etc.)</a:t>
            </a:r>
          </a:p>
          <a:p>
            <a:endParaRPr lang="en-US" altLang="zh-TW" dirty="0"/>
          </a:p>
          <a:p>
            <a:endParaRPr lang="en-US" altLang="zh-TW" dirty="0" smtClean="0"/>
          </a:p>
          <a:p>
            <a:pPr marL="0" indent="0">
              <a:buNone/>
            </a:pPr>
            <a:endParaRPr lang="en-US" altLang="zh-TW" dirty="0"/>
          </a:p>
          <a:p>
            <a:pPr marL="0" indent="0">
              <a:buNone/>
            </a:pP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66</a:t>
            </a:fld>
            <a:endParaRPr lang="zh-TW" altLang="en-US"/>
          </a:p>
        </p:txBody>
      </p:sp>
    </p:spTree>
    <p:extLst>
      <p:ext uri="{BB962C8B-B14F-4D97-AF65-F5344CB8AC3E}">
        <p14:creationId xmlns:p14="http://schemas.microsoft.com/office/powerpoint/2010/main" val="4338432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defRPr/>
            </a:pPr>
            <a:r>
              <a:rPr lang="en-US" altLang="zh-TW" dirty="0" err="1">
                <a:solidFill>
                  <a:schemeClr val="tx2"/>
                </a:solidFill>
                <a:latin typeface="+mj-lt"/>
                <a:ea typeface="+mj-ea"/>
              </a:rPr>
              <a:t>RouteFlow</a:t>
            </a:r>
            <a:endParaRPr lang="zh-TW" altLang="en-US" dirty="0">
              <a:solidFill>
                <a:schemeClr val="tx2"/>
              </a:solidFill>
              <a:latin typeface="+mj-lt"/>
              <a:ea typeface="+mj-ea"/>
            </a:endParaRPr>
          </a:p>
        </p:txBody>
      </p:sp>
      <p:sp>
        <p:nvSpPr>
          <p:cNvPr id="4" name="內容版面配置區 3"/>
          <p:cNvSpPr>
            <a:spLocks noGrp="1"/>
          </p:cNvSpPr>
          <p:nvPr>
            <p:ph idx="1"/>
          </p:nvPr>
        </p:nvSpPr>
        <p:spPr/>
        <p:txBody>
          <a:bodyPr/>
          <a:lstStyle/>
          <a:p>
            <a:r>
              <a:rPr lang="en-US" altLang="zh-TW" dirty="0" smtClean="0"/>
              <a:t>Add </a:t>
            </a:r>
            <a:r>
              <a:rPr lang="en-US" altLang="zh-TW" dirty="0" smtClean="0">
                <a:solidFill>
                  <a:srgbClr val="FF0000"/>
                </a:solidFill>
              </a:rPr>
              <a:t>Route Flow</a:t>
            </a:r>
          </a:p>
          <a:p>
            <a:pPr marL="0" indent="0">
              <a:buNone/>
            </a:pPr>
            <a:r>
              <a:rPr lang="en-US" altLang="zh-TW" dirty="0">
                <a:solidFill>
                  <a:srgbClr val="FF0000"/>
                </a:solidFill>
              </a:rPr>
              <a:t> </a:t>
            </a:r>
            <a:r>
              <a:rPr lang="en-US" altLang="zh-TW" dirty="0" smtClean="0">
                <a:solidFill>
                  <a:srgbClr val="FF0000"/>
                </a:solidFill>
              </a:rPr>
              <a:t>   proxy</a:t>
            </a:r>
            <a:r>
              <a:rPr lang="en-US" altLang="zh-TW" dirty="0" smtClean="0"/>
              <a:t> on </a:t>
            </a:r>
            <a:r>
              <a:rPr lang="en-US" altLang="zh-TW" dirty="0" smtClean="0">
                <a:solidFill>
                  <a:srgbClr val="FF0000"/>
                </a:solidFill>
              </a:rPr>
              <a:t>controllers</a:t>
            </a:r>
            <a:r>
              <a:rPr lang="en-US" altLang="zh-TW" dirty="0" smtClean="0"/>
              <a:t>. </a:t>
            </a:r>
          </a:p>
          <a:p>
            <a:r>
              <a:rPr lang="en-US" altLang="zh-TW" dirty="0" smtClean="0"/>
              <a:t>Let controllers to do </a:t>
            </a:r>
          </a:p>
          <a:p>
            <a:pPr marL="0" indent="0">
              <a:buNone/>
            </a:pPr>
            <a:r>
              <a:rPr lang="en-US" altLang="zh-TW" dirty="0" smtClean="0"/>
              <a:t>    traditional routing method.</a:t>
            </a:r>
          </a:p>
          <a:p>
            <a:pPr marL="0" indent="0">
              <a:buNone/>
            </a:pPr>
            <a:endParaRPr lang="en-US" altLang="zh-TW" dirty="0"/>
          </a:p>
          <a:p>
            <a:pPr marL="0" indent="0">
              <a:buNone/>
            </a:pPr>
            <a:endParaRPr lang="en-US" altLang="zh-TW" dirty="0" smtClean="0"/>
          </a:p>
          <a:p>
            <a:pPr marL="0" indent="0">
              <a:buNone/>
            </a:pP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67</a:t>
            </a:fld>
            <a:endParaRPr lang="zh-TW"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364651"/>
            <a:ext cx="432048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4" descr="RouteFlow architecture"/>
          <p:cNvSpPr>
            <a:spLocks noChangeAspect="1" noChangeArrowheads="1"/>
          </p:cNvSpPr>
          <p:nvPr/>
        </p:nvSpPr>
        <p:spPr bwMode="auto">
          <a:xfrm>
            <a:off x="63500" y="-136525"/>
            <a:ext cx="3810000" cy="381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7" name="文字方塊 6"/>
          <p:cNvSpPr txBox="1"/>
          <p:nvPr/>
        </p:nvSpPr>
        <p:spPr>
          <a:xfrm>
            <a:off x="4355976" y="6052697"/>
            <a:ext cx="4392488" cy="369332"/>
          </a:xfrm>
          <a:prstGeom prst="rect">
            <a:avLst/>
          </a:prstGeom>
          <a:noFill/>
        </p:spPr>
        <p:txBody>
          <a:bodyPr wrap="square" rtlCol="0">
            <a:spAutoFit/>
          </a:bodyPr>
          <a:lstStyle/>
          <a:p>
            <a:r>
              <a:rPr lang="en-US" altLang="zh-TW" dirty="0" smtClean="0"/>
              <a:t>[62] https</a:t>
            </a:r>
            <a:r>
              <a:rPr lang="en-US" altLang="zh-TW" dirty="0"/>
              <a:t>://sites.google.com/site/routeflow/</a:t>
            </a:r>
            <a:endParaRPr lang="zh-TW" altLang="en-US" dirty="0"/>
          </a:p>
        </p:txBody>
      </p:sp>
    </p:spTree>
    <p:extLst>
      <p:ext uri="{BB962C8B-B14F-4D97-AF65-F5344CB8AC3E}">
        <p14:creationId xmlns:p14="http://schemas.microsoft.com/office/powerpoint/2010/main" val="25948943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9552" y="620688"/>
            <a:ext cx="8229600" cy="560406"/>
          </a:xfrm>
        </p:spPr>
        <p:txBody>
          <a:bodyPr>
            <a:noAutofit/>
          </a:bodyPr>
          <a:lstStyle/>
          <a:p>
            <a:pPr algn="l">
              <a:defRPr/>
            </a:pPr>
            <a:r>
              <a:rPr lang="en-US" altLang="zh-TW" dirty="0">
                <a:solidFill>
                  <a:schemeClr val="tx2"/>
                </a:solidFill>
                <a:latin typeface="+mj-lt"/>
                <a:ea typeface="+mj-ea"/>
              </a:rPr>
              <a:t>Management </a:t>
            </a:r>
            <a:r>
              <a:rPr lang="en-US" altLang="zh-TW" dirty="0" smtClean="0">
                <a:solidFill>
                  <a:schemeClr val="tx2"/>
                </a:solidFill>
                <a:latin typeface="+mj-lt"/>
                <a:ea typeface="+mj-ea"/>
              </a:rPr>
              <a:t>Plane</a:t>
            </a:r>
            <a:endParaRPr lang="zh-TW" altLang="zh-TW" dirty="0">
              <a:solidFill>
                <a:schemeClr val="tx2"/>
              </a:solidFill>
              <a:latin typeface="+mj-lt"/>
              <a:ea typeface="+mj-ea"/>
            </a:endParaRPr>
          </a:p>
        </p:txBody>
      </p:sp>
      <p:sp>
        <p:nvSpPr>
          <p:cNvPr id="4" name="內容版面配置區 3"/>
          <p:cNvSpPr>
            <a:spLocks noGrp="1"/>
          </p:cNvSpPr>
          <p:nvPr>
            <p:ph idx="1"/>
          </p:nvPr>
        </p:nvSpPr>
        <p:spPr/>
        <p:txBody>
          <a:bodyPr/>
          <a:lstStyle/>
          <a:p>
            <a:r>
              <a:rPr lang="en-US" altLang="zh-TW" sz="2400" dirty="0"/>
              <a:t>Network management </a:t>
            </a:r>
            <a:r>
              <a:rPr lang="en-US" altLang="zh-TW" sz="2400" dirty="0" smtClean="0"/>
              <a:t>of </a:t>
            </a:r>
            <a:r>
              <a:rPr lang="en-US" altLang="zh-TW" sz="2400" dirty="0"/>
              <a:t>traditional network</a:t>
            </a:r>
          </a:p>
          <a:p>
            <a:r>
              <a:rPr lang="en-US" altLang="zh-TW" sz="2400" dirty="0"/>
              <a:t>Network management </a:t>
            </a:r>
            <a:r>
              <a:rPr lang="en-US" altLang="zh-TW" sz="2400" dirty="0" smtClean="0"/>
              <a:t>of </a:t>
            </a:r>
            <a:r>
              <a:rPr lang="en-US" altLang="zh-TW" sz="2400" dirty="0"/>
              <a:t>SDN</a:t>
            </a:r>
          </a:p>
          <a:p>
            <a:r>
              <a:rPr lang="zh-TW" altLang="zh-TW" sz="2400" dirty="0"/>
              <a:t>OpenFlow Configuration and Management </a:t>
            </a:r>
            <a:r>
              <a:rPr lang="zh-TW" altLang="zh-TW" sz="2400" dirty="0" smtClean="0"/>
              <a:t>Protocol</a:t>
            </a:r>
            <a:r>
              <a:rPr lang="en-US" altLang="zh-TW" sz="2400" dirty="0" smtClean="0"/>
              <a:t> </a:t>
            </a:r>
            <a:r>
              <a:rPr lang="zh-TW" altLang="zh-TW" sz="2400" dirty="0" smtClean="0"/>
              <a:t>(</a:t>
            </a:r>
            <a:r>
              <a:rPr lang="zh-TW" altLang="zh-TW" sz="2400" dirty="0"/>
              <a:t>OF-CONFIG)</a:t>
            </a:r>
            <a:endParaRPr lang="en-US" altLang="zh-TW" sz="2400" dirty="0" smtClean="0">
              <a:solidFill>
                <a:schemeClr val="tx2"/>
              </a:solidFill>
            </a:endParaRPr>
          </a:p>
          <a:p>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68</a:t>
            </a:fld>
            <a:endParaRPr lang="zh-TW" altLang="en-US"/>
          </a:p>
        </p:txBody>
      </p:sp>
    </p:spTree>
    <p:extLst>
      <p:ext uri="{BB962C8B-B14F-4D97-AF65-F5344CB8AC3E}">
        <p14:creationId xmlns:p14="http://schemas.microsoft.com/office/powerpoint/2010/main" val="31840392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rtl="0" eaLnBrk="1" latinLnBrk="0" hangingPunct="1"/>
            <a:r>
              <a:rPr kumimoji="0" lang="en-US" altLang="zh-TW" sz="2800" kern="1200" dirty="0" smtClean="0">
                <a:solidFill>
                  <a:schemeClr val="tx2"/>
                </a:solidFill>
                <a:effectLst/>
              </a:rPr>
              <a:t>Network </a:t>
            </a:r>
            <a:r>
              <a:rPr lang="en-US" altLang="zh-TW" sz="2800" dirty="0">
                <a:solidFill>
                  <a:schemeClr val="tx2"/>
                </a:solidFill>
              </a:rPr>
              <a:t>M</a:t>
            </a:r>
            <a:r>
              <a:rPr kumimoji="0" lang="en-US" altLang="zh-TW" sz="2800" kern="1200" dirty="0" smtClean="0">
                <a:solidFill>
                  <a:schemeClr val="tx2"/>
                </a:solidFill>
                <a:effectLst/>
              </a:rPr>
              <a:t>anagement </a:t>
            </a:r>
            <a:r>
              <a:rPr lang="en-US" altLang="zh-TW" sz="2800" dirty="0" smtClean="0">
                <a:solidFill>
                  <a:schemeClr val="tx2"/>
                </a:solidFill>
              </a:rPr>
              <a:t>in</a:t>
            </a:r>
            <a:r>
              <a:rPr kumimoji="0" lang="en-US" altLang="zh-TW" sz="2800" kern="1200" dirty="0" smtClean="0">
                <a:solidFill>
                  <a:schemeClr val="tx2"/>
                </a:solidFill>
                <a:effectLst/>
              </a:rPr>
              <a:t> </a:t>
            </a:r>
            <a:r>
              <a:rPr lang="en-US" altLang="zh-TW" sz="2800" dirty="0">
                <a:solidFill>
                  <a:schemeClr val="tx2"/>
                </a:solidFill>
              </a:rPr>
              <a:t>T</a:t>
            </a:r>
            <a:r>
              <a:rPr kumimoji="0" lang="en-US" altLang="zh-TW" sz="2800" kern="1200" dirty="0" smtClean="0">
                <a:solidFill>
                  <a:schemeClr val="tx2"/>
                </a:solidFill>
                <a:effectLst/>
              </a:rPr>
              <a:t>raditional networks</a:t>
            </a:r>
            <a:endParaRPr lang="zh-TW" altLang="en-US" sz="2800" dirty="0"/>
          </a:p>
        </p:txBody>
      </p:sp>
      <p:sp>
        <p:nvSpPr>
          <p:cNvPr id="4" name="內容版面配置區 3"/>
          <p:cNvSpPr>
            <a:spLocks noGrp="1"/>
          </p:cNvSpPr>
          <p:nvPr>
            <p:ph idx="1"/>
          </p:nvPr>
        </p:nvSpPr>
        <p:spPr/>
        <p:txBody>
          <a:bodyPr/>
          <a:lstStyle/>
          <a:p>
            <a:r>
              <a:rPr lang="en-US" altLang="zh-TW" dirty="0" smtClean="0"/>
              <a:t>SNMP (</a:t>
            </a:r>
            <a:r>
              <a:rPr lang="en-US" altLang="zh-TW" dirty="0"/>
              <a:t>Simple Network Management Protocol</a:t>
            </a:r>
            <a:r>
              <a:rPr lang="en-US" altLang="zh-TW" dirty="0" smtClean="0"/>
              <a:t>)</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69</a:t>
            </a:fld>
            <a:endParaRPr lang="zh-TW"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912" y="1916832"/>
            <a:ext cx="4629150"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3514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9552" y="332656"/>
            <a:ext cx="8229600" cy="1143000"/>
          </a:xfrm>
        </p:spPr>
        <p:txBody>
          <a:bodyPr/>
          <a:lstStyle/>
          <a:p>
            <a:pPr algn="l">
              <a:defRPr/>
            </a:pPr>
            <a:r>
              <a:rPr lang="en-US" altLang="zh-TW" dirty="0">
                <a:solidFill>
                  <a:schemeClr val="tx2"/>
                </a:solidFill>
                <a:latin typeface="+mj-lt"/>
                <a:ea typeface="+mj-ea"/>
              </a:rPr>
              <a:t>Why </a:t>
            </a:r>
            <a:r>
              <a:rPr lang="en-US" altLang="zh-TW" dirty="0" smtClean="0">
                <a:solidFill>
                  <a:schemeClr val="tx2"/>
                </a:solidFill>
                <a:latin typeface="+mj-lt"/>
                <a:ea typeface="+mj-ea"/>
              </a:rPr>
              <a:t>SDN and NFV?</a:t>
            </a:r>
            <a:endParaRPr lang="zh-TW" altLang="en-US" dirty="0">
              <a:solidFill>
                <a:schemeClr val="tx2"/>
              </a:solidFill>
              <a:latin typeface="+mj-lt"/>
              <a:ea typeface="+mj-ea"/>
            </a:endParaRPr>
          </a:p>
        </p:txBody>
      </p:sp>
      <p:sp>
        <p:nvSpPr>
          <p:cNvPr id="3" name="內容版面配置區 2"/>
          <p:cNvSpPr>
            <a:spLocks noGrp="1"/>
          </p:cNvSpPr>
          <p:nvPr>
            <p:ph idx="1"/>
          </p:nvPr>
        </p:nvSpPr>
        <p:spPr>
          <a:xfrm>
            <a:off x="467544" y="1340768"/>
            <a:ext cx="8229600" cy="4968552"/>
          </a:xfrm>
        </p:spPr>
        <p:txBody>
          <a:bodyPr>
            <a:normAutofit/>
          </a:bodyPr>
          <a:lstStyle/>
          <a:p>
            <a:r>
              <a:rPr lang="en-US" altLang="zh-TW" dirty="0" smtClean="0"/>
              <a:t>2</a:t>
            </a:r>
            <a:r>
              <a:rPr lang="en-US" altLang="zh-TW" baseline="30000" dirty="0" smtClean="0"/>
              <a:t>nd</a:t>
            </a:r>
            <a:r>
              <a:rPr lang="en-US" altLang="zh-TW" dirty="0" smtClean="0"/>
              <a:t> wave of cloud computing</a:t>
            </a:r>
          </a:p>
          <a:p>
            <a:pPr lvl="1"/>
            <a:r>
              <a:rPr lang="en-US" altLang="zh-TW" dirty="0" smtClean="0"/>
              <a:t>1</a:t>
            </a:r>
            <a:r>
              <a:rPr lang="en-US" altLang="zh-TW" baseline="30000" dirty="0" smtClean="0"/>
              <a:t>st</a:t>
            </a:r>
            <a:r>
              <a:rPr lang="en-US" altLang="zh-TW" dirty="0" smtClean="0"/>
              <a:t> wave to servers: centralized and virtualized</a:t>
            </a:r>
          </a:p>
          <a:p>
            <a:r>
              <a:rPr lang="en-US" altLang="zh-TW" dirty="0" err="1" smtClean="0"/>
              <a:t>NaaS</a:t>
            </a:r>
            <a:r>
              <a:rPr lang="en-US" altLang="zh-TW" dirty="0" smtClean="0"/>
              <a:t> (Networking as a Service)</a:t>
            </a:r>
          </a:p>
          <a:p>
            <a:pPr lvl="1"/>
            <a:r>
              <a:rPr lang="en-US" altLang="zh-TW" dirty="0" smtClean="0"/>
              <a:t>From operators to enterprise and residential subscribers</a:t>
            </a:r>
          </a:p>
          <a:p>
            <a:pPr lvl="1"/>
            <a:r>
              <a:rPr lang="en-US" altLang="zh-TW" dirty="0" smtClean="0"/>
              <a:t>Turning appliances to apps</a:t>
            </a:r>
          </a:p>
          <a:p>
            <a:r>
              <a:rPr lang="en-US" altLang="zh-TW" dirty="0" smtClean="0"/>
              <a:t>Virtues</a:t>
            </a:r>
          </a:p>
          <a:p>
            <a:pPr lvl="1"/>
            <a:r>
              <a:rPr lang="en-US" altLang="zh-TW" dirty="0" smtClean="0"/>
              <a:t>Reduced CAPEX (simpler devices) and OPEX (fewer administrators)</a:t>
            </a:r>
          </a:p>
          <a:p>
            <a:pPr lvl="1"/>
            <a:r>
              <a:rPr lang="en-US" altLang="zh-TW" dirty="0" smtClean="0"/>
              <a:t>Fast service orchestration (centralized programmability)</a:t>
            </a:r>
          </a:p>
        </p:txBody>
      </p:sp>
      <p:sp>
        <p:nvSpPr>
          <p:cNvPr id="4" name="投影片編號版面配置區 3"/>
          <p:cNvSpPr>
            <a:spLocks noGrp="1"/>
          </p:cNvSpPr>
          <p:nvPr>
            <p:ph type="sldNum" sz="quarter" idx="12"/>
          </p:nvPr>
        </p:nvSpPr>
        <p:spPr/>
        <p:txBody>
          <a:bodyPr/>
          <a:lstStyle/>
          <a:p>
            <a:fld id="{43263F38-39BD-49C6-A6A3-A5C199712376}" type="slidenum">
              <a:rPr lang="zh-TW" altLang="en-US" smtClean="0"/>
              <a:t>7</a:t>
            </a:fld>
            <a:endParaRPr lang="zh-TW" altLang="en-US"/>
          </a:p>
        </p:txBody>
      </p:sp>
    </p:spTree>
    <p:extLst>
      <p:ext uri="{BB962C8B-B14F-4D97-AF65-F5344CB8AC3E}">
        <p14:creationId xmlns:p14="http://schemas.microsoft.com/office/powerpoint/2010/main" val="239636173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9750" y="692696"/>
            <a:ext cx="8229600" cy="560406"/>
          </a:xfrm>
        </p:spPr>
        <p:txBody>
          <a:bodyPr>
            <a:normAutofit fontScale="90000"/>
          </a:bodyPr>
          <a:lstStyle/>
          <a:p>
            <a:pPr algn="l" rtl="0" eaLnBrk="1" latinLnBrk="0" hangingPunct="1"/>
            <a:r>
              <a:rPr kumimoji="0" lang="en-US" altLang="zh-TW" sz="4000" kern="1200" dirty="0" smtClean="0">
                <a:solidFill>
                  <a:schemeClr val="tx2"/>
                </a:solidFill>
                <a:effectLst/>
                <a:latin typeface="+mj-lt"/>
                <a:ea typeface="+mj-ea"/>
                <a:cs typeface="+mj-cs"/>
              </a:rPr>
              <a:t>Network Management in SDN</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70</a:t>
            </a:fld>
            <a:endParaRPr lang="zh-TW" alt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16832"/>
            <a:ext cx="7673932" cy="3775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78624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836712"/>
            <a:ext cx="8229600" cy="560406"/>
          </a:xfrm>
        </p:spPr>
        <p:txBody>
          <a:bodyPr>
            <a:normAutofit fontScale="90000"/>
          </a:bodyPr>
          <a:lstStyle/>
          <a:p>
            <a:r>
              <a:rPr lang="zh-TW" altLang="zh-TW" dirty="0">
                <a:solidFill>
                  <a:schemeClr val="tx2"/>
                </a:solidFill>
                <a:latin typeface="+mj-lt"/>
                <a:ea typeface="+mj-ea"/>
              </a:rPr>
              <a:t>OpenFlow Configuration and Management </a:t>
            </a:r>
            <a:r>
              <a:rPr lang="zh-TW" altLang="zh-TW" dirty="0" smtClean="0">
                <a:solidFill>
                  <a:schemeClr val="tx2"/>
                </a:solidFill>
                <a:latin typeface="+mj-lt"/>
                <a:ea typeface="+mj-ea"/>
              </a:rPr>
              <a:t>Protocol</a:t>
            </a:r>
            <a:r>
              <a:rPr lang="en-US" altLang="zh-TW" dirty="0" smtClean="0">
                <a:solidFill>
                  <a:schemeClr val="tx2"/>
                </a:solidFill>
                <a:latin typeface="+mj-lt"/>
                <a:ea typeface="+mj-ea"/>
              </a:rPr>
              <a:t> </a:t>
            </a:r>
            <a:r>
              <a:rPr lang="zh-TW" altLang="zh-TW" dirty="0" smtClean="0">
                <a:solidFill>
                  <a:schemeClr val="tx2"/>
                </a:solidFill>
                <a:latin typeface="+mj-lt"/>
                <a:ea typeface="+mj-ea"/>
              </a:rPr>
              <a:t>(</a:t>
            </a:r>
            <a:r>
              <a:rPr lang="zh-TW" altLang="zh-TW" dirty="0">
                <a:solidFill>
                  <a:schemeClr val="tx2"/>
                </a:solidFill>
                <a:latin typeface="+mj-lt"/>
                <a:ea typeface="+mj-ea"/>
              </a:rPr>
              <a:t>OF-CONFIG</a:t>
            </a:r>
            <a:r>
              <a:rPr lang="zh-TW" altLang="zh-TW" dirty="0"/>
              <a:t>)</a:t>
            </a:r>
            <a:endParaRPr lang="zh-TW" altLang="en-US" dirty="0"/>
          </a:p>
        </p:txBody>
      </p:sp>
      <p:sp>
        <p:nvSpPr>
          <p:cNvPr id="4" name="內容版面配置區 3"/>
          <p:cNvSpPr>
            <a:spLocks noGrp="1"/>
          </p:cNvSpPr>
          <p:nvPr>
            <p:ph idx="1"/>
          </p:nvPr>
        </p:nvSpPr>
        <p:spPr>
          <a:xfrm>
            <a:off x="251520" y="1772816"/>
            <a:ext cx="8715436" cy="4786346"/>
          </a:xfrm>
        </p:spPr>
        <p:txBody>
          <a:bodyPr/>
          <a:lstStyle/>
          <a:p>
            <a:r>
              <a:rPr lang="en-US" altLang="zh-TW" dirty="0"/>
              <a:t>A </a:t>
            </a:r>
            <a:r>
              <a:rPr lang="en-US" altLang="zh-TW" dirty="0" smtClean="0"/>
              <a:t>set </a:t>
            </a:r>
            <a:r>
              <a:rPr lang="en-US" altLang="zh-TW" dirty="0"/>
              <a:t>of rules </a:t>
            </a:r>
            <a:r>
              <a:rPr lang="en-US" altLang="zh-TW" dirty="0" smtClean="0"/>
              <a:t>to </a:t>
            </a:r>
            <a:r>
              <a:rPr lang="en-US" altLang="zh-TW" dirty="0"/>
              <a:t>access and modify </a:t>
            </a:r>
            <a:r>
              <a:rPr lang="en-US" altLang="zh-TW" dirty="0">
                <a:solidFill>
                  <a:srgbClr val="FF0000"/>
                </a:solidFill>
              </a:rPr>
              <a:t>configuration data</a:t>
            </a:r>
            <a:r>
              <a:rPr lang="en-US" altLang="zh-TW" dirty="0"/>
              <a:t> on an </a:t>
            </a:r>
            <a:r>
              <a:rPr lang="en-US" altLang="zh-TW" dirty="0" err="1"/>
              <a:t>OpenFlow</a:t>
            </a:r>
            <a:r>
              <a:rPr lang="en-US" altLang="zh-TW" dirty="0"/>
              <a:t> switch. </a:t>
            </a:r>
          </a:p>
          <a:p>
            <a:r>
              <a:rPr lang="en-US" altLang="zh-TW" dirty="0" smtClean="0"/>
              <a:t>Allocate </a:t>
            </a:r>
            <a:r>
              <a:rPr lang="en-US" altLang="zh-TW" dirty="0"/>
              <a:t>ports </a:t>
            </a:r>
            <a:r>
              <a:rPr lang="en-US" altLang="zh-TW" dirty="0" smtClean="0"/>
              <a:t>and assign </a:t>
            </a:r>
            <a:r>
              <a:rPr lang="en-US" altLang="zh-TW" dirty="0"/>
              <a:t>IP addresses</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71</a:t>
            </a:fld>
            <a:endParaRPr lang="zh-TW" altLang="en-US"/>
          </a:p>
        </p:txBody>
      </p:sp>
    </p:spTree>
    <p:extLst>
      <p:ext uri="{BB962C8B-B14F-4D97-AF65-F5344CB8AC3E}">
        <p14:creationId xmlns:p14="http://schemas.microsoft.com/office/powerpoint/2010/main" val="288113464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692696"/>
            <a:ext cx="8229600" cy="560406"/>
          </a:xfrm>
        </p:spPr>
        <p:txBody>
          <a:bodyPr/>
          <a:lstStyle/>
          <a:p>
            <a:pPr algn="l">
              <a:defRPr/>
            </a:pPr>
            <a:r>
              <a:rPr lang="zh-TW" altLang="zh-TW" dirty="0">
                <a:solidFill>
                  <a:schemeClr val="tx2"/>
                </a:solidFill>
                <a:latin typeface="+mj-lt"/>
                <a:ea typeface="+mj-ea"/>
              </a:rPr>
              <a:t>OF-CONFIG</a:t>
            </a:r>
            <a:r>
              <a:rPr lang="en-US" altLang="zh-TW" dirty="0">
                <a:solidFill>
                  <a:schemeClr val="tx2"/>
                </a:solidFill>
                <a:latin typeface="+mj-lt"/>
                <a:ea typeface="+mj-ea"/>
              </a:rPr>
              <a:t> </a:t>
            </a:r>
            <a:r>
              <a:rPr lang="en-US" altLang="zh-TW" dirty="0" smtClean="0">
                <a:solidFill>
                  <a:schemeClr val="tx2"/>
                </a:solidFill>
                <a:latin typeface="+mj-lt"/>
                <a:ea typeface="+mj-ea"/>
              </a:rPr>
              <a:t>vs. </a:t>
            </a:r>
            <a:r>
              <a:rPr lang="en-US" altLang="zh-TW" dirty="0">
                <a:solidFill>
                  <a:schemeClr val="tx2"/>
                </a:solidFill>
                <a:latin typeface="+mj-lt"/>
                <a:ea typeface="+mj-ea"/>
              </a:rPr>
              <a:t>SNMP</a:t>
            </a:r>
            <a:endParaRPr lang="en-US" dirty="0">
              <a:solidFill>
                <a:schemeClr val="tx2"/>
              </a:solidFill>
              <a:latin typeface="+mj-lt"/>
              <a:ea typeface="+mj-ea"/>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991032475"/>
              </p:ext>
            </p:extLst>
          </p:nvPr>
        </p:nvGraphicFramePr>
        <p:xfrm>
          <a:off x="323527" y="1221824"/>
          <a:ext cx="8391848" cy="5747239"/>
        </p:xfrm>
        <a:graphic>
          <a:graphicData uri="http://schemas.openxmlformats.org/drawingml/2006/table">
            <a:tbl>
              <a:tblPr firstRow="1" bandRow="1">
                <a:tableStyleId>{5C22544A-7EE6-4342-B048-85BDC9FD1C3A}</a:tableStyleId>
              </a:tblPr>
              <a:tblGrid>
                <a:gridCol w="1584177"/>
                <a:gridCol w="3600400"/>
                <a:gridCol w="3207271"/>
              </a:tblGrid>
              <a:tr h="342659">
                <a:tc>
                  <a:txBody>
                    <a:bodyPr/>
                    <a:lstStyle/>
                    <a:p>
                      <a:endParaRPr lang="en-US" dirty="0"/>
                    </a:p>
                  </a:txBody>
                  <a:tcPr/>
                </a:tc>
                <a:tc>
                  <a:txBody>
                    <a:bodyPr/>
                    <a:lstStyle/>
                    <a:p>
                      <a:r>
                        <a:rPr lang="zh-TW" altLang="zh-TW" dirty="0" smtClean="0">
                          <a:solidFill>
                            <a:schemeClr val="bg1"/>
                          </a:solidFill>
                        </a:rPr>
                        <a:t>OF-CONFIG</a:t>
                      </a:r>
                      <a:r>
                        <a:rPr lang="en-US" altLang="zh-TW" dirty="0" smtClean="0">
                          <a:solidFill>
                            <a:schemeClr val="bg1"/>
                          </a:solidFill>
                        </a:rPr>
                        <a:t> </a:t>
                      </a:r>
                      <a:endParaRPr lang="en-US" dirty="0">
                        <a:solidFill>
                          <a:schemeClr val="bg1"/>
                        </a:solidFill>
                      </a:endParaRPr>
                    </a:p>
                  </a:txBody>
                  <a:tcPr/>
                </a:tc>
                <a:tc>
                  <a:txBody>
                    <a:bodyPr/>
                    <a:lstStyle/>
                    <a:p>
                      <a:r>
                        <a:rPr lang="en-US" dirty="0" smtClean="0">
                          <a:solidFill>
                            <a:schemeClr val="bg1"/>
                          </a:solidFill>
                        </a:rPr>
                        <a:t>Traditional networks</a:t>
                      </a:r>
                      <a:endParaRPr lang="en-US" dirty="0">
                        <a:solidFill>
                          <a:schemeClr val="bg1"/>
                        </a:solidFill>
                      </a:endParaRPr>
                    </a:p>
                  </a:txBody>
                  <a:tcPr/>
                </a:tc>
              </a:tr>
              <a:tr h="342659">
                <a:tc>
                  <a:txBody>
                    <a:bodyPr/>
                    <a:lstStyle/>
                    <a:p>
                      <a:r>
                        <a:rPr lang="en-US" smtClean="0"/>
                        <a:t>Protocol</a:t>
                      </a:r>
                      <a:r>
                        <a:rPr lang="en-US" baseline="0" smtClean="0"/>
                        <a:t> </a:t>
                      </a:r>
                      <a:endParaRPr lang="en-US" dirty="0"/>
                    </a:p>
                  </a:txBody>
                  <a:tcPr/>
                </a:tc>
                <a:tc>
                  <a:txBody>
                    <a:bodyPr/>
                    <a:lstStyle/>
                    <a:p>
                      <a:r>
                        <a:rPr lang="en-US" smtClean="0"/>
                        <a:t>NETCONF</a:t>
                      </a:r>
                      <a:endParaRPr lang="en-US" dirty="0"/>
                    </a:p>
                  </a:txBody>
                  <a:tcPr/>
                </a:tc>
                <a:tc>
                  <a:txBody>
                    <a:bodyPr/>
                    <a:lstStyle/>
                    <a:p>
                      <a:r>
                        <a:rPr lang="en-US" smtClean="0"/>
                        <a:t>SNMP</a:t>
                      </a:r>
                      <a:endParaRPr lang="en-US" dirty="0"/>
                    </a:p>
                  </a:txBody>
                  <a:tcPr/>
                </a:tc>
              </a:tr>
              <a:tr h="1370635">
                <a:tc>
                  <a:txBody>
                    <a:bodyPr/>
                    <a:lstStyle/>
                    <a:p>
                      <a:r>
                        <a:rPr lang="en-US" smtClean="0"/>
                        <a:t>Functionality</a:t>
                      </a:r>
                      <a:r>
                        <a:rPr lang="en-US" baseline="0" smtClean="0"/>
                        <a:t> </a:t>
                      </a:r>
                      <a:endParaRPr lang="en-US"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b="0" i="0" kern="1200" smtClean="0">
                          <a:solidFill>
                            <a:schemeClr val="dk1"/>
                          </a:solidFill>
                          <a:effectLst/>
                          <a:latin typeface="+mn-lt"/>
                          <a:ea typeface="+mn-ea"/>
                          <a:cs typeface="+mn-cs"/>
                        </a:rPr>
                        <a:t>Configure tunnels </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b="0" i="0" kern="1200" smtClean="0">
                          <a:solidFill>
                            <a:schemeClr val="dk1"/>
                          </a:solidFill>
                          <a:effectLst/>
                          <a:latin typeface="+mn-lt"/>
                          <a:ea typeface="+mn-ea"/>
                          <a:cs typeface="+mn-cs"/>
                        </a:rPr>
                        <a:t>Set port parameters</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b="0" i="0" kern="1200" smtClean="0">
                          <a:solidFill>
                            <a:schemeClr val="dk1"/>
                          </a:solidFill>
                          <a:effectLst/>
                          <a:latin typeface="+mn-lt"/>
                          <a:ea typeface="+mn-ea"/>
                          <a:cs typeface="+mn-cs"/>
                        </a:rPr>
                        <a:t>Turn ports off and on</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b="0" i="0" kern="1200" smtClean="0">
                          <a:solidFill>
                            <a:schemeClr val="dk1"/>
                          </a:solidFill>
                          <a:effectLst/>
                          <a:latin typeface="+mn-lt"/>
                          <a:ea typeface="+mn-ea"/>
                          <a:cs typeface="+mn-cs"/>
                        </a:rPr>
                        <a:t>Retrieve switch status</a:t>
                      </a:r>
                      <a:endParaRPr lang="en-US" smtClean="0"/>
                    </a:p>
                    <a:p>
                      <a:endParaRPr lang="en-US" dirty="0"/>
                    </a:p>
                  </a:txBody>
                  <a:tcPr/>
                </a:tc>
                <a:tc>
                  <a:txBody>
                    <a:bodyPr/>
                    <a:lstStyle/>
                    <a:p>
                      <a:pPr marL="285750" indent="-285750">
                        <a:buFont typeface="Arial" pitchFamily="34" charset="0"/>
                        <a:buChar char="•"/>
                      </a:pPr>
                      <a:r>
                        <a:rPr lang="en-US" sz="1800" b="0" i="0" kern="1200" smtClean="0">
                          <a:solidFill>
                            <a:schemeClr val="dk1"/>
                          </a:solidFill>
                          <a:effectLst/>
                          <a:latin typeface="+mn-lt"/>
                          <a:ea typeface="+mn-ea"/>
                          <a:cs typeface="+mn-cs"/>
                        </a:rPr>
                        <a:t>Fault Management</a:t>
                      </a:r>
                    </a:p>
                    <a:p>
                      <a:pPr marL="285750" indent="-285750">
                        <a:buFont typeface="Arial" pitchFamily="34" charset="0"/>
                        <a:buChar char="•"/>
                      </a:pPr>
                      <a:r>
                        <a:rPr lang="en-US" sz="1800" b="0" i="0" kern="1200" smtClean="0">
                          <a:solidFill>
                            <a:schemeClr val="dk1"/>
                          </a:solidFill>
                          <a:effectLst/>
                          <a:latin typeface="+mn-lt"/>
                          <a:ea typeface="+mn-ea"/>
                          <a:cs typeface="+mn-cs"/>
                        </a:rPr>
                        <a:t>Configuration Management</a:t>
                      </a:r>
                      <a:endParaRPr lang="en-US" altLang="zh-TW" sz="1800" b="0" i="0" kern="1200" smtClean="0">
                        <a:solidFill>
                          <a:schemeClr val="dk1"/>
                        </a:solidFill>
                        <a:effectLst/>
                        <a:latin typeface="+mn-lt"/>
                        <a:ea typeface="+mn-ea"/>
                        <a:cs typeface="+mn-cs"/>
                      </a:endParaRPr>
                    </a:p>
                    <a:p>
                      <a:pPr marL="285750" indent="-285750">
                        <a:buFont typeface="Arial" pitchFamily="34" charset="0"/>
                        <a:buChar char="•"/>
                      </a:pPr>
                      <a:r>
                        <a:rPr lang="en-US" sz="1800" b="0" i="0" kern="1200" smtClean="0">
                          <a:solidFill>
                            <a:schemeClr val="dk1"/>
                          </a:solidFill>
                          <a:effectLst/>
                          <a:latin typeface="+mn-lt"/>
                          <a:ea typeface="+mn-ea"/>
                          <a:cs typeface="+mn-cs"/>
                        </a:rPr>
                        <a:t>Performance Management</a:t>
                      </a:r>
                      <a:endParaRPr lang="en-US" altLang="zh-TW" sz="1800" b="0" i="0" kern="1200" smtClean="0">
                        <a:solidFill>
                          <a:schemeClr val="dk1"/>
                        </a:solidFill>
                        <a:effectLst/>
                        <a:latin typeface="+mn-lt"/>
                        <a:ea typeface="+mn-ea"/>
                        <a:cs typeface="+mn-cs"/>
                      </a:endParaRPr>
                    </a:p>
                    <a:p>
                      <a:pPr marL="285750" indent="-285750">
                        <a:buFont typeface="Arial" pitchFamily="34" charset="0"/>
                        <a:buChar char="•"/>
                      </a:pPr>
                      <a:r>
                        <a:rPr lang="en-US" sz="1800" b="0" i="0" kern="1200" smtClean="0">
                          <a:solidFill>
                            <a:schemeClr val="dk1"/>
                          </a:solidFill>
                          <a:effectLst/>
                          <a:latin typeface="+mn-lt"/>
                          <a:ea typeface="+mn-ea"/>
                          <a:cs typeface="+mn-cs"/>
                        </a:rPr>
                        <a:t>Accounting Management</a:t>
                      </a:r>
                      <a:endParaRPr lang="en-US" altLang="zh-TW" sz="1800" b="0" i="0" kern="1200" smtClean="0">
                        <a:solidFill>
                          <a:schemeClr val="dk1"/>
                        </a:solidFill>
                        <a:effectLst/>
                        <a:latin typeface="+mn-lt"/>
                        <a:ea typeface="+mn-ea"/>
                        <a:cs typeface="+mn-cs"/>
                      </a:endParaRPr>
                    </a:p>
                    <a:p>
                      <a:pPr marL="285750" indent="-285750">
                        <a:buFont typeface="Arial" pitchFamily="34" charset="0"/>
                        <a:buChar char="•"/>
                      </a:pPr>
                      <a:r>
                        <a:rPr lang="en-US" sz="1800" b="0" i="0" kern="1200" smtClean="0">
                          <a:solidFill>
                            <a:schemeClr val="dk1"/>
                          </a:solidFill>
                          <a:effectLst/>
                          <a:latin typeface="+mn-lt"/>
                          <a:ea typeface="+mn-ea"/>
                          <a:cs typeface="+mn-cs"/>
                        </a:rPr>
                        <a:t>Security Management</a:t>
                      </a:r>
                      <a:endParaRPr lang="en-US" dirty="0"/>
                    </a:p>
                  </a:txBody>
                  <a:tcPr/>
                </a:tc>
              </a:tr>
              <a:tr h="588680">
                <a:tc>
                  <a:txBody>
                    <a:bodyPr/>
                    <a:lstStyle/>
                    <a:p>
                      <a:r>
                        <a:rPr lang="en-US" dirty="0" smtClean="0"/>
                        <a:t>Communicate method</a:t>
                      </a:r>
                      <a:endParaRPr lang="en-US" dirty="0"/>
                    </a:p>
                  </a:txBody>
                  <a:tcPr/>
                </a:tc>
                <a:tc>
                  <a:txBody>
                    <a:bodyPr/>
                    <a:lstStyle/>
                    <a:p>
                      <a:r>
                        <a:rPr lang="en-US" dirty="0" smtClean="0"/>
                        <a:t>Transmit XML file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Transmit command</a:t>
                      </a:r>
                    </a:p>
                  </a:txBody>
                  <a:tcPr/>
                </a:tc>
              </a:tr>
              <a:tr h="2912599">
                <a:tc>
                  <a:txBody>
                    <a:bodyPr/>
                    <a:lstStyle/>
                    <a:p>
                      <a:r>
                        <a:rPr lang="en-US" smtClean="0"/>
                        <a:t>Message </a:t>
                      </a:r>
                      <a:endParaRPr lang="en-US" dirty="0"/>
                    </a:p>
                  </a:txBody>
                  <a:tcPr/>
                </a:tc>
                <a:tc>
                  <a:txBody>
                    <a:bodyPr/>
                    <a:lstStyle/>
                    <a:p>
                      <a:pPr marL="285750" indent="-285750">
                        <a:buFont typeface="Arial" pitchFamily="34" charset="0"/>
                        <a:buChar char="•"/>
                      </a:pPr>
                      <a:r>
                        <a:rPr lang="en-US" dirty="0" err="1" smtClean="0"/>
                        <a:t>OpenFlow</a:t>
                      </a:r>
                      <a:r>
                        <a:rPr lang="en-US" baseline="0" dirty="0" smtClean="0"/>
                        <a:t> </a:t>
                      </a:r>
                      <a:r>
                        <a:rPr lang="en-US" dirty="0" smtClean="0"/>
                        <a:t>Capable</a:t>
                      </a:r>
                      <a:r>
                        <a:rPr lang="en-US" baseline="0" dirty="0" smtClean="0"/>
                        <a:t> </a:t>
                      </a:r>
                      <a:r>
                        <a:rPr lang="en-US" dirty="0" smtClean="0"/>
                        <a:t>Switch</a:t>
                      </a:r>
                    </a:p>
                    <a:p>
                      <a:pPr marL="285750" indent="-285750">
                        <a:buFont typeface="Arial" pitchFamily="34" charset="0"/>
                        <a:buChar char="•"/>
                      </a:pPr>
                      <a:r>
                        <a:rPr lang="en-US" dirty="0" err="1" smtClean="0"/>
                        <a:t>OpenFlow</a:t>
                      </a:r>
                      <a:r>
                        <a:rPr lang="en-US" baseline="0" dirty="0" smtClean="0"/>
                        <a:t> </a:t>
                      </a:r>
                      <a:r>
                        <a:rPr lang="en-US" dirty="0" smtClean="0"/>
                        <a:t>Configuration</a:t>
                      </a:r>
                      <a:r>
                        <a:rPr lang="en-US" baseline="0" dirty="0" smtClean="0"/>
                        <a:t> </a:t>
                      </a:r>
                      <a:r>
                        <a:rPr lang="en-US" dirty="0" smtClean="0"/>
                        <a:t>Point</a:t>
                      </a:r>
                    </a:p>
                    <a:p>
                      <a:pPr marL="285750" indent="-285750">
                        <a:buFont typeface="Arial" pitchFamily="34" charset="0"/>
                        <a:buChar char="•"/>
                      </a:pPr>
                      <a:r>
                        <a:rPr lang="en-US" dirty="0" err="1" smtClean="0"/>
                        <a:t>OpenFlow</a:t>
                      </a:r>
                      <a:r>
                        <a:rPr lang="en-US" baseline="0" dirty="0" smtClean="0"/>
                        <a:t> </a:t>
                      </a:r>
                      <a:r>
                        <a:rPr lang="en-US" dirty="0" smtClean="0"/>
                        <a:t>Logical</a:t>
                      </a:r>
                      <a:r>
                        <a:rPr lang="en-US" baseline="0" dirty="0" smtClean="0"/>
                        <a:t> </a:t>
                      </a:r>
                      <a:r>
                        <a:rPr lang="en-US" dirty="0" smtClean="0"/>
                        <a:t>Switch</a:t>
                      </a:r>
                    </a:p>
                    <a:p>
                      <a:pPr marL="285750" indent="-285750">
                        <a:buFont typeface="Arial" pitchFamily="34" charset="0"/>
                        <a:buChar char="•"/>
                      </a:pPr>
                      <a:r>
                        <a:rPr lang="en-US" dirty="0" smtClean="0"/>
                        <a:t>Logical</a:t>
                      </a:r>
                      <a:r>
                        <a:rPr lang="en-US" baseline="0" dirty="0" smtClean="0"/>
                        <a:t> </a:t>
                      </a:r>
                      <a:r>
                        <a:rPr lang="en-US" dirty="0" smtClean="0"/>
                        <a:t>Switch</a:t>
                      </a:r>
                      <a:r>
                        <a:rPr lang="en-US" baseline="0" dirty="0" smtClean="0"/>
                        <a:t> </a:t>
                      </a:r>
                      <a:r>
                        <a:rPr lang="en-US" dirty="0" smtClean="0"/>
                        <a:t>Capabilities</a:t>
                      </a:r>
                    </a:p>
                    <a:p>
                      <a:pPr marL="285750" indent="-285750">
                        <a:buFont typeface="Arial" pitchFamily="34" charset="0"/>
                        <a:buChar char="•"/>
                      </a:pPr>
                      <a:r>
                        <a:rPr lang="en-US" dirty="0" err="1" smtClean="0"/>
                        <a:t>OpenFlow</a:t>
                      </a:r>
                      <a:r>
                        <a:rPr lang="en-US" baseline="0" dirty="0" smtClean="0"/>
                        <a:t> </a:t>
                      </a:r>
                      <a:r>
                        <a:rPr lang="en-US" dirty="0" smtClean="0"/>
                        <a:t>Controller</a:t>
                      </a:r>
                    </a:p>
                    <a:p>
                      <a:pPr marL="285750" indent="-285750">
                        <a:buFont typeface="Arial" pitchFamily="34" charset="0"/>
                        <a:buChar char="•"/>
                      </a:pPr>
                      <a:r>
                        <a:rPr lang="en-US" dirty="0" err="1" smtClean="0"/>
                        <a:t>OpenFlow</a:t>
                      </a:r>
                      <a:r>
                        <a:rPr lang="en-US" baseline="0" dirty="0" smtClean="0"/>
                        <a:t> </a:t>
                      </a:r>
                      <a:r>
                        <a:rPr lang="en-US" dirty="0" smtClean="0"/>
                        <a:t>Resource</a:t>
                      </a:r>
                    </a:p>
                    <a:p>
                      <a:pPr marL="285750" indent="-285750">
                        <a:buFont typeface="Arial" pitchFamily="34" charset="0"/>
                        <a:buChar char="•"/>
                      </a:pPr>
                      <a:r>
                        <a:rPr lang="en-US" dirty="0" err="1" smtClean="0"/>
                        <a:t>OpenFlow</a:t>
                      </a:r>
                      <a:r>
                        <a:rPr lang="en-US" baseline="0" dirty="0" smtClean="0"/>
                        <a:t> </a:t>
                      </a:r>
                      <a:r>
                        <a:rPr lang="en-US" dirty="0" smtClean="0"/>
                        <a:t>Port</a:t>
                      </a:r>
                    </a:p>
                    <a:p>
                      <a:pPr marL="285750" indent="-285750">
                        <a:buFont typeface="Arial" pitchFamily="34" charset="0"/>
                        <a:buChar char="•"/>
                      </a:pPr>
                      <a:r>
                        <a:rPr lang="en-US" dirty="0" err="1" smtClean="0"/>
                        <a:t>OpenFlow</a:t>
                      </a:r>
                      <a:r>
                        <a:rPr lang="en-US" baseline="0" dirty="0" smtClean="0"/>
                        <a:t> </a:t>
                      </a:r>
                      <a:r>
                        <a:rPr lang="en-US" dirty="0" smtClean="0"/>
                        <a:t>Port</a:t>
                      </a:r>
                      <a:r>
                        <a:rPr lang="en-US" baseline="0" dirty="0" smtClean="0"/>
                        <a:t> </a:t>
                      </a:r>
                      <a:r>
                        <a:rPr lang="en-US" dirty="0" smtClean="0"/>
                        <a:t>Feature</a:t>
                      </a:r>
                    </a:p>
                    <a:p>
                      <a:pPr marL="285750" indent="-285750">
                        <a:buFont typeface="Arial" pitchFamily="34" charset="0"/>
                        <a:buChar char="•"/>
                      </a:pPr>
                      <a:r>
                        <a:rPr lang="en-US" dirty="0" err="1" smtClean="0"/>
                        <a:t>OpenFlow</a:t>
                      </a:r>
                      <a:r>
                        <a:rPr lang="en-US" baseline="0" dirty="0" smtClean="0"/>
                        <a:t> </a:t>
                      </a:r>
                      <a:r>
                        <a:rPr lang="en-US" dirty="0" smtClean="0"/>
                        <a:t>Queue</a:t>
                      </a:r>
                    </a:p>
                    <a:p>
                      <a:r>
                        <a:rPr lang="en-US" dirty="0" smtClean="0"/>
                        <a:t>(All of these are XML file)</a:t>
                      </a:r>
                      <a:endParaRPr lang="en-US" dirty="0"/>
                    </a:p>
                  </a:txBody>
                  <a:tcPr/>
                </a:tc>
                <a:tc>
                  <a:txBody>
                    <a:bodyPr/>
                    <a:lstStyle/>
                    <a:p>
                      <a:pPr marL="285750" indent="-285750">
                        <a:buFont typeface="Arial" pitchFamily="34" charset="0"/>
                        <a:buChar char="•"/>
                      </a:pPr>
                      <a:r>
                        <a:rPr lang="en-US" dirty="0" err="1" smtClean="0"/>
                        <a:t>GetRequest</a:t>
                      </a:r>
                      <a:endParaRPr lang="en-US" dirty="0" smtClean="0"/>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err="1" smtClean="0"/>
                        <a:t>GetNextRequest</a:t>
                      </a:r>
                      <a:endParaRPr lang="en-US" dirty="0" smtClean="0"/>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err="1" smtClean="0"/>
                        <a:t>GetResponse</a:t>
                      </a:r>
                      <a:endParaRPr lang="en-US" dirty="0" smtClean="0"/>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err="1" smtClean="0"/>
                        <a:t>SetRequest</a:t>
                      </a:r>
                      <a:endParaRPr lang="en-US" dirty="0" smtClean="0"/>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Trap</a:t>
                      </a:r>
                    </a:p>
                  </a:txBody>
                  <a:tcPr/>
                </a:tc>
              </a:tr>
            </a:tbl>
          </a:graphicData>
        </a:graphic>
      </p:graphicFrame>
      <p:sp>
        <p:nvSpPr>
          <p:cNvPr id="4" name="Slide Number Placeholder 3"/>
          <p:cNvSpPr>
            <a:spLocks noGrp="1"/>
          </p:cNvSpPr>
          <p:nvPr>
            <p:ph type="sldNum" sz="quarter" idx="12"/>
          </p:nvPr>
        </p:nvSpPr>
        <p:spPr/>
        <p:txBody>
          <a:bodyPr/>
          <a:lstStyle/>
          <a:p>
            <a:fld id="{73DA0BB7-265A-403C-9275-D587AB510EDC}" type="slidenum">
              <a:rPr lang="zh-TW" altLang="en-US" smtClean="0"/>
              <a:t>72</a:t>
            </a:fld>
            <a:endParaRPr lang="zh-TW" altLang="en-US"/>
          </a:p>
        </p:txBody>
      </p:sp>
    </p:spTree>
    <p:extLst>
      <p:ext uri="{BB962C8B-B14F-4D97-AF65-F5344CB8AC3E}">
        <p14:creationId xmlns:p14="http://schemas.microsoft.com/office/powerpoint/2010/main" val="26922085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en-US" altLang="zh-TW" sz="3600" dirty="0">
                <a:solidFill>
                  <a:schemeClr val="tx2"/>
                </a:solidFill>
              </a:rPr>
              <a:t>I</a:t>
            </a:r>
            <a:r>
              <a:rPr lang="en-US" altLang="zh-TW" sz="3600" dirty="0" smtClean="0">
                <a:solidFill>
                  <a:schemeClr val="tx2"/>
                </a:solidFill>
              </a:rPr>
              <a:t>ntroduction to </a:t>
            </a:r>
            <a:r>
              <a:rPr lang="en-US" altLang="zh-TW" sz="3600" dirty="0" err="1" smtClean="0">
                <a:solidFill>
                  <a:schemeClr val="tx2"/>
                </a:solidFill>
              </a:rPr>
              <a:t>OpenFlow</a:t>
            </a:r>
            <a:r>
              <a:rPr lang="en-US" altLang="zh-TW" sz="3600" dirty="0" smtClean="0">
                <a:solidFill>
                  <a:schemeClr val="tx2"/>
                </a:solidFill>
              </a:rPr>
              <a:t> extension</a:t>
            </a:r>
            <a:endParaRPr lang="zh-TW" altLang="en-US" sz="3600"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73</a:t>
            </a:fld>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96752"/>
            <a:ext cx="8481290"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492896"/>
            <a:ext cx="5760640"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127339" y="2564904"/>
            <a:ext cx="3016661"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77004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l">
              <a:defRPr/>
            </a:pPr>
            <a:r>
              <a:rPr lang="en-US" altLang="zh-TW" dirty="0">
                <a:solidFill>
                  <a:schemeClr val="tx2"/>
                </a:solidFill>
                <a:latin typeface="+mj-lt"/>
                <a:ea typeface="+mj-ea"/>
              </a:rPr>
              <a:t>Wi-Fi C</a:t>
            </a:r>
            <a:r>
              <a:rPr lang="en-US" altLang="zh-TW" dirty="0" smtClean="0">
                <a:solidFill>
                  <a:schemeClr val="tx2"/>
                </a:solidFill>
                <a:latin typeface="+mj-lt"/>
                <a:ea typeface="+mj-ea"/>
              </a:rPr>
              <a:t>onfiguration</a:t>
            </a:r>
            <a:endParaRPr lang="zh-TW" altLang="zh-TW" dirty="0">
              <a:solidFill>
                <a:schemeClr val="tx2"/>
              </a:solidFill>
              <a:latin typeface="+mj-lt"/>
              <a:ea typeface="+mj-ea"/>
            </a:endParaRP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74</a:t>
            </a:fld>
            <a:endParaRPr lang="zh-TW"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136901"/>
            <a:ext cx="7344816" cy="5532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969228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18864" y="582578"/>
            <a:ext cx="8229600" cy="1046222"/>
          </a:xfrm>
        </p:spPr>
        <p:txBody>
          <a:bodyPr>
            <a:noAutofit/>
          </a:bodyPr>
          <a:lstStyle/>
          <a:p>
            <a:pPr algn="l">
              <a:defRPr/>
            </a:pPr>
            <a:r>
              <a:rPr lang="en-US" altLang="zh-TW" dirty="0">
                <a:solidFill>
                  <a:schemeClr val="tx2"/>
                </a:solidFill>
                <a:latin typeface="+mj-lt"/>
                <a:ea typeface="+mj-ea"/>
              </a:rPr>
              <a:t>Case </a:t>
            </a:r>
            <a:r>
              <a:rPr lang="en-US" altLang="zh-TW" dirty="0" smtClean="0">
                <a:solidFill>
                  <a:schemeClr val="tx2"/>
                </a:solidFill>
                <a:latin typeface="+mj-lt"/>
                <a:ea typeface="+mj-ea"/>
              </a:rPr>
              <a:t>Study </a:t>
            </a:r>
            <a:br>
              <a:rPr lang="en-US" altLang="zh-TW" dirty="0" smtClean="0">
                <a:solidFill>
                  <a:schemeClr val="tx2"/>
                </a:solidFill>
                <a:latin typeface="+mj-lt"/>
                <a:ea typeface="+mj-ea"/>
              </a:rPr>
            </a:br>
            <a:r>
              <a:rPr lang="en-US" altLang="zh-TW" dirty="0" smtClean="0">
                <a:solidFill>
                  <a:schemeClr val="tx2"/>
                </a:solidFill>
                <a:latin typeface="+mj-lt"/>
                <a:ea typeface="+mj-ea"/>
              </a:rPr>
              <a:t>Campus Wi-Fi </a:t>
            </a:r>
            <a:r>
              <a:rPr lang="en-US" altLang="zh-TW" dirty="0">
                <a:solidFill>
                  <a:schemeClr val="tx2"/>
                </a:solidFill>
                <a:latin typeface="+mj-lt"/>
                <a:ea typeface="+mj-ea"/>
              </a:rPr>
              <a:t>SDN </a:t>
            </a:r>
            <a:r>
              <a:rPr lang="en-US" altLang="zh-TW" dirty="0" smtClean="0">
                <a:solidFill>
                  <a:schemeClr val="tx2"/>
                </a:solidFill>
                <a:latin typeface="+mj-lt"/>
                <a:ea typeface="+mj-ea"/>
              </a:rPr>
              <a:t>solution</a:t>
            </a:r>
            <a:endParaRPr lang="zh-TW" altLang="zh-TW" dirty="0">
              <a:solidFill>
                <a:schemeClr val="tx2"/>
              </a:solidFill>
              <a:latin typeface="+mj-lt"/>
              <a:ea typeface="+mj-ea"/>
            </a:endParaRPr>
          </a:p>
        </p:txBody>
      </p:sp>
      <p:sp>
        <p:nvSpPr>
          <p:cNvPr id="4" name="內容版面配置區 3"/>
          <p:cNvSpPr>
            <a:spLocks noGrp="1"/>
          </p:cNvSpPr>
          <p:nvPr>
            <p:ph idx="1"/>
          </p:nvPr>
        </p:nvSpPr>
        <p:spPr>
          <a:xfrm>
            <a:off x="323528" y="1988840"/>
            <a:ext cx="8715436" cy="4519974"/>
          </a:xfrm>
        </p:spPr>
        <p:txBody>
          <a:bodyPr/>
          <a:lstStyle/>
          <a:p>
            <a:r>
              <a:rPr lang="en-US" altLang="zh-TW" sz="2800" dirty="0">
                <a:solidFill>
                  <a:schemeClr val="tx2"/>
                </a:solidFill>
              </a:rPr>
              <a:t>Functional </a:t>
            </a:r>
            <a:r>
              <a:rPr lang="en-US" altLang="zh-TW" sz="2800" dirty="0" smtClean="0">
                <a:solidFill>
                  <a:schemeClr val="tx2"/>
                </a:solidFill>
              </a:rPr>
              <a:t>specification</a:t>
            </a:r>
          </a:p>
          <a:p>
            <a:r>
              <a:rPr lang="en-US" altLang="zh-TW" sz="2800" dirty="0">
                <a:solidFill>
                  <a:schemeClr val="tx2"/>
                </a:solidFill>
              </a:rPr>
              <a:t>Architecture design</a:t>
            </a:r>
            <a:endParaRPr lang="en-US" altLang="zh-TW" sz="2800" dirty="0" smtClean="0">
              <a:solidFill>
                <a:schemeClr val="tx2"/>
              </a:solidFill>
            </a:endParaRPr>
          </a:p>
          <a:p>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75</a:t>
            </a:fld>
            <a:endParaRPr lang="zh-TW" altLang="en-US"/>
          </a:p>
        </p:txBody>
      </p:sp>
    </p:spTree>
    <p:extLst>
      <p:ext uri="{BB962C8B-B14F-4D97-AF65-F5344CB8AC3E}">
        <p14:creationId xmlns:p14="http://schemas.microsoft.com/office/powerpoint/2010/main" val="10615630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chemeClr val="tx2"/>
                </a:solidFill>
                <a:latin typeface="+mj-lt"/>
                <a:ea typeface="+mj-ea"/>
              </a:rPr>
              <a:t>Features vs. Components</a:t>
            </a:r>
            <a:endParaRPr lang="zh-TW" altLang="en-US" dirty="0">
              <a:solidFill>
                <a:schemeClr val="tx2"/>
              </a:solidFill>
              <a:latin typeface="+mj-lt"/>
              <a:ea typeface="+mj-ea"/>
            </a:endParaRPr>
          </a:p>
        </p:txBody>
      </p:sp>
      <p:sp>
        <p:nvSpPr>
          <p:cNvPr id="4" name="頁尾版面配置區 3"/>
          <p:cNvSpPr>
            <a:spLocks noGrp="1"/>
          </p:cNvSpPr>
          <p:nvPr>
            <p:ph type="ftr" sz="quarter" idx="11"/>
          </p:nvPr>
        </p:nvSpPr>
        <p:spPr/>
        <p:txBody>
          <a:bodyPr/>
          <a:lstStyle/>
          <a:p>
            <a:endParaRPr lang="zh-TW" altLang="en-US" dirty="0"/>
          </a:p>
        </p:txBody>
      </p:sp>
      <p:sp>
        <p:nvSpPr>
          <p:cNvPr id="5" name="投影片編號版面配置區 4"/>
          <p:cNvSpPr>
            <a:spLocks noGrp="1"/>
          </p:cNvSpPr>
          <p:nvPr>
            <p:ph type="sldNum" sz="quarter" idx="12"/>
          </p:nvPr>
        </p:nvSpPr>
        <p:spPr/>
        <p:txBody>
          <a:bodyPr/>
          <a:lstStyle/>
          <a:p>
            <a:fld id="{0B0864EA-88B0-4A67-93C8-674B24DA2736}" type="slidenum">
              <a:rPr lang="zh-TW" altLang="en-US" smtClean="0"/>
              <a:pPr/>
              <a:t>76</a:t>
            </a:fld>
            <a:endParaRPr lang="zh-TW" altLang="en-US" dirty="0"/>
          </a:p>
        </p:txBody>
      </p:sp>
      <p:sp>
        <p:nvSpPr>
          <p:cNvPr id="6" name="內容版面配置區 5"/>
          <p:cNvSpPr>
            <a:spLocks noGrp="1"/>
          </p:cNvSpPr>
          <p:nvPr>
            <p:ph idx="1"/>
          </p:nvPr>
        </p:nvSpPr>
        <p:spPr/>
        <p:txBody>
          <a:bodyPr/>
          <a:lstStyle/>
          <a:p>
            <a:endParaRPr lang="zh-TW" altLang="en-US"/>
          </a:p>
        </p:txBody>
      </p:sp>
      <p:graphicFrame>
        <p:nvGraphicFramePr>
          <p:cNvPr id="30" name="內容版面配置區 6"/>
          <p:cNvGraphicFramePr>
            <a:graphicFrameLocks/>
          </p:cNvGraphicFramePr>
          <p:nvPr>
            <p:extLst>
              <p:ext uri="{D42A27DB-BD31-4B8C-83A1-F6EECF244321}">
                <p14:modId xmlns:p14="http://schemas.microsoft.com/office/powerpoint/2010/main" val="1173492614"/>
              </p:ext>
            </p:extLst>
          </p:nvPr>
        </p:nvGraphicFramePr>
        <p:xfrm>
          <a:off x="179511" y="1196752"/>
          <a:ext cx="8856986" cy="5151120"/>
        </p:xfrm>
        <a:graphic>
          <a:graphicData uri="http://schemas.openxmlformats.org/drawingml/2006/table">
            <a:tbl>
              <a:tblPr firstRow="1" bandRow="1">
                <a:tableStyleId>{7DF18680-E054-41AD-8BC1-D1AEF772440D}</a:tableStyleId>
              </a:tblPr>
              <a:tblGrid>
                <a:gridCol w="2880321"/>
                <a:gridCol w="2088232"/>
                <a:gridCol w="1944216"/>
                <a:gridCol w="1944217"/>
              </a:tblGrid>
              <a:tr h="360303">
                <a:tc>
                  <a:txBody>
                    <a:bodyPr/>
                    <a:lstStyle/>
                    <a:p>
                      <a:endParaRPr lang="zh-TW" altLang="en-US" dirty="0"/>
                    </a:p>
                  </a:txBody>
                  <a:tcPr/>
                </a:tc>
                <a:tc>
                  <a:txBody>
                    <a:bodyPr/>
                    <a:lstStyle/>
                    <a:p>
                      <a:pPr algn="ctr"/>
                      <a:r>
                        <a:rPr lang="en-US" altLang="zh-TW" dirty="0" smtClean="0"/>
                        <a:t>SDN Controller</a:t>
                      </a:r>
                      <a:r>
                        <a:rPr lang="en-US" altLang="zh-TW" baseline="0" dirty="0" smtClean="0"/>
                        <a:t> </a:t>
                      </a:r>
                      <a:r>
                        <a:rPr lang="en-US" altLang="zh-TW" dirty="0" smtClean="0"/>
                        <a:t>App</a:t>
                      </a:r>
                      <a:endParaRPr lang="zh-TW" altLang="en-US" dirty="0"/>
                    </a:p>
                  </a:txBody>
                  <a:tcPr anchor="ctr"/>
                </a:tc>
                <a:tc>
                  <a:txBody>
                    <a:bodyPr/>
                    <a:lstStyle/>
                    <a:p>
                      <a:pPr algn="ctr"/>
                      <a:r>
                        <a:rPr lang="en-US" altLang="zh-TW" dirty="0" smtClean="0"/>
                        <a:t>SDN Access</a:t>
                      </a:r>
                      <a:r>
                        <a:rPr lang="en-US" altLang="zh-TW" baseline="0" dirty="0" smtClean="0"/>
                        <a:t> Point</a:t>
                      </a:r>
                      <a:endParaRPr lang="zh-TW" altLang="en-US" dirty="0"/>
                    </a:p>
                  </a:txBody>
                  <a:tcPr anchor="ctr"/>
                </a:tc>
                <a:tc>
                  <a:txBody>
                    <a:bodyPr/>
                    <a:lstStyle/>
                    <a:p>
                      <a:pPr algn="ctr"/>
                      <a:r>
                        <a:rPr lang="en-US" altLang="zh-TW" dirty="0" smtClean="0"/>
                        <a:t>OAM Web System</a:t>
                      </a:r>
                      <a:endParaRPr lang="zh-TW" altLang="en-US" dirty="0"/>
                    </a:p>
                  </a:txBody>
                  <a:tcPr anchor="ctr"/>
                </a:tc>
              </a:tr>
              <a:tr h="3603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1" dirty="0" smtClean="0"/>
                        <a:t>System Management</a:t>
                      </a:r>
                      <a:endParaRPr lang="zh-TW" altLang="en-US" sz="1400" b="1" dirty="0" smtClean="0"/>
                    </a:p>
                  </a:txBody>
                  <a:tcPr anchor="ctr"/>
                </a:tc>
                <a:tc>
                  <a:txBody>
                    <a:bodyPr/>
                    <a:lstStyle/>
                    <a:p>
                      <a:pPr algn="ctr"/>
                      <a:endParaRPr lang="zh-TW" altLang="en-US" sz="2000" dirty="0">
                        <a:solidFill>
                          <a:srgbClr val="FF0000"/>
                        </a:solidFill>
                      </a:endParaRPr>
                    </a:p>
                  </a:txBody>
                  <a:tcPr anchor="ctr"/>
                </a:tc>
                <a:tc>
                  <a:txBody>
                    <a:bodyPr/>
                    <a:lstStyle/>
                    <a:p>
                      <a:pPr algn="ctr"/>
                      <a:endParaRPr lang="zh-TW" altLang="en-US" sz="1800" dirty="0">
                        <a:solidFill>
                          <a:srgbClr val="FF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800" dirty="0">
                        <a:solidFill>
                          <a:srgbClr val="FF0000"/>
                        </a:solidFill>
                      </a:endParaRPr>
                    </a:p>
                  </a:txBody>
                  <a:tcPr anchor="ctr"/>
                </a:tc>
              </a:tr>
              <a:tr h="3603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1" kern="1200" dirty="0" smtClean="0">
                          <a:sym typeface="Helvetica"/>
                        </a:rPr>
                        <a:t>Generic Wireless Control</a:t>
                      </a:r>
                      <a:endParaRPr lang="zh-TW" altLang="en-US" sz="1400" b="1" kern="1200" dirty="0" smtClean="0">
                        <a:solidFill>
                          <a:schemeClr val="dk1"/>
                        </a:solidFill>
                        <a:latin typeface="+mn-lt"/>
                        <a:ea typeface="+mn-ea"/>
                        <a:cs typeface="+mn-cs"/>
                      </a:endParaRPr>
                    </a:p>
                  </a:txBody>
                  <a:tcPr anchor="ctr"/>
                </a:tc>
                <a:tc>
                  <a:txBody>
                    <a:bodyPr/>
                    <a:lstStyle/>
                    <a:p>
                      <a:pPr algn="ctr"/>
                      <a:endParaRPr lang="zh-TW" altLang="en-US" dirty="0"/>
                    </a:p>
                  </a:txBody>
                  <a:tcPr anchor="ctr"/>
                </a:tc>
                <a:tc>
                  <a:txBody>
                    <a:bodyPr/>
                    <a:lstStyle/>
                    <a:p>
                      <a:pPr algn="ctr"/>
                      <a:endParaRPr lang="zh-TW" altLang="en-US" sz="1800" dirty="0">
                        <a:solidFill>
                          <a:srgbClr val="FF0000"/>
                        </a:solidFill>
                      </a:endParaRPr>
                    </a:p>
                  </a:txBody>
                  <a:tcPr anchor="ctr"/>
                </a:tc>
                <a:tc>
                  <a:txBody>
                    <a:bodyPr/>
                    <a:lstStyle/>
                    <a:p>
                      <a:pPr algn="ctr"/>
                      <a:endParaRPr lang="zh-TW" altLang="en-US" sz="1800" dirty="0">
                        <a:solidFill>
                          <a:srgbClr val="FF0000"/>
                        </a:solidFill>
                      </a:endParaRPr>
                    </a:p>
                  </a:txBody>
                  <a:tcPr anchor="ctr"/>
                </a:tc>
              </a:tr>
              <a:tr h="3603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1" dirty="0" smtClean="0"/>
                        <a:t>Device Description</a:t>
                      </a:r>
                      <a:r>
                        <a:rPr lang="en-US" altLang="zh-TW" sz="1400" b="1" baseline="0" dirty="0" smtClean="0"/>
                        <a:t> Retrieval</a:t>
                      </a:r>
                      <a:endParaRPr lang="zh-TW" altLang="en-US" sz="1400" b="1" dirty="0" smtClean="0"/>
                    </a:p>
                  </a:txBody>
                  <a:tcPr anchor="ctr"/>
                </a:tc>
                <a:tc>
                  <a:txBody>
                    <a:bodyPr/>
                    <a:lstStyle/>
                    <a:p>
                      <a:pPr algn="ctr"/>
                      <a:endParaRPr lang="zh-TW" altLang="en-US" sz="1800" dirty="0">
                        <a:solidFill>
                          <a:srgbClr val="FF0000"/>
                        </a:solidFill>
                      </a:endParaRPr>
                    </a:p>
                  </a:txBody>
                  <a:tcPr anchor="ctr"/>
                </a:tc>
                <a:tc>
                  <a:txBody>
                    <a:bodyPr/>
                    <a:lstStyle/>
                    <a:p>
                      <a:pPr algn="ctr"/>
                      <a:endParaRPr lang="zh-TW" altLang="en-US" sz="1800" dirty="0">
                        <a:solidFill>
                          <a:srgbClr val="FF0000"/>
                        </a:solidFill>
                      </a:endParaRPr>
                    </a:p>
                  </a:txBody>
                  <a:tcPr anchor="ctr"/>
                </a:tc>
                <a:tc>
                  <a:txBody>
                    <a:bodyPr/>
                    <a:lstStyle/>
                    <a:p>
                      <a:pPr algn="ctr"/>
                      <a:endParaRPr lang="zh-TW" altLang="en-US" dirty="0"/>
                    </a:p>
                  </a:txBody>
                  <a:tcPr anchor="ctr"/>
                </a:tc>
              </a:tr>
              <a:tr h="3603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1" dirty="0" smtClean="0"/>
                        <a:t>Auto Provis</a:t>
                      </a:r>
                      <a:r>
                        <a:rPr lang="en-US" altLang="zh-TW" sz="1400" b="1" baseline="0" dirty="0" smtClean="0"/>
                        <a:t>ion </a:t>
                      </a:r>
                      <a:r>
                        <a:rPr lang="en-US" altLang="zh-TW" sz="1400" b="1" dirty="0" smtClean="0"/>
                        <a:t>Function</a:t>
                      </a:r>
                      <a:endParaRPr lang="zh-TW" altLang="en-US" sz="1400" b="1" dirty="0" smtClean="0"/>
                    </a:p>
                  </a:txBody>
                  <a:tcPr anchor="ctr"/>
                </a:tc>
                <a:tc>
                  <a:txBody>
                    <a:bodyPr/>
                    <a:lstStyle/>
                    <a:p>
                      <a:pPr algn="ctr"/>
                      <a:endParaRPr lang="zh-TW" altLang="en-US" sz="1800" dirty="0">
                        <a:solidFill>
                          <a:srgbClr val="FF0000"/>
                        </a:solidFill>
                      </a:endParaRPr>
                    </a:p>
                  </a:txBody>
                  <a:tcPr anchor="ctr"/>
                </a:tc>
                <a:tc>
                  <a:txBody>
                    <a:bodyPr/>
                    <a:lstStyle/>
                    <a:p>
                      <a:pPr algn="ctr"/>
                      <a:endParaRPr lang="zh-TW" altLang="en-US" dirty="0"/>
                    </a:p>
                  </a:txBody>
                  <a:tcPr anchor="ctr"/>
                </a:tc>
                <a:tc>
                  <a:txBody>
                    <a:bodyPr/>
                    <a:lstStyle/>
                    <a:p>
                      <a:pPr algn="ctr"/>
                      <a:endParaRPr lang="zh-TW" altLang="en-US" sz="1800" dirty="0">
                        <a:solidFill>
                          <a:srgbClr val="FF0000"/>
                        </a:solidFill>
                      </a:endParaRPr>
                    </a:p>
                  </a:txBody>
                  <a:tcPr anchor="ctr"/>
                </a:tc>
              </a:tr>
              <a:tr h="3603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1" dirty="0" smtClean="0"/>
                        <a:t>Channel Non-overlapping Function</a:t>
                      </a:r>
                      <a:endParaRPr lang="zh-TW" altLang="en-US" sz="1400" b="1" dirty="0" smtClean="0"/>
                    </a:p>
                  </a:txBody>
                  <a:tcPr anchor="ctr"/>
                </a:tc>
                <a:tc>
                  <a:txBody>
                    <a:bodyPr/>
                    <a:lstStyle/>
                    <a:p>
                      <a:pPr algn="ctr"/>
                      <a:endParaRPr lang="zh-TW" altLang="en-US" sz="1800" dirty="0">
                        <a:solidFill>
                          <a:srgbClr val="FF0000"/>
                        </a:solidFill>
                      </a:endParaRPr>
                    </a:p>
                  </a:txBody>
                  <a:tcPr anchor="ctr"/>
                </a:tc>
                <a:tc>
                  <a:txBody>
                    <a:bodyPr/>
                    <a:lstStyle/>
                    <a:p>
                      <a:pPr algn="ctr"/>
                      <a:endParaRPr lang="zh-TW" altLang="en-US" sz="1800" dirty="0">
                        <a:solidFill>
                          <a:srgbClr val="FF0000"/>
                        </a:solidFill>
                      </a:endParaRPr>
                    </a:p>
                  </a:txBody>
                  <a:tcPr anchor="ctr"/>
                </a:tc>
                <a:tc>
                  <a:txBody>
                    <a:bodyPr/>
                    <a:lstStyle/>
                    <a:p>
                      <a:pPr algn="ctr"/>
                      <a:endParaRPr lang="zh-TW" altLang="en-US" sz="1800" dirty="0">
                        <a:solidFill>
                          <a:srgbClr val="FF0000"/>
                        </a:solidFill>
                      </a:endParaRPr>
                    </a:p>
                  </a:txBody>
                  <a:tcPr anchor="ctr"/>
                </a:tc>
              </a:tr>
              <a:tr h="360303">
                <a:tc>
                  <a:txBody>
                    <a:bodyPr/>
                    <a:lstStyle/>
                    <a:p>
                      <a:r>
                        <a:rPr lang="en-US" altLang="zh-TW" sz="1400" b="1" kern="1200" baseline="0" dirty="0" smtClean="0">
                          <a:solidFill>
                            <a:schemeClr val="dk1"/>
                          </a:solidFill>
                          <a:latin typeface="+mn-lt"/>
                          <a:ea typeface="+mn-ea"/>
                          <a:cs typeface="+mn-cs"/>
                        </a:rPr>
                        <a:t>MAC Address Filter Control</a:t>
                      </a:r>
                      <a:endParaRPr lang="zh-TW" altLang="en-US" sz="1400" b="1" kern="1200" baseline="0" dirty="0">
                        <a:solidFill>
                          <a:schemeClr val="dk1"/>
                        </a:solidFill>
                        <a:latin typeface="+mn-lt"/>
                        <a:ea typeface="+mn-ea"/>
                        <a:cs typeface="+mn-cs"/>
                      </a:endParaRPr>
                    </a:p>
                  </a:txBody>
                  <a:tcPr anchor="ctr"/>
                </a:tc>
                <a:tc>
                  <a:txBody>
                    <a:bodyPr/>
                    <a:lstStyle/>
                    <a:p>
                      <a:pPr algn="ctr"/>
                      <a:endParaRPr lang="zh-TW" altLang="en-US" sz="1800" dirty="0">
                        <a:solidFill>
                          <a:srgbClr val="FF0000"/>
                        </a:solidFill>
                      </a:endParaRPr>
                    </a:p>
                  </a:txBody>
                  <a:tcPr anchor="ctr"/>
                </a:tc>
                <a:tc>
                  <a:txBody>
                    <a:bodyPr/>
                    <a:lstStyle/>
                    <a:p>
                      <a:pPr algn="ctr"/>
                      <a:endParaRPr lang="zh-TW" altLang="en-US" sz="1800" dirty="0">
                        <a:solidFill>
                          <a:srgbClr val="FF0000"/>
                        </a:solidFill>
                      </a:endParaRPr>
                    </a:p>
                  </a:txBody>
                  <a:tcPr anchor="ctr"/>
                </a:tc>
                <a:tc>
                  <a:txBody>
                    <a:bodyPr/>
                    <a:lstStyle/>
                    <a:p>
                      <a:pPr algn="ctr"/>
                      <a:endParaRPr lang="zh-TW" altLang="en-US" dirty="0"/>
                    </a:p>
                  </a:txBody>
                  <a:tcPr anchor="ctr"/>
                </a:tc>
              </a:tr>
              <a:tr h="360303">
                <a:tc>
                  <a:txBody>
                    <a:bodyPr/>
                    <a:lstStyle/>
                    <a:p>
                      <a:r>
                        <a:rPr lang="en-US" altLang="zh-TW" sz="1400" b="1" kern="1200" baseline="0" dirty="0" smtClean="0">
                          <a:solidFill>
                            <a:schemeClr val="dk1"/>
                          </a:solidFill>
                          <a:latin typeface="+mn-lt"/>
                          <a:ea typeface="+mn-ea"/>
                          <a:cs typeface="+mn-cs"/>
                        </a:rPr>
                        <a:t>Local Service Management</a:t>
                      </a:r>
                      <a:endParaRPr lang="zh-TW" altLang="en-US" sz="1400" b="1" kern="1200" baseline="0" dirty="0">
                        <a:solidFill>
                          <a:schemeClr val="dk1"/>
                        </a:solidFill>
                        <a:latin typeface="+mn-lt"/>
                        <a:ea typeface="+mn-ea"/>
                        <a:cs typeface="+mn-cs"/>
                      </a:endParaRPr>
                    </a:p>
                  </a:txBody>
                  <a:tcPr anchor="ctr"/>
                </a:tc>
                <a:tc>
                  <a:txBody>
                    <a:bodyPr/>
                    <a:lstStyle/>
                    <a:p>
                      <a:pPr algn="ctr"/>
                      <a:endParaRPr lang="zh-TW" altLang="en-US" dirty="0"/>
                    </a:p>
                  </a:txBody>
                  <a:tcPr anchor="ctr"/>
                </a:tc>
                <a:tc>
                  <a:txBody>
                    <a:bodyPr/>
                    <a:lstStyle/>
                    <a:p>
                      <a:pPr algn="ctr"/>
                      <a:endParaRPr lang="zh-TW" altLang="en-US" dirty="0"/>
                    </a:p>
                  </a:txBody>
                  <a:tcPr anchor="ctr"/>
                </a:tc>
                <a:tc>
                  <a:txBody>
                    <a:bodyPr/>
                    <a:lstStyle/>
                    <a:p>
                      <a:pPr algn="ctr"/>
                      <a:endParaRPr lang="zh-TW" altLang="en-US" sz="1800" dirty="0">
                        <a:solidFill>
                          <a:srgbClr val="FF0000"/>
                        </a:solidFill>
                      </a:endParaRPr>
                    </a:p>
                  </a:txBody>
                  <a:tcPr anchor="ctr"/>
                </a:tc>
              </a:tr>
              <a:tr h="360303">
                <a:tc>
                  <a:txBody>
                    <a:bodyPr/>
                    <a:lstStyle/>
                    <a:p>
                      <a:r>
                        <a:rPr lang="en-US" altLang="zh-TW" sz="1400" b="1" kern="1200" baseline="0" dirty="0" smtClean="0">
                          <a:solidFill>
                            <a:schemeClr val="dk1"/>
                          </a:solidFill>
                          <a:latin typeface="+mn-lt"/>
                          <a:ea typeface="+mn-ea"/>
                          <a:cs typeface="+mn-cs"/>
                        </a:rPr>
                        <a:t>Diagnostic Function</a:t>
                      </a:r>
                      <a:endParaRPr lang="zh-TW" altLang="en-US" sz="1400" b="1" kern="1200" baseline="0" dirty="0">
                        <a:solidFill>
                          <a:schemeClr val="dk1"/>
                        </a:solidFill>
                        <a:latin typeface="+mn-lt"/>
                        <a:ea typeface="+mn-ea"/>
                        <a:cs typeface="+mn-cs"/>
                      </a:endParaRPr>
                    </a:p>
                  </a:txBody>
                  <a:tcPr anchor="ctr"/>
                </a:tc>
                <a:tc>
                  <a:txBody>
                    <a:bodyPr/>
                    <a:lstStyle/>
                    <a:p>
                      <a:pPr algn="ctr"/>
                      <a:endParaRPr lang="zh-TW" altLang="en-US" dirty="0"/>
                    </a:p>
                  </a:txBody>
                  <a:tcPr anchor="ctr"/>
                </a:tc>
                <a:tc>
                  <a:txBody>
                    <a:bodyPr/>
                    <a:lstStyle/>
                    <a:p>
                      <a:pPr algn="ctr"/>
                      <a:endParaRPr lang="zh-TW" altLang="en-US" sz="1800" dirty="0">
                        <a:solidFill>
                          <a:srgbClr val="FF0000"/>
                        </a:solidFill>
                      </a:endParaRPr>
                    </a:p>
                  </a:txBody>
                  <a:tcPr anchor="ctr"/>
                </a:tc>
                <a:tc>
                  <a:txBody>
                    <a:bodyPr/>
                    <a:lstStyle/>
                    <a:p>
                      <a:pPr algn="ctr"/>
                      <a:endParaRPr lang="zh-TW" altLang="en-US" sz="1800" dirty="0">
                        <a:solidFill>
                          <a:srgbClr val="FF0000"/>
                        </a:solidFill>
                      </a:endParaRPr>
                    </a:p>
                  </a:txBody>
                  <a:tcPr anchor="ctr"/>
                </a:tc>
              </a:tr>
              <a:tr h="360303">
                <a:tc>
                  <a:txBody>
                    <a:bodyPr/>
                    <a:lstStyle/>
                    <a:p>
                      <a:r>
                        <a:rPr lang="en-US" altLang="zh-TW" sz="1400" b="1" dirty="0" smtClean="0"/>
                        <a:t>Device Status </a:t>
                      </a:r>
                      <a:r>
                        <a:rPr lang="en-US" altLang="zh-TW" sz="1400" b="1" baseline="0" dirty="0" smtClean="0"/>
                        <a:t>Retrieval</a:t>
                      </a:r>
                      <a:endParaRPr lang="zh-TW" altLang="en-US" sz="1400" b="1" dirty="0"/>
                    </a:p>
                  </a:txBody>
                  <a:tcPr anchor="ctr"/>
                </a:tc>
                <a:tc>
                  <a:txBody>
                    <a:bodyPr/>
                    <a:lstStyle/>
                    <a:p>
                      <a:pPr algn="ctr"/>
                      <a:endParaRPr lang="zh-TW" altLang="en-US" dirty="0"/>
                    </a:p>
                  </a:txBody>
                  <a:tcPr anchor="ctr"/>
                </a:tc>
                <a:tc>
                  <a:txBody>
                    <a:bodyPr/>
                    <a:lstStyle/>
                    <a:p>
                      <a:pPr algn="ctr"/>
                      <a:endParaRPr lang="zh-TW" altLang="en-US" sz="1800" dirty="0">
                        <a:solidFill>
                          <a:srgbClr val="FF0000"/>
                        </a:solidFill>
                      </a:endParaRPr>
                    </a:p>
                  </a:txBody>
                  <a:tcPr anchor="ctr"/>
                </a:tc>
                <a:tc>
                  <a:txBody>
                    <a:bodyPr/>
                    <a:lstStyle/>
                    <a:p>
                      <a:pPr algn="ctr"/>
                      <a:endParaRPr lang="zh-TW" altLang="en-US" sz="1800" dirty="0">
                        <a:solidFill>
                          <a:srgbClr val="FF0000"/>
                        </a:solidFill>
                      </a:endParaRPr>
                    </a:p>
                  </a:txBody>
                  <a:tcPr anchor="ctr"/>
                </a:tc>
              </a:tr>
              <a:tr h="360303">
                <a:tc>
                  <a:txBody>
                    <a:bodyPr/>
                    <a:lstStyle/>
                    <a:p>
                      <a:r>
                        <a:rPr lang="en-US" altLang="zh-TW" sz="1400" b="1" kern="1200" baseline="0" dirty="0" smtClean="0">
                          <a:solidFill>
                            <a:schemeClr val="dk1"/>
                          </a:solidFill>
                          <a:latin typeface="+mn-lt"/>
                          <a:ea typeface="+mn-ea"/>
                          <a:cs typeface="+mn-cs"/>
                        </a:rPr>
                        <a:t>Device Logging Retrieval</a:t>
                      </a:r>
                      <a:endParaRPr lang="zh-TW" altLang="en-US" sz="1400" b="1" kern="1200" baseline="0" dirty="0">
                        <a:solidFill>
                          <a:schemeClr val="dk1"/>
                        </a:solidFill>
                        <a:latin typeface="+mn-lt"/>
                        <a:ea typeface="+mn-ea"/>
                        <a:cs typeface="+mn-cs"/>
                      </a:endParaRPr>
                    </a:p>
                  </a:txBody>
                  <a:tcPr anchor="ctr"/>
                </a:tc>
                <a:tc>
                  <a:txBody>
                    <a:bodyPr/>
                    <a:lstStyle/>
                    <a:p>
                      <a:pPr algn="ctr"/>
                      <a:endParaRPr lang="zh-TW" altLang="en-US" dirty="0"/>
                    </a:p>
                  </a:txBody>
                  <a:tcPr anchor="ctr"/>
                </a:tc>
                <a:tc>
                  <a:txBody>
                    <a:bodyPr/>
                    <a:lstStyle/>
                    <a:p>
                      <a:pPr algn="ctr"/>
                      <a:endParaRPr lang="zh-TW" altLang="en-US" sz="1800" dirty="0">
                        <a:solidFill>
                          <a:srgbClr val="FF0000"/>
                        </a:solidFill>
                      </a:endParaRPr>
                    </a:p>
                  </a:txBody>
                  <a:tcPr anchor="ctr"/>
                </a:tc>
                <a:tc>
                  <a:txBody>
                    <a:bodyPr/>
                    <a:lstStyle/>
                    <a:p>
                      <a:pPr algn="ctr"/>
                      <a:endParaRPr lang="zh-TW" altLang="en-US" sz="1800" dirty="0">
                        <a:solidFill>
                          <a:srgbClr val="FF0000"/>
                        </a:solidFill>
                      </a:endParaRPr>
                    </a:p>
                  </a:txBody>
                  <a:tcPr anchor="ctr"/>
                </a:tc>
              </a:tr>
              <a:tr h="3603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1" dirty="0" smtClean="0"/>
                        <a:t>Roaming</a:t>
                      </a:r>
                      <a:endParaRPr lang="zh-TW" altLang="en-US" sz="1400" b="1" dirty="0" smtClean="0"/>
                    </a:p>
                  </a:txBody>
                  <a:tcPr anchor="ctr"/>
                </a:tc>
                <a:tc>
                  <a:txBody>
                    <a:bodyPr/>
                    <a:lstStyle/>
                    <a:p>
                      <a:pPr algn="ctr"/>
                      <a:endParaRPr lang="zh-TW" altLang="en-US" dirty="0"/>
                    </a:p>
                  </a:txBody>
                  <a:tcPr anchor="ctr"/>
                </a:tc>
                <a:tc>
                  <a:txBody>
                    <a:bodyPr/>
                    <a:lstStyle/>
                    <a:p>
                      <a:pPr algn="ctr"/>
                      <a:endParaRPr lang="zh-TW" altLang="en-US" sz="1800" dirty="0">
                        <a:solidFill>
                          <a:srgbClr val="FF0000"/>
                        </a:solidFill>
                      </a:endParaRPr>
                    </a:p>
                  </a:txBody>
                  <a:tcPr anchor="ctr"/>
                </a:tc>
                <a:tc>
                  <a:txBody>
                    <a:bodyPr/>
                    <a:lstStyle/>
                    <a:p>
                      <a:pPr algn="ctr"/>
                      <a:endParaRPr lang="zh-TW" altLang="en-US" sz="1800" dirty="0">
                        <a:solidFill>
                          <a:srgbClr val="FF0000"/>
                        </a:solidFill>
                      </a:endParaRPr>
                    </a:p>
                  </a:txBody>
                  <a:tcPr anchor="ctr"/>
                </a:tc>
              </a:tr>
              <a:tr h="360303">
                <a:tc>
                  <a:txBody>
                    <a:bodyPr/>
                    <a:lstStyle/>
                    <a:p>
                      <a:r>
                        <a:rPr lang="en-US" altLang="zh-TW" sz="1400" b="1" dirty="0" smtClean="0"/>
                        <a:t>Authentication Portal</a:t>
                      </a:r>
                      <a:r>
                        <a:rPr lang="en-US" altLang="zh-TW" sz="1400" b="1" baseline="0" dirty="0" smtClean="0"/>
                        <a:t> Function</a:t>
                      </a:r>
                      <a:endParaRPr lang="zh-TW" altLang="en-US" sz="1400" b="1" dirty="0"/>
                    </a:p>
                  </a:txBody>
                  <a:tcPr anchor="ctr"/>
                </a:tc>
                <a:tc>
                  <a:txBody>
                    <a:bodyPr/>
                    <a:lstStyle/>
                    <a:p>
                      <a:pPr algn="ctr"/>
                      <a:endParaRPr lang="zh-TW" altLang="en-US" dirty="0"/>
                    </a:p>
                  </a:txBody>
                  <a:tcPr anchor="ctr"/>
                </a:tc>
                <a:tc>
                  <a:txBody>
                    <a:bodyPr/>
                    <a:lstStyle/>
                    <a:p>
                      <a:pPr algn="ctr"/>
                      <a:endParaRPr lang="zh-TW" altLang="en-US" sz="1800" dirty="0">
                        <a:solidFill>
                          <a:srgbClr val="FF0000"/>
                        </a:solidFill>
                      </a:endParaRPr>
                    </a:p>
                  </a:txBody>
                  <a:tcPr anchor="ctr"/>
                </a:tc>
                <a:tc>
                  <a:txBody>
                    <a:bodyPr/>
                    <a:lstStyle/>
                    <a:p>
                      <a:pPr algn="ctr"/>
                      <a:endParaRPr lang="zh-TW" altLang="en-US" sz="1800" dirty="0">
                        <a:solidFill>
                          <a:srgbClr val="FF0000"/>
                        </a:solidFill>
                      </a:endParaRPr>
                    </a:p>
                  </a:txBody>
                  <a:tcPr anchor="ctr"/>
                </a:tc>
              </a:tr>
              <a:tr h="360303">
                <a:tc>
                  <a:txBody>
                    <a:bodyPr/>
                    <a:lstStyle/>
                    <a:p>
                      <a:r>
                        <a:rPr lang="en-US" altLang="zh-TW" sz="1400" b="1" dirty="0" smtClean="0"/>
                        <a:t>Quality of Service</a:t>
                      </a:r>
                      <a:endParaRPr lang="zh-TW" altLang="en-US" sz="1400" b="1" dirty="0"/>
                    </a:p>
                  </a:txBody>
                  <a:tcPr anchor="ctr"/>
                </a:tc>
                <a:tc>
                  <a:txBody>
                    <a:bodyPr/>
                    <a:lstStyle/>
                    <a:p>
                      <a:pPr algn="ctr"/>
                      <a:endParaRPr lang="zh-TW" altLang="en-US" dirty="0"/>
                    </a:p>
                  </a:txBody>
                  <a:tcPr anchor="ctr"/>
                </a:tc>
                <a:tc>
                  <a:txBody>
                    <a:bodyPr/>
                    <a:lstStyle/>
                    <a:p>
                      <a:pPr algn="ctr"/>
                      <a:endParaRPr lang="zh-TW" altLang="en-US" sz="1800" dirty="0">
                        <a:solidFill>
                          <a:srgbClr val="FF0000"/>
                        </a:solidFill>
                      </a:endParaRPr>
                    </a:p>
                  </a:txBody>
                  <a:tcPr anchor="ctr"/>
                </a:tc>
                <a:tc>
                  <a:txBody>
                    <a:bodyPr/>
                    <a:lstStyle/>
                    <a:p>
                      <a:pPr algn="ctr"/>
                      <a:endParaRPr lang="zh-TW" altLang="en-US" sz="1800" dirty="0">
                        <a:solidFill>
                          <a:srgbClr val="FF0000"/>
                        </a:solidFill>
                      </a:endParaRPr>
                    </a:p>
                  </a:txBody>
                  <a:tcPr anchor="ctr"/>
                </a:tc>
              </a:tr>
            </a:tbl>
          </a:graphicData>
        </a:graphic>
      </p:graphicFrame>
      <p:sp>
        <p:nvSpPr>
          <p:cNvPr id="31" name="投影片編號版面配置區 4"/>
          <p:cNvSpPr txBox="1">
            <a:spLocks/>
          </p:cNvSpPr>
          <p:nvPr/>
        </p:nvSpPr>
        <p:spPr>
          <a:xfrm>
            <a:off x="8458256" y="6492875"/>
            <a:ext cx="685776" cy="365125"/>
          </a:xfrm>
          <a:prstGeom prst="rect">
            <a:avLst/>
          </a:prstGeom>
        </p:spPr>
        <p:txBody>
          <a:bodyPr vert="horz" lIns="91440" tIns="45720" rIns="91440" bIns="45720" rtlCol="0" anchor="ctr"/>
          <a:lstStyle>
            <a:defPPr>
              <a:defRPr lang="zh-TW"/>
            </a:defPPr>
            <a:lvl1pPr marL="0" algn="r" defTabSz="914400" rtl="0" eaLnBrk="1" latinLnBrk="0" hangingPunct="1">
              <a:defRPr sz="2000" b="1" kern="1200" baseline="0">
                <a:solidFill>
                  <a:schemeClr val="bg1">
                    <a:lumMod val="95000"/>
                  </a:schemeClr>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B0864EA-88B0-4A67-93C8-674B24DA2736}" type="slidenum">
              <a:rPr lang="zh-TW" altLang="en-US" smtClean="0"/>
              <a:pPr/>
              <a:t>76</a:t>
            </a:fld>
            <a:endParaRPr lang="zh-TW" altLang="en-US" dirty="0"/>
          </a:p>
        </p:txBody>
      </p:sp>
      <p:pic>
        <p:nvPicPr>
          <p:cNvPr id="36" name="圖片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3585" y="1628800"/>
            <a:ext cx="287949" cy="267313"/>
          </a:xfrm>
          <a:prstGeom prst="rect">
            <a:avLst/>
          </a:prstGeom>
        </p:spPr>
      </p:pic>
      <p:pic>
        <p:nvPicPr>
          <p:cNvPr id="37" name="圖片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0153" y="1628800"/>
            <a:ext cx="287949" cy="267313"/>
          </a:xfrm>
          <a:prstGeom prst="rect">
            <a:avLst/>
          </a:prstGeom>
        </p:spPr>
      </p:pic>
      <p:pic>
        <p:nvPicPr>
          <p:cNvPr id="38" name="圖片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451" y="1628800"/>
            <a:ext cx="287949" cy="267313"/>
          </a:xfrm>
          <a:prstGeom prst="rect">
            <a:avLst/>
          </a:prstGeom>
        </p:spPr>
      </p:pic>
      <p:pic>
        <p:nvPicPr>
          <p:cNvPr id="39" name="圖片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7371" y="2009559"/>
            <a:ext cx="287949" cy="267313"/>
          </a:xfrm>
          <a:prstGeom prst="rect">
            <a:avLst/>
          </a:prstGeom>
        </p:spPr>
      </p:pic>
      <p:pic>
        <p:nvPicPr>
          <p:cNvPr id="40" name="圖片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1669" y="2009559"/>
            <a:ext cx="287949" cy="267313"/>
          </a:xfrm>
          <a:prstGeom prst="rect">
            <a:avLst/>
          </a:prstGeom>
        </p:spPr>
      </p:pic>
      <p:pic>
        <p:nvPicPr>
          <p:cNvPr id="41" name="圖片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3585" y="2369599"/>
            <a:ext cx="287949" cy="267313"/>
          </a:xfrm>
          <a:prstGeom prst="rect">
            <a:avLst/>
          </a:prstGeom>
        </p:spPr>
      </p:pic>
      <p:pic>
        <p:nvPicPr>
          <p:cNvPr id="42" name="圖片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0153" y="2369599"/>
            <a:ext cx="287949" cy="267313"/>
          </a:xfrm>
          <a:prstGeom prst="rect">
            <a:avLst/>
          </a:prstGeom>
        </p:spPr>
      </p:pic>
      <p:pic>
        <p:nvPicPr>
          <p:cNvPr id="43" name="圖片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3985" y="2718473"/>
            <a:ext cx="287949" cy="267313"/>
          </a:xfrm>
          <a:prstGeom prst="rect">
            <a:avLst/>
          </a:prstGeom>
        </p:spPr>
      </p:pic>
      <p:pic>
        <p:nvPicPr>
          <p:cNvPr id="44" name="圖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5301208"/>
            <a:ext cx="287949" cy="267313"/>
          </a:xfrm>
          <a:prstGeom prst="rect">
            <a:avLst/>
          </a:prstGeom>
        </p:spPr>
      </p:pic>
      <p:pic>
        <p:nvPicPr>
          <p:cNvPr id="45" name="圖片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3985" y="3078513"/>
            <a:ext cx="287949" cy="267313"/>
          </a:xfrm>
          <a:prstGeom prst="rect">
            <a:avLst/>
          </a:prstGeom>
        </p:spPr>
      </p:pic>
      <p:pic>
        <p:nvPicPr>
          <p:cNvPr id="46" name="圖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0552" y="2717022"/>
            <a:ext cx="287949" cy="267313"/>
          </a:xfrm>
          <a:prstGeom prst="rect">
            <a:avLst/>
          </a:prstGeom>
        </p:spPr>
      </p:pic>
      <p:pic>
        <p:nvPicPr>
          <p:cNvPr id="47" name="圖片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2345547"/>
            <a:ext cx="287949" cy="267313"/>
          </a:xfrm>
          <a:prstGeom prst="rect">
            <a:avLst/>
          </a:prstGeom>
        </p:spPr>
      </p:pic>
      <p:pic>
        <p:nvPicPr>
          <p:cNvPr id="48" name="圖片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3585" y="5661248"/>
            <a:ext cx="287949" cy="267313"/>
          </a:xfrm>
          <a:prstGeom prst="rect">
            <a:avLst/>
          </a:prstGeom>
        </p:spPr>
      </p:pic>
      <p:pic>
        <p:nvPicPr>
          <p:cNvPr id="49" name="圖片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0553" y="3076032"/>
            <a:ext cx="287949" cy="267313"/>
          </a:xfrm>
          <a:prstGeom prst="rect">
            <a:avLst/>
          </a:prstGeom>
        </p:spPr>
      </p:pic>
      <p:pic>
        <p:nvPicPr>
          <p:cNvPr id="50" name="圖片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0153" y="5301208"/>
            <a:ext cx="287949" cy="267313"/>
          </a:xfrm>
          <a:prstGeom prst="rect">
            <a:avLst/>
          </a:prstGeom>
        </p:spPr>
      </p:pic>
      <p:pic>
        <p:nvPicPr>
          <p:cNvPr id="51" name="圖片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451" y="6021288"/>
            <a:ext cx="287949" cy="267313"/>
          </a:xfrm>
          <a:prstGeom prst="rect">
            <a:avLst/>
          </a:prstGeom>
        </p:spPr>
      </p:pic>
      <p:pic>
        <p:nvPicPr>
          <p:cNvPr id="52" name="圖片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9" y="5661248"/>
            <a:ext cx="287949" cy="267313"/>
          </a:xfrm>
          <a:prstGeom prst="rect">
            <a:avLst/>
          </a:prstGeom>
        </p:spPr>
      </p:pic>
      <p:pic>
        <p:nvPicPr>
          <p:cNvPr id="53" name="圖片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23928" y="4241807"/>
            <a:ext cx="287949" cy="267313"/>
          </a:xfrm>
          <a:prstGeom prst="rect">
            <a:avLst/>
          </a:prstGeom>
        </p:spPr>
      </p:pic>
      <p:pic>
        <p:nvPicPr>
          <p:cNvPr id="54" name="圖片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0496" y="4241807"/>
            <a:ext cx="287949" cy="267313"/>
          </a:xfrm>
          <a:prstGeom prst="rect">
            <a:avLst/>
          </a:prstGeom>
        </p:spPr>
      </p:pic>
      <p:pic>
        <p:nvPicPr>
          <p:cNvPr id="55" name="圖片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4711" y="4217755"/>
            <a:ext cx="287949" cy="267313"/>
          </a:xfrm>
          <a:prstGeom prst="rect">
            <a:avLst/>
          </a:prstGeom>
        </p:spPr>
      </p:pic>
      <p:pic>
        <p:nvPicPr>
          <p:cNvPr id="56" name="圖片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3585" y="4912181"/>
            <a:ext cx="287949" cy="267313"/>
          </a:xfrm>
          <a:prstGeom prst="rect">
            <a:avLst/>
          </a:prstGeom>
        </p:spPr>
      </p:pic>
      <p:pic>
        <p:nvPicPr>
          <p:cNvPr id="57" name="圖片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0153" y="4912181"/>
            <a:ext cx="287949" cy="267313"/>
          </a:xfrm>
          <a:prstGeom prst="rect">
            <a:avLst/>
          </a:prstGeom>
        </p:spPr>
      </p:pic>
      <p:pic>
        <p:nvPicPr>
          <p:cNvPr id="58" name="圖片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4888129"/>
            <a:ext cx="287949" cy="267313"/>
          </a:xfrm>
          <a:prstGeom prst="rect">
            <a:avLst/>
          </a:prstGeom>
        </p:spPr>
      </p:pic>
      <p:pic>
        <p:nvPicPr>
          <p:cNvPr id="59" name="圖片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7371" y="3471284"/>
            <a:ext cx="287949" cy="267313"/>
          </a:xfrm>
          <a:prstGeom prst="rect">
            <a:avLst/>
          </a:prstGeom>
        </p:spPr>
      </p:pic>
      <p:pic>
        <p:nvPicPr>
          <p:cNvPr id="60" name="圖片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1586" y="3447232"/>
            <a:ext cx="287949" cy="267313"/>
          </a:xfrm>
          <a:prstGeom prst="rect">
            <a:avLst/>
          </a:prstGeom>
        </p:spPr>
      </p:pic>
      <p:pic>
        <p:nvPicPr>
          <p:cNvPr id="61" name="圖片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7371" y="3855301"/>
            <a:ext cx="287949" cy="267313"/>
          </a:xfrm>
          <a:prstGeom prst="rect">
            <a:avLst/>
          </a:prstGeom>
        </p:spPr>
      </p:pic>
      <p:pic>
        <p:nvPicPr>
          <p:cNvPr id="62" name="圖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1586" y="3831249"/>
            <a:ext cx="287949" cy="267313"/>
          </a:xfrm>
          <a:prstGeom prst="rect">
            <a:avLst/>
          </a:prstGeom>
        </p:spPr>
      </p:pic>
      <p:pic>
        <p:nvPicPr>
          <p:cNvPr id="63" name="圖片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7372" y="4583663"/>
            <a:ext cx="287949" cy="267313"/>
          </a:xfrm>
          <a:prstGeom prst="rect">
            <a:avLst/>
          </a:prstGeom>
        </p:spPr>
      </p:pic>
      <p:pic>
        <p:nvPicPr>
          <p:cNvPr id="64" name="圖片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1587" y="4559611"/>
            <a:ext cx="287949" cy="267313"/>
          </a:xfrm>
          <a:prstGeom prst="rect">
            <a:avLst/>
          </a:prstGeom>
        </p:spPr>
      </p:pic>
    </p:spTree>
    <p:extLst>
      <p:ext uri="{BB962C8B-B14F-4D97-AF65-F5344CB8AC3E}">
        <p14:creationId xmlns:p14="http://schemas.microsoft.com/office/powerpoint/2010/main" val="39475659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SDN Wi-Fi OAM</a:t>
            </a:r>
            <a:endParaRPr lang="zh-TW" altLang="en-US" dirty="0"/>
          </a:p>
        </p:txBody>
      </p:sp>
      <p:sp>
        <p:nvSpPr>
          <p:cNvPr id="3" name="內容版面配置區 2"/>
          <p:cNvSpPr>
            <a:spLocks noGrp="1"/>
          </p:cNvSpPr>
          <p:nvPr>
            <p:ph idx="1"/>
          </p:nvPr>
        </p:nvSpPr>
        <p:spPr>
          <a:xfrm>
            <a:off x="214282" y="1172128"/>
            <a:ext cx="8715436" cy="4786346"/>
          </a:xfrm>
        </p:spPr>
        <p:txBody>
          <a:bodyPr/>
          <a:lstStyle/>
          <a:p>
            <a:r>
              <a:rPr lang="en-US" altLang="zh-TW" dirty="0" smtClean="0"/>
              <a:t>Centralized OAM with user friendly Web UI</a:t>
            </a:r>
          </a:p>
          <a:p>
            <a:r>
              <a:rPr lang="en-US" altLang="zh-TW" dirty="0" smtClean="0"/>
              <a:t>Easy to maintain and will support multiple controllers</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77</a:t>
            </a:fld>
            <a:endParaRPr lang="zh-TW" altLang="en-US"/>
          </a:p>
        </p:txBody>
      </p:sp>
      <p:pic>
        <p:nvPicPr>
          <p:cNvPr id="5" name="圖片 4"/>
          <p:cNvPicPr>
            <a:picLocks noChangeAspect="1"/>
          </p:cNvPicPr>
          <p:nvPr/>
        </p:nvPicPr>
        <p:blipFill>
          <a:blip r:embed="rId2"/>
          <a:stretch>
            <a:fillRect/>
          </a:stretch>
        </p:blipFill>
        <p:spPr>
          <a:xfrm>
            <a:off x="827584" y="2276872"/>
            <a:ext cx="7488832" cy="4562225"/>
          </a:xfrm>
          <a:prstGeom prst="rect">
            <a:avLst/>
          </a:prstGeom>
          <a:ln>
            <a:solidFill>
              <a:schemeClr val="tx1"/>
            </a:solidFill>
          </a:ln>
        </p:spPr>
      </p:pic>
    </p:spTree>
    <p:extLst>
      <p:ext uri="{BB962C8B-B14F-4D97-AF65-F5344CB8AC3E}">
        <p14:creationId xmlns:p14="http://schemas.microsoft.com/office/powerpoint/2010/main" val="22508083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564337"/>
            <a:ext cx="8229600" cy="560406"/>
          </a:xfrm>
        </p:spPr>
        <p:txBody>
          <a:bodyPr/>
          <a:lstStyle/>
          <a:p>
            <a:pPr algn="l">
              <a:defRPr/>
            </a:pPr>
            <a:r>
              <a:rPr lang="en-US" altLang="zh-TW" dirty="0">
                <a:solidFill>
                  <a:schemeClr val="tx2"/>
                </a:solidFill>
                <a:latin typeface="+mj-lt"/>
                <a:ea typeface="+mj-ea"/>
              </a:rPr>
              <a:t>Architecture </a:t>
            </a:r>
            <a:r>
              <a:rPr lang="en-US" altLang="zh-TW" dirty="0" smtClean="0">
                <a:solidFill>
                  <a:schemeClr val="tx2"/>
                </a:solidFill>
                <a:latin typeface="+mj-lt"/>
                <a:ea typeface="+mj-ea"/>
              </a:rPr>
              <a:t>Design </a:t>
            </a:r>
            <a:r>
              <a:rPr lang="en-US" altLang="zh-TW" dirty="0">
                <a:solidFill>
                  <a:schemeClr val="tx2"/>
                </a:solidFill>
                <a:latin typeface="+mj-lt"/>
                <a:ea typeface="+mj-ea"/>
              </a:rPr>
              <a:t>(Beta Site)</a:t>
            </a:r>
            <a:endParaRPr lang="zh-TW" altLang="en-US" dirty="0">
              <a:solidFill>
                <a:schemeClr val="tx2"/>
              </a:solidFill>
              <a:latin typeface="+mj-lt"/>
              <a:ea typeface="+mj-ea"/>
            </a:endParaRPr>
          </a:p>
        </p:txBody>
      </p:sp>
      <p:sp>
        <p:nvSpPr>
          <p:cNvPr id="6" name="投影片編號版面配置區 5"/>
          <p:cNvSpPr>
            <a:spLocks noGrp="1"/>
          </p:cNvSpPr>
          <p:nvPr>
            <p:ph type="sldNum" sz="quarter" idx="12"/>
          </p:nvPr>
        </p:nvSpPr>
        <p:spPr/>
        <p:txBody>
          <a:bodyPr/>
          <a:lstStyle/>
          <a:p>
            <a:fld id="{B0AFE0A9-289D-4805-9069-5029AD0CF9D8}" type="slidenum">
              <a:rPr lang="zh-TW" altLang="en-US" smtClean="0"/>
              <a:t>78</a:t>
            </a:fld>
            <a:endParaRPr lang="zh-TW" altLang="en-US"/>
          </a:p>
        </p:txBody>
      </p:sp>
      <p:pic>
        <p:nvPicPr>
          <p:cNvPr id="7" name="內容版面配置區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24829" y="1412776"/>
            <a:ext cx="7315029" cy="4786312"/>
          </a:xfrm>
        </p:spPr>
      </p:pic>
      <p:sp>
        <p:nvSpPr>
          <p:cNvPr id="5" name="文字方塊 4"/>
          <p:cNvSpPr txBox="1"/>
          <p:nvPr/>
        </p:nvSpPr>
        <p:spPr>
          <a:xfrm>
            <a:off x="6516216" y="4998759"/>
            <a:ext cx="2460354" cy="1200329"/>
          </a:xfrm>
          <a:prstGeom prst="rect">
            <a:avLst/>
          </a:prstGeom>
          <a:noFill/>
        </p:spPr>
        <p:txBody>
          <a:bodyPr wrap="none" rtlCol="0">
            <a:spAutoFit/>
          </a:bodyPr>
          <a:lstStyle/>
          <a:p>
            <a:r>
              <a:rPr lang="en-US" altLang="zh-TW" dirty="0" smtClean="0"/>
              <a:t>Controller: VM server</a:t>
            </a:r>
          </a:p>
          <a:p>
            <a:r>
              <a:rPr lang="en-US" altLang="zh-TW" dirty="0" smtClean="0"/>
              <a:t>Portal: VM server</a:t>
            </a:r>
          </a:p>
          <a:p>
            <a:r>
              <a:rPr lang="en-US" altLang="zh-TW" dirty="0" smtClean="0"/>
              <a:t>Router/NAT: </a:t>
            </a:r>
            <a:r>
              <a:rPr lang="en-US" altLang="zh-TW" dirty="0" err="1" smtClean="0"/>
              <a:t>Draytek</a:t>
            </a:r>
            <a:endParaRPr lang="en-US" altLang="zh-TW" dirty="0" smtClean="0"/>
          </a:p>
          <a:p>
            <a:r>
              <a:rPr lang="en-US" altLang="zh-TW" dirty="0" smtClean="0"/>
              <a:t>SDN AP: TP-Link, </a:t>
            </a:r>
            <a:r>
              <a:rPr lang="en-US" altLang="zh-TW" dirty="0" err="1" smtClean="0"/>
              <a:t>EstiNet</a:t>
            </a:r>
            <a:endParaRPr lang="en-US" altLang="zh-TW" dirty="0" smtClean="0"/>
          </a:p>
        </p:txBody>
      </p:sp>
    </p:spTree>
    <p:extLst>
      <p:ext uri="{BB962C8B-B14F-4D97-AF65-F5344CB8AC3E}">
        <p14:creationId xmlns:p14="http://schemas.microsoft.com/office/powerpoint/2010/main" val="39762312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defRPr/>
            </a:pPr>
            <a:r>
              <a:rPr lang="en-US" altLang="zh-TW" dirty="0">
                <a:solidFill>
                  <a:schemeClr val="tx2"/>
                </a:solidFill>
                <a:latin typeface="+mj-lt"/>
                <a:ea typeface="+mj-ea"/>
              </a:rPr>
              <a:t>Architecture </a:t>
            </a:r>
            <a:r>
              <a:rPr lang="en-US" altLang="zh-TW" dirty="0" smtClean="0">
                <a:solidFill>
                  <a:schemeClr val="tx2"/>
                </a:solidFill>
                <a:latin typeface="+mj-lt"/>
                <a:ea typeface="+mj-ea"/>
              </a:rPr>
              <a:t>Design </a:t>
            </a:r>
            <a:r>
              <a:rPr lang="en-US" altLang="zh-TW" dirty="0">
                <a:solidFill>
                  <a:schemeClr val="tx2"/>
                </a:solidFill>
                <a:latin typeface="+mj-lt"/>
                <a:ea typeface="+mj-ea"/>
              </a:rPr>
              <a:t>(Campus </a:t>
            </a:r>
            <a:r>
              <a:rPr lang="en-US" altLang="zh-TW" dirty="0" smtClean="0">
                <a:solidFill>
                  <a:schemeClr val="tx2"/>
                </a:solidFill>
                <a:latin typeface="+mj-lt"/>
                <a:ea typeface="+mj-ea"/>
              </a:rPr>
              <a:t>Network</a:t>
            </a:r>
            <a:r>
              <a:rPr lang="en-US" altLang="zh-TW" dirty="0">
                <a:solidFill>
                  <a:schemeClr val="tx2"/>
                </a:solidFill>
                <a:latin typeface="+mj-lt"/>
                <a:ea typeface="+mj-ea"/>
              </a:rPr>
              <a:t>)</a:t>
            </a:r>
            <a:endParaRPr lang="zh-TW" altLang="en-US" dirty="0">
              <a:solidFill>
                <a:schemeClr val="tx2"/>
              </a:solidFill>
              <a:latin typeface="+mj-lt"/>
              <a:ea typeface="+mj-ea"/>
            </a:endParaRPr>
          </a:p>
        </p:txBody>
      </p:sp>
      <p:sp>
        <p:nvSpPr>
          <p:cNvPr id="3" name="內容版面配置區 2"/>
          <p:cNvSpPr>
            <a:spLocks noGrp="1"/>
          </p:cNvSpPr>
          <p:nvPr>
            <p:ph idx="1"/>
          </p:nvPr>
        </p:nvSpPr>
        <p:spPr/>
        <p:txBody>
          <a:bodyPr/>
          <a:lstStyle/>
          <a:p>
            <a:endParaRPr lang="zh-TW" altLang="en-US" dirty="0"/>
          </a:p>
        </p:txBody>
      </p:sp>
      <p:sp>
        <p:nvSpPr>
          <p:cNvPr id="6" name="投影片編號版面配置區 5"/>
          <p:cNvSpPr>
            <a:spLocks noGrp="1"/>
          </p:cNvSpPr>
          <p:nvPr>
            <p:ph type="sldNum" sz="quarter" idx="12"/>
          </p:nvPr>
        </p:nvSpPr>
        <p:spPr/>
        <p:txBody>
          <a:bodyPr/>
          <a:lstStyle/>
          <a:p>
            <a:fld id="{B0AFE0A9-289D-4805-9069-5029AD0CF9D8}" type="slidenum">
              <a:rPr lang="zh-TW" altLang="en-US" smtClean="0"/>
              <a:t>79</a:t>
            </a:fld>
            <a:endParaRPr lang="zh-TW" altLang="en-US"/>
          </a:p>
        </p:txBody>
      </p:sp>
      <p:pic>
        <p:nvPicPr>
          <p:cNvPr id="4" name="內容版面配置區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123763"/>
            <a:ext cx="8640960" cy="5409179"/>
          </a:xfrm>
          <a:prstGeom prst="rect">
            <a:avLst/>
          </a:prstGeom>
        </p:spPr>
      </p:pic>
      <p:sp>
        <p:nvSpPr>
          <p:cNvPr id="5" name="文字方塊 4"/>
          <p:cNvSpPr txBox="1"/>
          <p:nvPr/>
        </p:nvSpPr>
        <p:spPr>
          <a:xfrm>
            <a:off x="5898480" y="1268760"/>
            <a:ext cx="2002471" cy="646331"/>
          </a:xfrm>
          <a:prstGeom prst="rect">
            <a:avLst/>
          </a:prstGeom>
          <a:noFill/>
        </p:spPr>
        <p:txBody>
          <a:bodyPr wrap="none" rtlCol="0">
            <a:spAutoFit/>
          </a:bodyPr>
          <a:lstStyle/>
          <a:p>
            <a:r>
              <a:rPr lang="en-US" altLang="zh-TW" dirty="0" err="1" smtClean="0"/>
              <a:t>OFSwitch</a:t>
            </a:r>
            <a:r>
              <a:rPr lang="en-US" altLang="zh-TW" dirty="0" smtClean="0"/>
              <a:t>: arista7050</a:t>
            </a:r>
          </a:p>
          <a:p>
            <a:r>
              <a:rPr lang="en-US" altLang="zh-TW" dirty="0" smtClean="0"/>
              <a:t>NAT: </a:t>
            </a:r>
            <a:r>
              <a:rPr lang="en-US" altLang="zh-TW" dirty="0" err="1" smtClean="0"/>
              <a:t>Tplink</a:t>
            </a:r>
            <a:r>
              <a:rPr lang="en-US" altLang="zh-TW" dirty="0" smtClean="0"/>
              <a:t> 1043ND</a:t>
            </a:r>
            <a:endParaRPr lang="zh-TW" altLang="en-US" dirty="0"/>
          </a:p>
        </p:txBody>
      </p:sp>
    </p:spTree>
    <p:extLst>
      <p:ext uri="{BB962C8B-B14F-4D97-AF65-F5344CB8AC3E}">
        <p14:creationId xmlns:p14="http://schemas.microsoft.com/office/powerpoint/2010/main" val="7120561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620688"/>
            <a:ext cx="8229600" cy="560406"/>
          </a:xfrm>
        </p:spPr>
        <p:txBody>
          <a:bodyPr/>
          <a:lstStyle/>
          <a:p>
            <a:pPr algn="l">
              <a:defRPr/>
            </a:pPr>
            <a:r>
              <a:rPr lang="en-US" altLang="zh-TW" dirty="0">
                <a:solidFill>
                  <a:schemeClr val="tx2"/>
                </a:solidFill>
                <a:latin typeface="+mj-lt"/>
                <a:ea typeface="+mj-ea"/>
              </a:rPr>
              <a:t>But How To Centralize Networking?</a:t>
            </a:r>
            <a:endParaRPr lang="zh-TW" altLang="en-US" dirty="0">
              <a:solidFill>
                <a:schemeClr val="tx2"/>
              </a:solidFill>
              <a:latin typeface="+mj-lt"/>
              <a:ea typeface="+mj-ea"/>
            </a:endParaRPr>
          </a:p>
        </p:txBody>
      </p:sp>
      <p:sp>
        <p:nvSpPr>
          <p:cNvPr id="3" name="內容版面配置區 2"/>
          <p:cNvSpPr>
            <a:spLocks noGrp="1"/>
          </p:cNvSpPr>
          <p:nvPr>
            <p:ph idx="1"/>
          </p:nvPr>
        </p:nvSpPr>
        <p:spPr>
          <a:xfrm>
            <a:off x="107504" y="1559246"/>
            <a:ext cx="4464496" cy="4786346"/>
          </a:xfrm>
        </p:spPr>
        <p:txBody>
          <a:bodyPr>
            <a:normAutofit fontScale="92500" lnSpcReduction="10000"/>
          </a:bodyPr>
          <a:lstStyle/>
          <a:p>
            <a:r>
              <a:rPr lang="en-US" altLang="zh-TW" dirty="0" smtClean="0"/>
              <a:t>Centralized control and management planes</a:t>
            </a:r>
          </a:p>
          <a:p>
            <a:pPr lvl="1"/>
            <a:r>
              <a:rPr lang="en-US" altLang="zh-TW" dirty="0" smtClean="0"/>
              <a:t>At controllers (basic connectivity) and applications (advanced services)</a:t>
            </a:r>
          </a:p>
          <a:p>
            <a:pPr lvl="1"/>
            <a:r>
              <a:rPr lang="en-US" altLang="zh-TW" dirty="0"/>
              <a:t>C</a:t>
            </a:r>
            <a:r>
              <a:rPr lang="en-US" altLang="zh-TW" dirty="0" smtClean="0"/>
              <a:t>ontrol and manage data plane at switches</a:t>
            </a:r>
          </a:p>
          <a:p>
            <a:r>
              <a:rPr lang="en-US" altLang="zh-TW" dirty="0" smtClean="0"/>
              <a:t>Southbound API between controllers and switches: </a:t>
            </a:r>
            <a:r>
              <a:rPr lang="en-US" altLang="zh-TW" dirty="0" err="1" smtClean="0"/>
              <a:t>OpenFlow</a:t>
            </a:r>
            <a:r>
              <a:rPr lang="en-US" altLang="zh-TW" dirty="0" smtClean="0"/>
              <a:t> over SSL</a:t>
            </a:r>
          </a:p>
          <a:p>
            <a:r>
              <a:rPr lang="en-US" altLang="zh-TW" dirty="0" smtClean="0"/>
              <a:t>Northbound API between controllers and applications</a:t>
            </a:r>
          </a:p>
        </p:txBody>
      </p:sp>
      <p:sp>
        <p:nvSpPr>
          <p:cNvPr id="4" name="投影片編號版面配置區 3"/>
          <p:cNvSpPr>
            <a:spLocks noGrp="1"/>
          </p:cNvSpPr>
          <p:nvPr>
            <p:ph type="sldNum" sz="quarter" idx="12"/>
          </p:nvPr>
        </p:nvSpPr>
        <p:spPr/>
        <p:txBody>
          <a:bodyPr/>
          <a:lstStyle/>
          <a:p>
            <a:fld id="{43263F38-39BD-49C6-A6A3-A5C199712376}" type="slidenum">
              <a:rPr lang="zh-TW" altLang="en-US" smtClean="0"/>
              <a:t>8</a:t>
            </a:fld>
            <a:endParaRPr lang="zh-TW" altLang="en-US"/>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340768"/>
            <a:ext cx="4572000"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88526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normAutofit/>
          </a:bodyPr>
          <a:lstStyle/>
          <a:p>
            <a:pPr marL="0" indent="0" algn="ctr">
              <a:buNone/>
            </a:pPr>
            <a:endParaRPr lang="en-US" altLang="zh-TW" sz="6000" dirty="0" smtClean="0">
              <a:solidFill>
                <a:schemeClr val="tx2"/>
              </a:solidFill>
            </a:endParaRPr>
          </a:p>
          <a:p>
            <a:pPr marL="0" indent="0" algn="ctr">
              <a:buNone/>
            </a:pPr>
            <a:r>
              <a:rPr lang="en-US" altLang="zh-TW" sz="6000" dirty="0" smtClean="0">
                <a:solidFill>
                  <a:schemeClr val="tx2"/>
                </a:solidFill>
              </a:rPr>
              <a:t>Testing</a:t>
            </a:r>
            <a:endParaRPr lang="zh-TW" altLang="en-US" sz="6000"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80</a:t>
            </a:fld>
            <a:endParaRPr lang="zh-TW" altLang="en-US"/>
          </a:p>
        </p:txBody>
      </p:sp>
    </p:spTree>
    <p:extLst>
      <p:ext uri="{BB962C8B-B14F-4D97-AF65-F5344CB8AC3E}">
        <p14:creationId xmlns:p14="http://schemas.microsoft.com/office/powerpoint/2010/main" val="191484018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692696"/>
            <a:ext cx="8229600" cy="560406"/>
          </a:xfrm>
        </p:spPr>
        <p:txBody>
          <a:bodyPr>
            <a:normAutofit fontScale="90000"/>
          </a:bodyPr>
          <a:lstStyle/>
          <a:p>
            <a:pPr algn="l" rtl="0" eaLnBrk="1" latinLnBrk="0" hangingPunct="1"/>
            <a:r>
              <a:rPr kumimoji="0" lang="en-US" altLang="zh-TW" sz="4000" kern="1200" dirty="0" smtClean="0">
                <a:solidFill>
                  <a:schemeClr val="tx2"/>
                </a:solidFill>
                <a:effectLst/>
                <a:latin typeface="+mj-lt"/>
                <a:ea typeface="+mj-ea"/>
                <a:cs typeface="+mj-cs"/>
              </a:rPr>
              <a:t>Resources for </a:t>
            </a:r>
            <a:r>
              <a:rPr lang="en-US" altLang="zh-TW" dirty="0" smtClean="0">
                <a:solidFill>
                  <a:schemeClr val="tx2"/>
                </a:solidFill>
                <a:latin typeface="+mj-lt"/>
                <a:ea typeface="+mj-ea"/>
              </a:rPr>
              <a:t>T</a:t>
            </a:r>
            <a:r>
              <a:rPr kumimoji="0" lang="en-US" altLang="zh-TW" sz="4000" kern="1200" dirty="0" smtClean="0">
                <a:solidFill>
                  <a:schemeClr val="tx2"/>
                </a:solidFill>
                <a:effectLst/>
                <a:latin typeface="+mj-lt"/>
                <a:ea typeface="+mj-ea"/>
                <a:cs typeface="+mj-cs"/>
              </a:rPr>
              <a:t>esters</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453871668"/>
              </p:ext>
            </p:extLst>
          </p:nvPr>
        </p:nvGraphicFramePr>
        <p:xfrm>
          <a:off x="251520" y="1484784"/>
          <a:ext cx="8715374" cy="3139440"/>
        </p:xfrm>
        <a:graphic>
          <a:graphicData uri="http://schemas.openxmlformats.org/drawingml/2006/table">
            <a:tbl>
              <a:tblPr firstRow="1" bandRow="1">
                <a:tableStyleId>{5C22544A-7EE6-4342-B048-85BDC9FD1C3A}</a:tableStyleId>
              </a:tblPr>
              <a:tblGrid>
                <a:gridCol w="1656184"/>
                <a:gridCol w="5760640"/>
                <a:gridCol w="1298550"/>
              </a:tblGrid>
              <a:tr h="370840">
                <a:tc>
                  <a:txBody>
                    <a:bodyPr/>
                    <a:lstStyle/>
                    <a:p>
                      <a:r>
                        <a:rPr lang="en-US" altLang="zh-TW" dirty="0" smtClean="0"/>
                        <a:t>Tool</a:t>
                      </a:r>
                      <a:endParaRPr lang="zh-TW" altLang="en-US" dirty="0"/>
                    </a:p>
                  </a:txBody>
                  <a:tcPr marL="102534" marR="102534"/>
                </a:tc>
                <a:tc>
                  <a:txBody>
                    <a:bodyPr/>
                    <a:lstStyle/>
                    <a:p>
                      <a:r>
                        <a:rPr lang="en-US" altLang="zh-TW" dirty="0" smtClean="0"/>
                        <a:t>Purpose</a:t>
                      </a:r>
                      <a:endParaRPr lang="zh-TW" altLang="en-US" dirty="0"/>
                    </a:p>
                  </a:txBody>
                  <a:tcPr marL="102534" marR="102534"/>
                </a:tc>
                <a:tc>
                  <a:txBody>
                    <a:bodyPr/>
                    <a:lstStyle/>
                    <a:p>
                      <a:r>
                        <a:rPr lang="en-US" altLang="zh-TW" dirty="0" smtClean="0"/>
                        <a:t>Reference</a:t>
                      </a:r>
                      <a:endParaRPr lang="zh-TW" altLang="en-US" dirty="0"/>
                    </a:p>
                  </a:txBody>
                  <a:tcPr marL="102534" marR="102534"/>
                </a:tc>
              </a:tr>
              <a:tr h="370840">
                <a:tc>
                  <a:txBody>
                    <a:bodyPr/>
                    <a:lstStyle/>
                    <a:p>
                      <a:r>
                        <a:rPr kumimoji="0" lang="en-US" altLang="zh-TW" sz="1800" kern="1200" dirty="0" smtClean="0">
                          <a:solidFill>
                            <a:schemeClr val="dk1"/>
                          </a:solidFill>
                          <a:effectLst/>
                          <a:latin typeface="+mn-lt"/>
                          <a:ea typeface="+mn-ea"/>
                          <a:cs typeface="+mn-cs"/>
                        </a:rPr>
                        <a:t>Mininet</a:t>
                      </a:r>
                      <a:endParaRPr lang="zh-TW" altLang="en-US" dirty="0"/>
                    </a:p>
                  </a:txBody>
                  <a:tcPr marL="102534" marR="102534"/>
                </a:tc>
                <a:tc>
                  <a:txBody>
                    <a:bodyPr/>
                    <a:lstStyle/>
                    <a:p>
                      <a:r>
                        <a:rPr kumimoji="0" lang="en-US" altLang="zh-TW" sz="1800" kern="1200" dirty="0" smtClean="0">
                          <a:solidFill>
                            <a:schemeClr val="dk1"/>
                          </a:solidFill>
                          <a:effectLst/>
                          <a:latin typeface="+mn-lt"/>
                          <a:ea typeface="+mn-ea"/>
                          <a:cs typeface="+mn-cs"/>
                        </a:rPr>
                        <a:t>Generate topology and simulate</a:t>
                      </a:r>
                      <a:r>
                        <a:rPr kumimoji="0" lang="en-US" altLang="zh-TW" sz="1800" kern="1200" baseline="0" dirty="0" smtClean="0">
                          <a:solidFill>
                            <a:schemeClr val="dk1"/>
                          </a:solidFill>
                          <a:effectLst/>
                          <a:latin typeface="+mn-lt"/>
                          <a:ea typeface="+mn-ea"/>
                          <a:cs typeface="+mn-cs"/>
                        </a:rPr>
                        <a:t> network behavior</a:t>
                      </a:r>
                      <a:endParaRPr lang="zh-TW" altLang="en-US" dirty="0"/>
                    </a:p>
                  </a:txBody>
                  <a:tcPr marL="102534" marR="102534"/>
                </a:tc>
                <a:tc>
                  <a:txBody>
                    <a:bodyPr/>
                    <a:lstStyle/>
                    <a:p>
                      <a:endParaRPr lang="zh-TW" altLang="en-US"/>
                    </a:p>
                  </a:txBody>
                  <a:tcPr marL="102534" marR="102534"/>
                </a:tc>
              </a:tr>
              <a:tr h="370840">
                <a:tc>
                  <a:txBody>
                    <a:bodyPr/>
                    <a:lstStyle/>
                    <a:p>
                      <a:r>
                        <a:rPr kumimoji="0" lang="en-US" altLang="zh-TW" sz="1800" kern="1200" dirty="0" smtClean="0">
                          <a:solidFill>
                            <a:schemeClr val="dk1"/>
                          </a:solidFill>
                          <a:effectLst/>
                          <a:latin typeface="+mn-lt"/>
                          <a:ea typeface="+mn-ea"/>
                          <a:cs typeface="+mn-cs"/>
                        </a:rPr>
                        <a:t>OpenFlowVMs</a:t>
                      </a:r>
                      <a:endParaRPr lang="zh-TW" altLang="en-US" dirty="0"/>
                    </a:p>
                  </a:txBody>
                  <a:tcPr marL="102534" marR="102534"/>
                </a:tc>
                <a:tc>
                  <a:txBody>
                    <a:bodyPr/>
                    <a:lstStyle/>
                    <a:p>
                      <a:r>
                        <a:rPr kumimoji="0" lang="en-US" altLang="zh-TW" sz="1800" kern="1200" dirty="0" smtClean="0">
                          <a:solidFill>
                            <a:schemeClr val="dk1"/>
                          </a:solidFill>
                          <a:effectLst/>
                          <a:latin typeface="+mn-lt"/>
                          <a:ea typeface="+mn-ea"/>
                          <a:cs typeface="+mn-cs"/>
                        </a:rPr>
                        <a:t>Connect VM to </a:t>
                      </a:r>
                      <a:r>
                        <a:rPr kumimoji="0" lang="en-US" altLang="zh-TW" sz="1800" kern="1200" dirty="0" err="1" smtClean="0">
                          <a:solidFill>
                            <a:schemeClr val="dk1"/>
                          </a:solidFill>
                          <a:effectLst/>
                          <a:latin typeface="+mn-lt"/>
                          <a:ea typeface="+mn-ea"/>
                          <a:cs typeface="+mn-cs"/>
                        </a:rPr>
                        <a:t>openflow</a:t>
                      </a:r>
                      <a:r>
                        <a:rPr kumimoji="0" lang="en-US" altLang="zh-TW" sz="1800" kern="1200" dirty="0" smtClean="0">
                          <a:solidFill>
                            <a:schemeClr val="dk1"/>
                          </a:solidFill>
                          <a:effectLst/>
                          <a:latin typeface="+mn-lt"/>
                          <a:ea typeface="+mn-ea"/>
                          <a:cs typeface="+mn-cs"/>
                        </a:rPr>
                        <a:t> network</a:t>
                      </a:r>
                      <a:endParaRPr lang="zh-TW" altLang="en-US" dirty="0"/>
                    </a:p>
                  </a:txBody>
                  <a:tcPr marL="102534" marR="102534"/>
                </a:tc>
                <a:tc>
                  <a:txBody>
                    <a:bodyPr/>
                    <a:lstStyle/>
                    <a:p>
                      <a:endParaRPr lang="zh-TW" altLang="en-US" dirty="0"/>
                    </a:p>
                  </a:txBody>
                  <a:tcPr marL="102534" marR="102534"/>
                </a:tc>
              </a:tr>
              <a:tr h="370840">
                <a:tc>
                  <a:txBody>
                    <a:bodyPr/>
                    <a:lstStyle/>
                    <a:p>
                      <a:r>
                        <a:rPr lang="en-US" dirty="0" err="1" smtClean="0"/>
                        <a:t>Openflow</a:t>
                      </a:r>
                      <a:r>
                        <a:rPr lang="en-US" dirty="0" smtClean="0"/>
                        <a:t> Conformance Test Plan</a:t>
                      </a:r>
                      <a:endParaRPr lang="en-US" dirty="0"/>
                    </a:p>
                  </a:txBody>
                  <a:tcPr/>
                </a:tc>
                <a:tc>
                  <a:txBody>
                    <a:bodyPr/>
                    <a:lstStyle/>
                    <a:p>
                      <a:r>
                        <a:rPr lang="en-US" altLang="zh-TW" dirty="0" smtClean="0"/>
                        <a:t>Conformance test</a:t>
                      </a:r>
                      <a:endParaRPr lang="en-US" dirty="0"/>
                    </a:p>
                  </a:txBody>
                  <a:tcPr/>
                </a:tc>
                <a:tc>
                  <a:txBody>
                    <a:bodyPr/>
                    <a:lstStyle/>
                    <a:p>
                      <a:r>
                        <a:rPr lang="en-US" dirty="0" smtClean="0"/>
                        <a:t>[63]</a:t>
                      </a:r>
                      <a:endParaRPr lang="en-US" dirty="0"/>
                    </a:p>
                  </a:txBody>
                  <a:tcPr/>
                </a:tc>
              </a:tr>
              <a:tr h="370840">
                <a:tc>
                  <a:txBody>
                    <a:bodyPr/>
                    <a:lstStyle/>
                    <a:p>
                      <a:r>
                        <a:rPr lang="en-US" dirty="0" smtClean="0"/>
                        <a:t>NICE</a:t>
                      </a:r>
                      <a:endParaRPr lang="en-US" dirty="0"/>
                    </a:p>
                  </a:txBody>
                  <a:tcPr/>
                </a:tc>
                <a:tc>
                  <a:txBody>
                    <a:bodyPr/>
                    <a:lstStyle/>
                    <a:p>
                      <a:r>
                        <a:rPr lang="en-US" dirty="0" smtClean="0"/>
                        <a:t>Auto testing tool for </a:t>
                      </a:r>
                      <a:r>
                        <a:rPr lang="en-US" dirty="0" err="1" smtClean="0"/>
                        <a:t>OpenFlow</a:t>
                      </a:r>
                      <a:r>
                        <a:rPr lang="en-US" dirty="0" smtClean="0"/>
                        <a:t> application</a:t>
                      </a:r>
                      <a:endParaRPr lang="en-US" dirty="0"/>
                    </a:p>
                  </a:txBody>
                  <a:tcPr/>
                </a:tc>
                <a:tc>
                  <a:txBody>
                    <a:bodyPr/>
                    <a:lstStyle/>
                    <a:p>
                      <a:r>
                        <a:rPr lang="en-US" dirty="0" smtClean="0"/>
                        <a:t>[64]</a:t>
                      </a:r>
                      <a:endParaRPr lang="en-US" dirty="0"/>
                    </a:p>
                  </a:txBody>
                  <a:tcPr/>
                </a:tc>
              </a:tr>
              <a:tr h="370840">
                <a:tc>
                  <a:txBody>
                    <a:bodyPr/>
                    <a:lstStyle/>
                    <a:p>
                      <a:r>
                        <a:rPr lang="en-US" dirty="0" smtClean="0"/>
                        <a:t>NDB</a:t>
                      </a:r>
                      <a:endParaRPr lang="en-US" dirty="0"/>
                    </a:p>
                  </a:txBody>
                  <a:tcPr/>
                </a:tc>
                <a:tc>
                  <a:txBody>
                    <a:bodyPr/>
                    <a:lstStyle/>
                    <a:p>
                      <a:r>
                        <a:rPr lang="en-US" dirty="0" smtClean="0"/>
                        <a:t>Network debugger </a:t>
                      </a:r>
                      <a:r>
                        <a:rPr lang="en-US" dirty="0" smtClean="0">
                          <a:sym typeface="Wingdings" pitchFamily="2" charset="2"/>
                        </a:rPr>
                        <a:t>(1)</a:t>
                      </a:r>
                      <a:r>
                        <a:rPr lang="en-US" dirty="0" smtClean="0"/>
                        <a:t>break point  (2)packet back trace</a:t>
                      </a:r>
                      <a:endParaRPr lang="en-US" dirty="0"/>
                    </a:p>
                  </a:txBody>
                  <a:tcPr/>
                </a:tc>
                <a:tc>
                  <a:txBody>
                    <a:bodyPr/>
                    <a:lstStyle/>
                    <a:p>
                      <a:r>
                        <a:rPr lang="en-US" dirty="0" smtClean="0"/>
                        <a:t>[65][66]</a:t>
                      </a:r>
                      <a:endParaRPr lang="en-US" dirty="0"/>
                    </a:p>
                  </a:txBody>
                  <a:tcPr/>
                </a:tc>
              </a:tr>
              <a:tr h="370840">
                <a:tc>
                  <a:txBody>
                    <a:bodyPr/>
                    <a:lstStyle/>
                    <a:p>
                      <a:r>
                        <a:rPr lang="en-US" dirty="0" smtClean="0"/>
                        <a:t>OFLOPS</a:t>
                      </a:r>
                      <a:endParaRPr lang="en-US" dirty="0"/>
                    </a:p>
                  </a:txBody>
                  <a:tcPr/>
                </a:tc>
                <a:tc>
                  <a:txBody>
                    <a:bodyPr/>
                    <a:lstStyle/>
                    <a:p>
                      <a:r>
                        <a:rPr lang="en-US" dirty="0" err="1" smtClean="0"/>
                        <a:t>OpenFlow</a:t>
                      </a:r>
                      <a:r>
                        <a:rPr lang="en-US" dirty="0" smtClean="0"/>
                        <a:t> testing platform </a:t>
                      </a:r>
                      <a:endParaRPr lang="en-US" dirty="0"/>
                    </a:p>
                  </a:txBody>
                  <a:tcPr/>
                </a:tc>
                <a:tc>
                  <a:txBody>
                    <a:bodyPr/>
                    <a:lstStyle/>
                    <a:p>
                      <a:r>
                        <a:rPr lang="en-US" dirty="0" smtClean="0"/>
                        <a:t>[67]</a:t>
                      </a:r>
                      <a:endParaRPr lang="en-US" dirty="0"/>
                    </a:p>
                  </a:txBody>
                  <a:tcPr/>
                </a:tc>
              </a:tr>
            </a:tbl>
          </a:graphicData>
        </a:graphic>
      </p:graphicFrame>
      <p:sp>
        <p:nvSpPr>
          <p:cNvPr id="3" name="投影片編號版面配置區 2"/>
          <p:cNvSpPr>
            <a:spLocks noGrp="1"/>
          </p:cNvSpPr>
          <p:nvPr>
            <p:ph type="sldNum" sz="quarter" idx="12"/>
          </p:nvPr>
        </p:nvSpPr>
        <p:spPr/>
        <p:txBody>
          <a:bodyPr/>
          <a:lstStyle/>
          <a:p>
            <a:fld id="{73DA0BB7-265A-403C-9275-D587AB510EDC}" type="slidenum">
              <a:rPr lang="zh-TW" altLang="en-US" smtClean="0"/>
              <a:t>81</a:t>
            </a:fld>
            <a:endParaRPr lang="zh-TW" altLang="en-US"/>
          </a:p>
        </p:txBody>
      </p:sp>
    </p:spTree>
    <p:extLst>
      <p:ext uri="{BB962C8B-B14F-4D97-AF65-F5344CB8AC3E}">
        <p14:creationId xmlns:p14="http://schemas.microsoft.com/office/powerpoint/2010/main" val="127760171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764704"/>
            <a:ext cx="8229600" cy="560406"/>
          </a:xfrm>
        </p:spPr>
        <p:txBody>
          <a:bodyPr/>
          <a:lstStyle/>
          <a:p>
            <a:pPr algn="l"/>
            <a:r>
              <a:rPr lang="en-US" altLang="zh-TW" sz="2900" dirty="0">
                <a:solidFill>
                  <a:schemeClr val="tx2"/>
                </a:solidFill>
              </a:rPr>
              <a:t>Test T</a:t>
            </a:r>
            <a:r>
              <a:rPr lang="en-US" altLang="zh-TW" sz="2900" dirty="0" smtClean="0">
                <a:solidFill>
                  <a:schemeClr val="tx2"/>
                </a:solidFill>
              </a:rPr>
              <a:t>ools</a:t>
            </a:r>
            <a:endParaRPr lang="zh-TW" altLang="en-US" sz="2900" dirty="0">
              <a:solidFill>
                <a:schemeClr val="tx2"/>
              </a:solidFill>
            </a:endParaRP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94390445"/>
              </p:ext>
            </p:extLst>
          </p:nvPr>
        </p:nvGraphicFramePr>
        <p:xfrm>
          <a:off x="107505" y="1600200"/>
          <a:ext cx="8579306" cy="4084320"/>
        </p:xfrm>
        <a:graphic>
          <a:graphicData uri="http://schemas.openxmlformats.org/drawingml/2006/table">
            <a:tbl>
              <a:tblPr firstRow="1" bandRow="1">
                <a:tableStyleId>{5C22544A-7EE6-4342-B048-85BDC9FD1C3A}</a:tableStyleId>
              </a:tblPr>
              <a:tblGrid>
                <a:gridCol w="1368151"/>
                <a:gridCol w="2304258"/>
                <a:gridCol w="1080121"/>
                <a:gridCol w="1368154"/>
                <a:gridCol w="1396886"/>
                <a:gridCol w="1061736"/>
              </a:tblGrid>
              <a:tr h="370840">
                <a:tc>
                  <a:txBody>
                    <a:bodyPr/>
                    <a:lstStyle/>
                    <a:p>
                      <a:r>
                        <a:rPr lang="en-US" altLang="zh-TW" sz="1600" b="1" kern="1200" smtClean="0">
                          <a:solidFill>
                            <a:schemeClr val="lt1"/>
                          </a:solidFill>
                          <a:latin typeface="+mn-lt"/>
                          <a:ea typeface="+mn-ea"/>
                          <a:cs typeface="+mn-cs"/>
                        </a:rPr>
                        <a:t>Company</a:t>
                      </a:r>
                      <a:endParaRPr lang="zh-TW" altLang="en-US" sz="1600" b="1" kern="1200">
                        <a:solidFill>
                          <a:schemeClr val="lt1"/>
                        </a:solidFill>
                        <a:latin typeface="+mn-lt"/>
                        <a:ea typeface="+mn-ea"/>
                        <a:cs typeface="+mn-cs"/>
                      </a:endParaRPr>
                    </a:p>
                  </a:txBody>
                  <a:tcPr/>
                </a:tc>
                <a:tc>
                  <a:txBody>
                    <a:bodyPr/>
                    <a:lstStyle/>
                    <a:p>
                      <a:r>
                        <a:rPr lang="en-US" altLang="zh-TW" sz="1600" smtClean="0"/>
                        <a:t>Product</a:t>
                      </a:r>
                      <a:endParaRPr lang="zh-TW" altLang="en-US" sz="16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smtClean="0"/>
                        <a:t>Functional</a:t>
                      </a:r>
                    </a:p>
                    <a:p>
                      <a:endParaRPr lang="zh-TW" altLang="en-US" sz="1600"/>
                    </a:p>
                  </a:txBody>
                  <a:tcPr/>
                </a:tc>
                <a:tc>
                  <a:txBody>
                    <a:bodyPr/>
                    <a:lstStyle/>
                    <a:p>
                      <a:r>
                        <a:rPr lang="en-US" altLang="zh-TW" sz="1600" b="1" kern="1200" smtClean="0">
                          <a:solidFill>
                            <a:schemeClr val="lt1"/>
                          </a:solidFill>
                          <a:latin typeface="+mn-lt"/>
                          <a:ea typeface="+mn-ea"/>
                          <a:cs typeface="+mn-cs"/>
                        </a:rPr>
                        <a:t>Conformance</a:t>
                      </a:r>
                      <a:endParaRPr lang="zh-TW" altLang="en-US" sz="1600" b="1" kern="1200">
                        <a:solidFill>
                          <a:schemeClr val="lt1"/>
                        </a:solidFill>
                        <a:latin typeface="+mn-lt"/>
                        <a:ea typeface="+mn-ea"/>
                        <a:cs typeface="+mn-cs"/>
                      </a:endParaRPr>
                    </a:p>
                  </a:txBody>
                  <a:tcPr/>
                </a:tc>
                <a:tc>
                  <a:txBody>
                    <a:bodyPr/>
                    <a:lstStyle/>
                    <a:p>
                      <a:r>
                        <a:rPr lang="en-US" altLang="zh-TW" sz="1600" smtClean="0"/>
                        <a:t>Performance</a:t>
                      </a:r>
                      <a:endParaRPr lang="zh-TW" altLang="en-US" sz="16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smtClean="0"/>
                        <a:t>Negative testing</a:t>
                      </a:r>
                    </a:p>
                    <a:p>
                      <a:endParaRPr lang="zh-TW" altLang="en-US" sz="1600"/>
                    </a:p>
                  </a:txBody>
                  <a:tcPr/>
                </a:tc>
              </a:tr>
              <a:tr h="370840">
                <a:tc rowSpan="4">
                  <a:txBody>
                    <a:bodyPr/>
                    <a:lstStyle/>
                    <a:p>
                      <a:r>
                        <a:rPr lang="en-US" altLang="zh-TW" sz="1600" smtClean="0"/>
                        <a:t>Spirent</a:t>
                      </a:r>
                    </a:p>
                    <a:p>
                      <a:endParaRPr lang="zh-TW" altLang="en-US" sz="1600"/>
                    </a:p>
                  </a:txBody>
                  <a:tcPr/>
                </a:tc>
                <a:tc>
                  <a:txBody>
                    <a:bodyPr/>
                    <a:lstStyle/>
                    <a:p>
                      <a:r>
                        <a:rPr lang="en-US" altLang="zh-TW" sz="1400" smtClean="0"/>
                        <a:t>TestCenter OpenFlow </a:t>
                      </a:r>
                      <a:endParaRPr lang="zh-TW" altLang="en-US" sz="1400"/>
                    </a:p>
                  </a:txBody>
                  <a:tcPr/>
                </a:tc>
                <a:tc>
                  <a:txBody>
                    <a:bodyPr/>
                    <a:lstStyle/>
                    <a:p>
                      <a:pPr algn="ctr"/>
                      <a:r>
                        <a:rPr lang="en-US" altLang="zh-TW" smtClean="0"/>
                        <a:t>O</a:t>
                      </a:r>
                      <a:endParaRPr lang="zh-TW" altLang="en-US"/>
                    </a:p>
                  </a:txBody>
                  <a:tcPr/>
                </a:tc>
                <a:tc>
                  <a:txBody>
                    <a:bodyPr/>
                    <a:lstStyle/>
                    <a:p>
                      <a:pPr algn="ctr"/>
                      <a:endParaRPr lang="zh-TW" altLang="en-US"/>
                    </a:p>
                  </a:txBody>
                  <a:tcPr/>
                </a:tc>
                <a:tc>
                  <a:txBody>
                    <a:bodyPr/>
                    <a:lstStyle/>
                    <a:p>
                      <a:pPr algn="ctr"/>
                      <a:r>
                        <a:rPr lang="en-US" altLang="zh-TW" smtClean="0"/>
                        <a:t>O</a:t>
                      </a:r>
                      <a:endParaRPr lang="zh-TW" altLang="en-US"/>
                    </a:p>
                  </a:txBody>
                  <a:tcPr/>
                </a:tc>
                <a:tc>
                  <a:txBody>
                    <a:bodyPr/>
                    <a:lstStyle/>
                    <a:p>
                      <a:pPr algn="ctr"/>
                      <a:endParaRPr lang="zh-TW" altLang="en-US"/>
                    </a:p>
                  </a:txBody>
                  <a:tcPr/>
                </a:tc>
              </a:tr>
              <a:tr h="370840">
                <a:tc vMerge="1">
                  <a:txBody>
                    <a:bodyPr/>
                    <a:lstStyle/>
                    <a:p>
                      <a:endParaRPr lang="zh-TW" altLang="en-US"/>
                    </a:p>
                  </a:txBody>
                  <a:tcPr/>
                </a:tc>
                <a:tc>
                  <a:txBody>
                    <a:bodyPr/>
                    <a:lstStyle/>
                    <a:p>
                      <a:r>
                        <a:rPr lang="en-US" altLang="zh-TW" sz="1400" smtClean="0"/>
                        <a:t>TestCenter</a:t>
                      </a:r>
                      <a:endParaRPr lang="zh-TW" altLang="en-US" sz="1400"/>
                    </a:p>
                  </a:txBody>
                  <a:tcPr/>
                </a:tc>
                <a:tc>
                  <a:txBody>
                    <a:bodyPr/>
                    <a:lstStyle/>
                    <a:p>
                      <a:pPr algn="ctr"/>
                      <a:r>
                        <a:rPr lang="en-US" altLang="zh-TW" sz="1800" b="0" i="0" kern="1200" smtClean="0">
                          <a:solidFill>
                            <a:schemeClr val="dk1"/>
                          </a:solidFill>
                          <a:effectLst/>
                          <a:latin typeface="+mn-lt"/>
                          <a:ea typeface="+mn-ea"/>
                          <a:cs typeface="+mn-cs"/>
                        </a:rPr>
                        <a:t> </a:t>
                      </a:r>
                      <a:endParaRPr lang="zh-TW" altLang="en-US"/>
                    </a:p>
                  </a:txBody>
                  <a:tcPr/>
                </a:tc>
                <a:tc>
                  <a:txBody>
                    <a:bodyPr/>
                    <a:lstStyle/>
                    <a:p>
                      <a:pPr algn="ctr"/>
                      <a:r>
                        <a:rPr lang="en-US" altLang="zh-TW" smtClean="0"/>
                        <a:t>O</a:t>
                      </a:r>
                      <a:endParaRPr lang="zh-TW" altLang="en-US"/>
                    </a:p>
                  </a:txBody>
                  <a:tcPr/>
                </a:tc>
                <a:tc>
                  <a:txBody>
                    <a:bodyPr/>
                    <a:lstStyle/>
                    <a:p>
                      <a:pPr algn="ctr"/>
                      <a:endParaRPr lang="zh-TW" altLang="en-US"/>
                    </a:p>
                  </a:txBody>
                  <a:tcPr/>
                </a:tc>
                <a:tc>
                  <a:txBody>
                    <a:bodyPr/>
                    <a:lstStyle/>
                    <a:p>
                      <a:pPr algn="ctr"/>
                      <a:endParaRPr lang="zh-TW" altLang="en-US"/>
                    </a:p>
                  </a:txBody>
                  <a:tcPr/>
                </a:tc>
              </a:tr>
              <a:tr h="370840">
                <a:tc vMerge="1">
                  <a:txBody>
                    <a:bodyPr/>
                    <a:lstStyle/>
                    <a:p>
                      <a:endParaRPr lang="zh-TW" altLang="en-US"/>
                    </a:p>
                  </a:txBody>
                  <a:tcPr/>
                </a:tc>
                <a:tc>
                  <a:txBody>
                    <a:bodyPr/>
                    <a:lstStyle/>
                    <a:p>
                      <a:r>
                        <a:rPr lang="en-US" altLang="zh-TW" sz="1400" smtClean="0"/>
                        <a:t>Spirent Avalanche</a:t>
                      </a:r>
                      <a:endParaRPr lang="zh-TW" altLang="en-US" sz="1400"/>
                    </a:p>
                  </a:txBody>
                  <a:tcPr/>
                </a:tc>
                <a:tc>
                  <a:txBody>
                    <a:bodyPr/>
                    <a:lstStyle/>
                    <a:p>
                      <a:pPr algn="ctr"/>
                      <a:endParaRPr lang="zh-TW" altLang="en-US"/>
                    </a:p>
                  </a:txBody>
                  <a:tcPr/>
                </a:tc>
                <a:tc>
                  <a:txBody>
                    <a:bodyPr/>
                    <a:lstStyle/>
                    <a:p>
                      <a:pPr algn="ctr"/>
                      <a:endParaRPr lang="zh-TW" altLang="en-US"/>
                    </a:p>
                  </a:txBody>
                  <a:tcPr/>
                </a:tc>
                <a:tc>
                  <a:txBody>
                    <a:bodyPr/>
                    <a:lstStyle/>
                    <a:p>
                      <a:pPr algn="ctr"/>
                      <a:r>
                        <a:rPr lang="en-US" altLang="zh-TW" smtClean="0"/>
                        <a:t>O</a:t>
                      </a:r>
                      <a:endParaRPr lang="zh-TW" altLang="en-US"/>
                    </a:p>
                  </a:txBody>
                  <a:tcPr/>
                </a:tc>
                <a:tc>
                  <a:txBody>
                    <a:bodyPr/>
                    <a:lstStyle/>
                    <a:p>
                      <a:pPr algn="ctr"/>
                      <a:endParaRPr lang="zh-TW" altLang="en-US"/>
                    </a:p>
                  </a:txBody>
                  <a:tcPr/>
                </a:tc>
              </a:tr>
              <a:tr h="370840">
                <a:tc vMerge="1">
                  <a:txBody>
                    <a:bodyPr/>
                    <a:lstStyle/>
                    <a:p>
                      <a:endParaRPr lang="zh-TW" altLang="en-US"/>
                    </a:p>
                  </a:txBody>
                  <a:tcPr/>
                </a:tc>
                <a:tc>
                  <a:txBody>
                    <a:bodyPr/>
                    <a:lstStyle/>
                    <a:p>
                      <a:r>
                        <a:rPr lang="en-US" altLang="zh-TW" sz="1400" smtClean="0"/>
                        <a:t>TestCenter Virtual &amp; Avalanche Virtual </a:t>
                      </a:r>
                      <a:endParaRPr lang="zh-TW" altLang="en-US" sz="1400"/>
                    </a:p>
                  </a:txBody>
                  <a:tcPr/>
                </a:tc>
                <a:tc>
                  <a:txBody>
                    <a:bodyPr/>
                    <a:lstStyle/>
                    <a:p>
                      <a:pPr algn="ctr"/>
                      <a:endParaRPr lang="zh-TW" altLang="en-US"/>
                    </a:p>
                  </a:txBody>
                  <a:tcPr/>
                </a:tc>
                <a:tc>
                  <a:txBody>
                    <a:bodyPr/>
                    <a:lstStyle/>
                    <a:p>
                      <a:pPr algn="ctr"/>
                      <a:endParaRPr lang="zh-TW" altLang="en-US"/>
                    </a:p>
                  </a:txBody>
                  <a:tcPr/>
                </a:tc>
                <a:tc>
                  <a:txBody>
                    <a:bodyPr/>
                    <a:lstStyle/>
                    <a:p>
                      <a:pPr algn="ctr"/>
                      <a:r>
                        <a:rPr lang="en-US" altLang="zh-TW" smtClean="0"/>
                        <a:t>O</a:t>
                      </a:r>
                      <a:endParaRPr lang="zh-TW" altLang="en-US"/>
                    </a:p>
                  </a:txBody>
                  <a:tcPr/>
                </a:tc>
                <a:tc>
                  <a:txBody>
                    <a:bodyPr/>
                    <a:lstStyle/>
                    <a:p>
                      <a:pPr algn="ctr"/>
                      <a:endParaRPr lang="zh-TW" altLang="en-US"/>
                    </a:p>
                  </a:txBody>
                  <a:tcPr/>
                </a:tc>
              </a:tr>
              <a:tr h="370840">
                <a:tc rowSpan="2">
                  <a:txBody>
                    <a:bodyPr/>
                    <a:lstStyle/>
                    <a:p>
                      <a:r>
                        <a:rPr lang="en-US" altLang="zh-TW" sz="1600" smtClean="0"/>
                        <a:t>Ixia </a:t>
                      </a:r>
                      <a:endParaRPr lang="zh-TW" altLang="en-US" sz="1600"/>
                    </a:p>
                  </a:txBody>
                  <a:tcPr/>
                </a:tc>
                <a:tc>
                  <a:txBody>
                    <a:bodyPr/>
                    <a:lstStyle/>
                    <a:p>
                      <a:r>
                        <a:rPr lang="en-US" altLang="zh-TW" sz="1400" smtClean="0"/>
                        <a:t>IxANVL</a:t>
                      </a:r>
                      <a:endParaRPr lang="zh-TW" altLang="en-US" sz="1400"/>
                    </a:p>
                  </a:txBody>
                  <a:tcPr/>
                </a:tc>
                <a:tc>
                  <a:txBody>
                    <a:bodyPr/>
                    <a:lstStyle/>
                    <a:p>
                      <a:pPr algn="ctr"/>
                      <a:r>
                        <a:rPr lang="en-US" altLang="zh-TW" smtClean="0"/>
                        <a:t> </a:t>
                      </a:r>
                      <a:endParaRPr lang="zh-TW" altLang="en-US"/>
                    </a:p>
                  </a:txBody>
                  <a:tcPr/>
                </a:tc>
                <a:tc>
                  <a:txBody>
                    <a:bodyPr/>
                    <a:lstStyle/>
                    <a:p>
                      <a:pPr algn="ctr"/>
                      <a:r>
                        <a:rPr lang="en-US" altLang="zh-TW" smtClean="0"/>
                        <a:t>O</a:t>
                      </a:r>
                      <a:endParaRPr lang="zh-TW" altLang="en-US"/>
                    </a:p>
                  </a:txBody>
                  <a:tcPr/>
                </a:tc>
                <a:tc>
                  <a:txBody>
                    <a:bodyPr/>
                    <a:lstStyle/>
                    <a:p>
                      <a:pPr algn="ctr"/>
                      <a:endParaRPr lang="zh-TW" altLang="en-US"/>
                    </a:p>
                  </a:txBody>
                  <a:tcPr/>
                </a:tc>
                <a:tc>
                  <a:txBody>
                    <a:bodyPr/>
                    <a:lstStyle/>
                    <a:p>
                      <a:pPr algn="ctr"/>
                      <a:endParaRPr lang="zh-TW" altLang="en-US"/>
                    </a:p>
                  </a:txBody>
                  <a:tcPr/>
                </a:tc>
              </a:tr>
              <a:tr h="370840">
                <a:tc vMerge="1">
                  <a:txBody>
                    <a:bodyPr/>
                    <a:lstStyle/>
                    <a:p>
                      <a:endParaRPr lang="zh-TW" altLang="en-US"/>
                    </a:p>
                  </a:txBody>
                  <a:tcPr/>
                </a:tc>
                <a:tc>
                  <a:txBody>
                    <a:bodyPr/>
                    <a:lstStyle/>
                    <a:p>
                      <a:r>
                        <a:rPr lang="en-US" altLang="zh-TW" sz="1400" smtClean="0"/>
                        <a:t>IxNetwork</a:t>
                      </a:r>
                      <a:endParaRPr lang="zh-TW" altLang="en-US" sz="1400"/>
                    </a:p>
                  </a:txBody>
                  <a:tcPr/>
                </a:tc>
                <a:tc>
                  <a:txBody>
                    <a:bodyPr/>
                    <a:lstStyle/>
                    <a:p>
                      <a:pPr algn="ctr"/>
                      <a:r>
                        <a:rPr lang="en-US" altLang="zh-TW" smtClean="0"/>
                        <a:t>O</a:t>
                      </a:r>
                      <a:endParaRPr lang="zh-TW" altLang="en-US"/>
                    </a:p>
                  </a:txBody>
                  <a:tcPr/>
                </a:tc>
                <a:tc>
                  <a:txBody>
                    <a:bodyPr/>
                    <a:lstStyle/>
                    <a:p>
                      <a:pPr algn="ctr"/>
                      <a:endParaRPr lang="zh-TW" altLang="en-US"/>
                    </a:p>
                  </a:txBody>
                  <a:tcPr/>
                </a:tc>
                <a:tc>
                  <a:txBody>
                    <a:bodyPr/>
                    <a:lstStyle/>
                    <a:p>
                      <a:pPr algn="ctr"/>
                      <a:r>
                        <a:rPr lang="en-US" altLang="zh-TW" smtClean="0"/>
                        <a:t>O</a:t>
                      </a:r>
                      <a:endParaRPr lang="zh-TW" altLang="en-US"/>
                    </a:p>
                  </a:txBody>
                  <a:tcPr/>
                </a:tc>
                <a:tc>
                  <a:txBody>
                    <a:bodyPr/>
                    <a:lstStyle/>
                    <a:p>
                      <a:pPr algn="ctr"/>
                      <a:r>
                        <a:rPr lang="en-US" altLang="zh-TW" smtClean="0"/>
                        <a:t>O</a:t>
                      </a:r>
                      <a:endParaRPr lang="zh-TW" altLang="en-US"/>
                    </a:p>
                  </a:txBody>
                  <a:tcPr/>
                </a:tc>
              </a:tr>
              <a:tr h="370840">
                <a:tc rowSpan="2">
                  <a:txBody>
                    <a:bodyPr/>
                    <a:lstStyle/>
                    <a:p>
                      <a:r>
                        <a:rPr lang="en-US" altLang="zh-TW" sz="1600" b="0" i="0" kern="1200" smtClean="0">
                          <a:solidFill>
                            <a:schemeClr val="dk1"/>
                          </a:solidFill>
                          <a:effectLst/>
                          <a:latin typeface="+mn-lt"/>
                          <a:ea typeface="+mn-ea"/>
                          <a:cs typeface="+mn-cs"/>
                        </a:rPr>
                        <a:t>Codenomicon </a:t>
                      </a:r>
                      <a:endParaRPr lang="zh-TW" altLang="en-US" sz="1600"/>
                    </a:p>
                  </a:txBody>
                  <a:tcPr/>
                </a:tc>
                <a:tc>
                  <a:txBody>
                    <a:bodyPr/>
                    <a:lstStyle/>
                    <a:p>
                      <a:r>
                        <a:rPr lang="en-US" altLang="zh-TW" sz="1400" b="0" i="0" kern="1200" smtClean="0">
                          <a:solidFill>
                            <a:schemeClr val="dk1"/>
                          </a:solidFill>
                          <a:effectLst/>
                          <a:latin typeface="+mn-lt"/>
                          <a:ea typeface="+mn-ea"/>
                          <a:cs typeface="+mn-cs"/>
                        </a:rPr>
                        <a:t>OpenFlow Controller Test Suite</a:t>
                      </a:r>
                      <a:endParaRPr lang="zh-TW" altLang="en-US" sz="1400"/>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r>
                        <a:rPr lang="en-US" altLang="zh-TW" smtClean="0"/>
                        <a:t>O</a:t>
                      </a:r>
                      <a:endParaRPr lang="zh-TW" altLang="en-US"/>
                    </a:p>
                  </a:txBody>
                  <a:tcPr/>
                </a:tc>
              </a:tr>
              <a:tr h="370840">
                <a:tc vMerge="1">
                  <a:txBody>
                    <a:bodyPr/>
                    <a:lstStyle/>
                    <a:p>
                      <a:endParaRPr lang="zh-TW" altLang="en-US"/>
                    </a:p>
                  </a:txBody>
                  <a:tcPr/>
                </a:tc>
                <a:tc>
                  <a:txBody>
                    <a:bodyPr/>
                    <a:lstStyle/>
                    <a:p>
                      <a:r>
                        <a:rPr lang="en-US" altLang="zh-TW" sz="1400" b="0" i="0" kern="1200" smtClean="0">
                          <a:solidFill>
                            <a:schemeClr val="dk1"/>
                          </a:solidFill>
                          <a:effectLst/>
                          <a:latin typeface="+mn-lt"/>
                          <a:ea typeface="+mn-ea"/>
                          <a:cs typeface="+mn-cs"/>
                        </a:rPr>
                        <a:t>OpenFlow Switch Test Suite</a:t>
                      </a:r>
                      <a:endParaRPr lang="zh-TW" altLang="en-US" sz="1400"/>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r>
                        <a:rPr lang="en-US" altLang="zh-TW" smtClean="0"/>
                        <a:t>O</a:t>
                      </a:r>
                      <a:endParaRPr lang="zh-TW" altLang="en-US"/>
                    </a:p>
                  </a:txBody>
                  <a:tcPr/>
                </a:tc>
              </a:tr>
            </a:tbl>
          </a:graphicData>
        </a:graphic>
      </p:graphicFrame>
      <p:sp>
        <p:nvSpPr>
          <p:cNvPr id="3" name="投影片編號版面配置區 2"/>
          <p:cNvSpPr>
            <a:spLocks noGrp="1"/>
          </p:cNvSpPr>
          <p:nvPr>
            <p:ph type="sldNum" sz="quarter" idx="12"/>
          </p:nvPr>
        </p:nvSpPr>
        <p:spPr/>
        <p:txBody>
          <a:bodyPr/>
          <a:lstStyle/>
          <a:p>
            <a:fld id="{73DA0BB7-265A-403C-9275-D587AB510EDC}" type="slidenum">
              <a:rPr lang="zh-TW" altLang="en-US" smtClean="0"/>
              <a:t>82</a:t>
            </a:fld>
            <a:endParaRPr lang="zh-TW" altLang="en-US"/>
          </a:p>
        </p:txBody>
      </p:sp>
    </p:spTree>
    <p:extLst>
      <p:ext uri="{BB962C8B-B14F-4D97-AF65-F5344CB8AC3E}">
        <p14:creationId xmlns:p14="http://schemas.microsoft.com/office/powerpoint/2010/main" val="2474014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en-US" altLang="zh-TW" sz="2900" dirty="0">
                <a:solidFill>
                  <a:schemeClr val="tx2"/>
                </a:solidFill>
              </a:rPr>
              <a:t>ONF </a:t>
            </a:r>
            <a:r>
              <a:rPr lang="en-US" altLang="zh-TW" sz="2900" dirty="0" smtClean="0">
                <a:solidFill>
                  <a:schemeClr val="tx2"/>
                </a:solidFill>
              </a:rPr>
              <a:t>Conformance </a:t>
            </a:r>
            <a:r>
              <a:rPr lang="en-US" altLang="zh-TW" sz="2900" dirty="0">
                <a:solidFill>
                  <a:schemeClr val="tx2"/>
                </a:solidFill>
              </a:rPr>
              <a:t>T</a:t>
            </a:r>
            <a:r>
              <a:rPr lang="en-US" altLang="zh-TW" sz="2900" dirty="0" smtClean="0">
                <a:solidFill>
                  <a:schemeClr val="tx2"/>
                </a:solidFill>
              </a:rPr>
              <a:t>est</a:t>
            </a:r>
            <a:r>
              <a:rPr lang="zh-TW" altLang="en-US" sz="2900" dirty="0" smtClean="0">
                <a:solidFill>
                  <a:schemeClr val="tx2"/>
                </a:solidFill>
              </a:rPr>
              <a:t> </a:t>
            </a:r>
            <a:r>
              <a:rPr lang="en-US" altLang="zh-TW" sz="2900" dirty="0" smtClean="0">
                <a:solidFill>
                  <a:schemeClr val="tx2"/>
                </a:solidFill>
              </a:rPr>
              <a:t>Items</a:t>
            </a:r>
            <a:endParaRPr lang="zh-TW" altLang="en-US" sz="2900" dirty="0">
              <a:solidFill>
                <a:schemeClr val="tx2"/>
              </a:solidFill>
            </a:endParaRP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247489664"/>
              </p:ext>
            </p:extLst>
          </p:nvPr>
        </p:nvGraphicFramePr>
        <p:xfrm>
          <a:off x="457200" y="1600200"/>
          <a:ext cx="8229599" cy="4617720"/>
        </p:xfrm>
        <a:graphic>
          <a:graphicData uri="http://schemas.openxmlformats.org/drawingml/2006/table">
            <a:tbl>
              <a:tblPr firstRow="1" bandRow="1">
                <a:tableStyleId>{5C22544A-7EE6-4342-B048-85BDC9FD1C3A}</a:tableStyleId>
              </a:tblPr>
              <a:tblGrid>
                <a:gridCol w="2544214"/>
                <a:gridCol w="2544214"/>
                <a:gridCol w="3141171"/>
              </a:tblGrid>
              <a:tr h="370840">
                <a:tc>
                  <a:txBody>
                    <a:bodyPr/>
                    <a:lstStyle/>
                    <a:p>
                      <a:endParaRPr lang="zh-TW" altLang="en-US"/>
                    </a:p>
                  </a:txBody>
                  <a:tcPr/>
                </a:tc>
                <a:tc>
                  <a:txBody>
                    <a:bodyPr/>
                    <a:lstStyle/>
                    <a:p>
                      <a:r>
                        <a:rPr lang="en-US" altLang="zh-TW" smtClean="0"/>
                        <a:t>Test</a:t>
                      </a:r>
                      <a:r>
                        <a:rPr lang="zh-TW" altLang="en-US" smtClean="0"/>
                        <a:t> </a:t>
                      </a:r>
                      <a:r>
                        <a:rPr lang="en-US" altLang="zh-TW" smtClean="0"/>
                        <a:t>item  </a:t>
                      </a:r>
                      <a:endParaRPr lang="zh-TW" altLang="en-US"/>
                    </a:p>
                  </a:txBody>
                  <a:tcPr/>
                </a:tc>
                <a:tc>
                  <a:txBody>
                    <a:bodyPr/>
                    <a:lstStyle/>
                    <a:p>
                      <a:r>
                        <a:rPr lang="en-US" altLang="zh-TW" smtClean="0"/>
                        <a:t>Example </a:t>
                      </a:r>
                      <a:endParaRPr lang="zh-TW" altLang="en-US"/>
                    </a:p>
                  </a:txBody>
                  <a:tcPr/>
                </a:tc>
              </a:tr>
              <a:tr h="370840">
                <a:tc rowSpan="3">
                  <a:txBody>
                    <a:bodyPr/>
                    <a:lstStyle/>
                    <a:p>
                      <a:r>
                        <a:rPr lang="en-US" altLang="zh-TW" smtClean="0"/>
                        <a:t>Basic</a:t>
                      </a:r>
                    </a:p>
                  </a:txBody>
                  <a:tcPr/>
                </a:tc>
                <a:tc>
                  <a:txBody>
                    <a:bodyPr/>
                    <a:lstStyle/>
                    <a:p>
                      <a:r>
                        <a:rPr lang="en-US" altLang="zh-TW" smtClean="0"/>
                        <a:t>Basic Sanity Checks  </a:t>
                      </a:r>
                    </a:p>
                  </a:txBody>
                  <a:tcPr/>
                </a:tc>
                <a:tc>
                  <a:txBody>
                    <a:bodyPr/>
                    <a:lstStyle/>
                    <a:p>
                      <a:r>
                        <a:rPr lang="en-US" altLang="zh-TW" smtClean="0"/>
                        <a:t>Connection</a:t>
                      </a:r>
                      <a:r>
                        <a:rPr lang="en-US" altLang="zh-TW" baseline="0" smtClean="0"/>
                        <a:t> test</a:t>
                      </a:r>
                      <a:endParaRPr lang="zh-TW" altLang="en-US"/>
                    </a:p>
                  </a:txBody>
                  <a:tcPr/>
                </a:tc>
              </a:tr>
              <a:tr h="370840">
                <a:tc vMerge="1">
                  <a:txBody>
                    <a:bodyPr/>
                    <a:lstStyle/>
                    <a:p>
                      <a:endParaRPr lang="en-US" altLang="zh-TW" smtClean="0"/>
                    </a:p>
                  </a:txBody>
                  <a:tcPr/>
                </a:tc>
                <a:tc>
                  <a:txBody>
                    <a:bodyPr/>
                    <a:lstStyle/>
                    <a:p>
                      <a:r>
                        <a:rPr lang="en-US" altLang="zh-TW" smtClean="0"/>
                        <a:t>Basic OpenFlow protocol messages   </a:t>
                      </a:r>
                    </a:p>
                  </a:txBody>
                  <a:tcPr/>
                </a:tc>
                <a:tc>
                  <a:txBody>
                    <a:bodyPr/>
                    <a:lstStyle/>
                    <a:p>
                      <a:r>
                        <a:rPr lang="en-US" altLang="zh-TW" smtClean="0"/>
                        <a:t>FEATURES REQUEST</a:t>
                      </a:r>
                    </a:p>
                  </a:txBody>
                  <a:tcPr/>
                </a:tc>
              </a:tr>
              <a:tr h="370840">
                <a:tc vMerge="1">
                  <a:txBody>
                    <a:bodyPr/>
                    <a:lstStyle/>
                    <a:p>
                      <a:endParaRPr lang="en-US" altLang="zh-TW" smtClean="0"/>
                    </a:p>
                  </a:txBody>
                  <a:tcPr/>
                </a:tc>
                <a:tc>
                  <a:txBody>
                    <a:bodyPr/>
                    <a:lstStyle/>
                    <a:p>
                      <a:r>
                        <a:rPr lang="en-US" altLang="zh-TW" smtClean="0"/>
                        <a:t>Spanning Tree   </a:t>
                      </a:r>
                    </a:p>
                  </a:txBody>
                  <a:tcPr/>
                </a:tc>
                <a:tc>
                  <a:txBody>
                    <a:bodyPr/>
                    <a:lstStyle/>
                    <a:p>
                      <a:r>
                        <a:rPr lang="en-US" altLang="zh-TW" smtClean="0"/>
                        <a:t>Building spanning tree</a:t>
                      </a:r>
                      <a:endParaRPr lang="zh-TW" altLang="en-US"/>
                    </a:p>
                  </a:txBody>
                  <a:tcPr/>
                </a:tc>
              </a:tr>
              <a:tr h="370840">
                <a:tc rowSpan="3">
                  <a:txBody>
                    <a:bodyPr/>
                    <a:lstStyle/>
                    <a:p>
                      <a:r>
                        <a:rPr lang="en-US" altLang="zh-TW" smtClean="0"/>
                        <a:t>In switch</a:t>
                      </a:r>
                    </a:p>
                  </a:txBody>
                  <a:tcPr/>
                </a:tc>
                <a:tc>
                  <a:txBody>
                    <a:bodyPr/>
                    <a:lstStyle/>
                    <a:p>
                      <a:r>
                        <a:rPr lang="en-US" altLang="zh-TW" smtClean="0"/>
                        <a:t>Flow Matching   </a:t>
                      </a:r>
                    </a:p>
                  </a:txBody>
                  <a:tcPr/>
                </a:tc>
                <a:tc>
                  <a:txBody>
                    <a:bodyPr/>
                    <a:lstStyle/>
                    <a:p>
                      <a:r>
                        <a:rPr lang="en-US" altLang="zh-TW" smtClean="0"/>
                        <a:t>All wildcard</a:t>
                      </a:r>
                      <a:endParaRPr lang="zh-TW" altLang="en-US"/>
                    </a:p>
                  </a:txBody>
                  <a:tcPr/>
                </a:tc>
              </a:tr>
              <a:tr h="370840">
                <a:tc vMerge="1">
                  <a:txBody>
                    <a:bodyPr/>
                    <a:lstStyle/>
                    <a:p>
                      <a:endParaRPr lang="en-US" altLang="zh-TW" smtClean="0"/>
                    </a:p>
                  </a:txBody>
                  <a:tcPr/>
                </a:tc>
                <a:tc>
                  <a:txBody>
                    <a:bodyPr/>
                    <a:lstStyle/>
                    <a:p>
                      <a:r>
                        <a:rPr lang="en-US" altLang="zh-TW" smtClean="0"/>
                        <a:t>Counters   </a:t>
                      </a:r>
                    </a:p>
                  </a:txBody>
                  <a:tcPr/>
                </a:tc>
                <a:tc>
                  <a:txBody>
                    <a:bodyPr/>
                    <a:lstStyle/>
                    <a:p>
                      <a:r>
                        <a:rPr lang="en-US" altLang="zh-TW" smtClean="0"/>
                        <a:t>Received packets</a:t>
                      </a:r>
                      <a:endParaRPr lang="zh-TW" altLang="en-US"/>
                    </a:p>
                  </a:txBody>
                  <a:tcPr/>
                </a:tc>
              </a:tr>
              <a:tr h="370840">
                <a:tc vMerge="1">
                  <a:txBody>
                    <a:bodyPr/>
                    <a:lstStyle/>
                    <a:p>
                      <a:endParaRPr lang="en-US" altLang="zh-TW" smtClean="0"/>
                    </a:p>
                  </a:txBody>
                  <a:tcPr/>
                </a:tc>
                <a:tc>
                  <a:txBody>
                    <a:bodyPr/>
                    <a:lstStyle/>
                    <a:p>
                      <a:r>
                        <a:rPr lang="en-US" altLang="zh-TW" smtClean="0"/>
                        <a:t>Actions   </a:t>
                      </a:r>
                    </a:p>
                  </a:txBody>
                  <a:tcPr/>
                </a:tc>
                <a:tc>
                  <a:txBody>
                    <a:bodyPr/>
                    <a:lstStyle/>
                    <a:p>
                      <a:r>
                        <a:rPr lang="en-US" altLang="zh-TW" smtClean="0"/>
                        <a:t>FORWARD</a:t>
                      </a:r>
                      <a:endParaRPr lang="zh-TW" altLang="en-US"/>
                    </a:p>
                  </a:txBody>
                  <a:tcPr/>
                </a:tc>
              </a:tr>
              <a:tr h="370840">
                <a:tc>
                  <a:txBody>
                    <a:bodyPr/>
                    <a:lstStyle/>
                    <a:p>
                      <a:r>
                        <a:rPr lang="en-US" altLang="zh-TW" smtClean="0"/>
                        <a:t>Controller to switch</a:t>
                      </a:r>
                    </a:p>
                  </a:txBody>
                  <a:tcPr/>
                </a:tc>
                <a:tc>
                  <a:txBody>
                    <a:bodyPr/>
                    <a:lstStyle/>
                    <a:p>
                      <a:r>
                        <a:rPr lang="en-US" altLang="zh-TW" smtClean="0"/>
                        <a:t>Flow modification messages</a:t>
                      </a:r>
                      <a:endParaRPr lang="zh-TW" altLang="en-US" smtClean="0"/>
                    </a:p>
                  </a:txBody>
                  <a:tcPr/>
                </a:tc>
                <a:tc>
                  <a:txBody>
                    <a:bodyPr/>
                    <a:lstStyle/>
                    <a:p>
                      <a:r>
                        <a:rPr lang="en-US" altLang="zh-TW" smtClean="0"/>
                        <a:t>Delete flows</a:t>
                      </a:r>
                      <a:endParaRPr lang="zh-TW" altLang="en-US"/>
                    </a:p>
                  </a:txBody>
                  <a:tcPr/>
                </a:tc>
              </a:tr>
              <a:tr h="370840">
                <a:tc>
                  <a:txBody>
                    <a:bodyPr/>
                    <a:lstStyle/>
                    <a:p>
                      <a:r>
                        <a:rPr lang="en-US" altLang="zh-TW" smtClean="0"/>
                        <a:t>Switch to controller</a:t>
                      </a:r>
                    </a:p>
                  </a:txBody>
                  <a:tcPr/>
                </a:tc>
                <a:tc>
                  <a:txBody>
                    <a:bodyPr/>
                    <a:lstStyle/>
                    <a:p>
                      <a:r>
                        <a:rPr lang="en-US" altLang="zh-TW" smtClean="0"/>
                        <a:t>Async Messages   </a:t>
                      </a:r>
                    </a:p>
                  </a:txBody>
                  <a:tcPr/>
                </a:tc>
                <a:tc>
                  <a:txBody>
                    <a:bodyPr/>
                    <a:lstStyle/>
                    <a:p>
                      <a:r>
                        <a:rPr lang="en-US" altLang="zh-TW" smtClean="0"/>
                        <a:t>OFPT_PORT_STATUS</a:t>
                      </a:r>
                      <a:endParaRPr lang="zh-TW" altLang="en-US"/>
                    </a:p>
                  </a:txBody>
                  <a:tcPr/>
                </a:tc>
              </a:tr>
              <a:tr h="370840">
                <a:tc rowSpan="2">
                  <a:txBody>
                    <a:bodyPr/>
                    <a:lstStyle/>
                    <a:p>
                      <a:r>
                        <a:rPr lang="en-US" altLang="zh-TW" smtClean="0"/>
                        <a:t>Bidirection</a:t>
                      </a:r>
                    </a:p>
                  </a:txBody>
                  <a:tcPr/>
                </a:tc>
                <a:tc>
                  <a:txBody>
                    <a:bodyPr/>
                    <a:lstStyle/>
                    <a:p>
                      <a:r>
                        <a:rPr lang="en-US" altLang="zh-TW" smtClean="0"/>
                        <a:t>Messages   </a:t>
                      </a:r>
                    </a:p>
                  </a:txBody>
                  <a:tcPr/>
                </a:tc>
                <a:tc>
                  <a:txBody>
                    <a:bodyPr/>
                    <a:lstStyle/>
                    <a:p>
                      <a:r>
                        <a:rPr lang="en-US" altLang="zh-TW" smtClean="0"/>
                        <a:t>OFPT_HELLO</a:t>
                      </a:r>
                      <a:endParaRPr lang="zh-TW" altLang="en-US"/>
                    </a:p>
                  </a:txBody>
                  <a:tcPr/>
                </a:tc>
              </a:tr>
              <a:tr h="370840">
                <a:tc vMerge="1">
                  <a:txBody>
                    <a:bodyPr/>
                    <a:lstStyle/>
                    <a:p>
                      <a:endParaRPr lang="en-US" altLang="zh-TW"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mtClean="0"/>
                        <a:t>Error Messages </a:t>
                      </a:r>
                      <a:endParaRPr lang="zh-TW" altLang="en-US" smtClean="0"/>
                    </a:p>
                  </a:txBody>
                  <a:tcPr/>
                </a:tc>
                <a:tc>
                  <a:txBody>
                    <a:bodyPr/>
                    <a:lstStyle/>
                    <a:p>
                      <a:r>
                        <a:rPr lang="en-US" altLang="zh-TW" smtClean="0"/>
                        <a:t>OFPBRC_BAD_VERSION</a:t>
                      </a:r>
                      <a:endParaRPr lang="zh-TW" altLang="en-US"/>
                    </a:p>
                  </a:txBody>
                  <a:tcPr/>
                </a:tc>
              </a:tr>
            </a:tbl>
          </a:graphicData>
        </a:graphic>
      </p:graphicFrame>
      <p:sp>
        <p:nvSpPr>
          <p:cNvPr id="3" name="投影片編號版面配置區 2"/>
          <p:cNvSpPr>
            <a:spLocks noGrp="1"/>
          </p:cNvSpPr>
          <p:nvPr>
            <p:ph type="sldNum" sz="quarter" idx="12"/>
          </p:nvPr>
        </p:nvSpPr>
        <p:spPr/>
        <p:txBody>
          <a:bodyPr/>
          <a:lstStyle/>
          <a:p>
            <a:fld id="{73DA0BB7-265A-403C-9275-D587AB510EDC}" type="slidenum">
              <a:rPr lang="zh-TW" altLang="en-US" smtClean="0"/>
              <a:t>83</a:t>
            </a:fld>
            <a:endParaRPr lang="zh-TW" altLang="en-US"/>
          </a:p>
        </p:txBody>
      </p:sp>
    </p:spTree>
    <p:extLst>
      <p:ext uri="{BB962C8B-B14F-4D97-AF65-F5344CB8AC3E}">
        <p14:creationId xmlns:p14="http://schemas.microsoft.com/office/powerpoint/2010/main" val="203539089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altLang="zh-TW" sz="3200" dirty="0">
                <a:solidFill>
                  <a:schemeClr val="tx2"/>
                </a:solidFill>
              </a:rPr>
              <a:t>Testing </a:t>
            </a:r>
            <a:r>
              <a:rPr lang="en-US" altLang="zh-TW" sz="3200" dirty="0" smtClean="0">
                <a:solidFill>
                  <a:schemeClr val="tx2"/>
                </a:solidFill>
              </a:rPr>
              <a:t>Methodologies: Lab Test</a:t>
            </a:r>
            <a:endParaRPr lang="en-US"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45066237"/>
              </p:ext>
            </p:extLst>
          </p:nvPr>
        </p:nvGraphicFramePr>
        <p:xfrm>
          <a:off x="107504" y="1124744"/>
          <a:ext cx="8763000" cy="5857240"/>
        </p:xfrm>
        <a:graphic>
          <a:graphicData uri="http://schemas.openxmlformats.org/drawingml/2006/table">
            <a:tbl>
              <a:tblPr firstRow="1" bandRow="1">
                <a:tableStyleId>{5C22544A-7EE6-4342-B048-85BDC9FD1C3A}</a:tableStyleId>
              </a:tblPr>
              <a:tblGrid>
                <a:gridCol w="2381250"/>
                <a:gridCol w="6381750"/>
              </a:tblGrid>
              <a:tr h="370840">
                <a:tc gridSpan="2">
                  <a:txBody>
                    <a:bodyPr/>
                    <a:lstStyle/>
                    <a:p>
                      <a:r>
                        <a:rPr lang="en-US" altLang="zh-TW" dirty="0" smtClean="0"/>
                        <a:t>Lab test</a:t>
                      </a:r>
                      <a:endParaRPr lang="en-US" dirty="0"/>
                    </a:p>
                  </a:txBody>
                  <a:tcPr/>
                </a:tc>
                <a:tc hMerge="1">
                  <a:txBody>
                    <a:bodyPr/>
                    <a:lstStyle/>
                    <a:p>
                      <a:endParaRPr lang="en-US" dirty="0"/>
                    </a:p>
                  </a:txBody>
                  <a:tcPr/>
                </a:tc>
              </a:tr>
              <a:tr h="304800">
                <a:tc>
                  <a:txBody>
                    <a:bodyPr/>
                    <a:lstStyle/>
                    <a:p>
                      <a:r>
                        <a:rPr lang="en-US" altLang="zh-TW" dirty="0" smtClean="0"/>
                        <a:t>App, Controller</a:t>
                      </a:r>
                    </a:p>
                  </a:txBody>
                  <a:tcPr/>
                </a:tc>
                <a:tc>
                  <a:txBody>
                    <a:bodyPr/>
                    <a:lstStyle/>
                    <a:p>
                      <a:r>
                        <a:rPr lang="en-US" altLang="zh-TW" dirty="0" smtClean="0"/>
                        <a:t>Functionality </a:t>
                      </a:r>
                    </a:p>
                    <a:p>
                      <a:pPr marL="285750" indent="-285750">
                        <a:buFont typeface="Arial" pitchFamily="34" charset="0"/>
                        <a:buChar char="•"/>
                      </a:pPr>
                      <a:r>
                        <a:rPr lang="en-US" dirty="0" smtClean="0"/>
                        <a:t>Unit-function test</a:t>
                      </a:r>
                    </a:p>
                    <a:p>
                      <a:pPr marL="285750" indent="-285750">
                        <a:buFont typeface="Arial" pitchFamily="34" charset="0"/>
                        <a:buChar char="•"/>
                      </a:pPr>
                      <a:r>
                        <a:rPr lang="en-US" dirty="0" smtClean="0"/>
                        <a:t>Multi-function integration test</a:t>
                      </a:r>
                    </a:p>
                    <a:p>
                      <a:pPr marL="285750" indent="-285750">
                        <a:buFont typeface="Arial" pitchFamily="34" charset="0"/>
                        <a:buChar char="•"/>
                      </a:pPr>
                      <a:r>
                        <a:rPr lang="en-US" dirty="0" smtClean="0"/>
                        <a:t>Flow entry/table conflict control</a:t>
                      </a:r>
                    </a:p>
                    <a:p>
                      <a:pPr marL="285750" indent="-285750">
                        <a:buFont typeface="Arial" pitchFamily="34" charset="0"/>
                        <a:buChar char="•"/>
                      </a:pPr>
                      <a:r>
                        <a:rPr lang="en-US" dirty="0" smtClean="0"/>
                        <a:t>Error tolerance</a:t>
                      </a:r>
                    </a:p>
                  </a:txBody>
                  <a:tcPr/>
                </a:tc>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App, Cloud Service</a:t>
                      </a:r>
                    </a:p>
                    <a:p>
                      <a:endParaRPr lang="en-US" dirty="0"/>
                    </a:p>
                  </a:txBody>
                  <a:tcPr/>
                </a:tc>
                <a:tc>
                  <a:txBody>
                    <a:bodyPr/>
                    <a:lstStyle/>
                    <a:p>
                      <a:r>
                        <a:rPr lang="en-US" altLang="zh-TW" dirty="0" smtClean="0"/>
                        <a:t>Performance</a:t>
                      </a:r>
                    </a:p>
                    <a:p>
                      <a:pPr marL="285750" indent="-285750">
                        <a:buFont typeface="Arial" pitchFamily="34" charset="0"/>
                        <a:buChar char="•"/>
                      </a:pPr>
                      <a:r>
                        <a:rPr lang="en-US" dirty="0" smtClean="0"/>
                        <a:t>Congestion control</a:t>
                      </a:r>
                    </a:p>
                    <a:p>
                      <a:pPr marL="285750" indent="-285750">
                        <a:buFont typeface="Arial" pitchFamily="34" charset="0"/>
                        <a:buChar char="•"/>
                      </a:pPr>
                      <a:r>
                        <a:rPr lang="en-US" dirty="0" err="1" smtClean="0"/>
                        <a:t>QoS</a:t>
                      </a:r>
                      <a:r>
                        <a:rPr lang="en-US" dirty="0" smtClean="0"/>
                        <a:t> control</a:t>
                      </a:r>
                    </a:p>
                    <a:p>
                      <a:pPr marL="285750" indent="-285750">
                        <a:buFont typeface="Arial" pitchFamily="34" charset="0"/>
                        <a:buChar char="•"/>
                      </a:pPr>
                      <a:r>
                        <a:rPr lang="en-US" dirty="0" smtClean="0"/>
                        <a:t>Loading Balance</a:t>
                      </a:r>
                    </a:p>
                    <a:p>
                      <a:pPr marL="285750" indent="-285750">
                        <a:buFont typeface="Arial" pitchFamily="34" charset="0"/>
                        <a:buChar char="•"/>
                      </a:pPr>
                      <a:r>
                        <a:rPr lang="en-US" dirty="0" smtClean="0"/>
                        <a:t>Tunneling</a:t>
                      </a:r>
                    </a:p>
                    <a:p>
                      <a:pPr marL="285750" indent="-285750">
                        <a:buFont typeface="Arial" pitchFamily="34" charset="0"/>
                        <a:buChar char="•"/>
                      </a:pPr>
                      <a:r>
                        <a:rPr lang="en-US" dirty="0" smtClean="0"/>
                        <a:t>Migration</a:t>
                      </a:r>
                      <a:endParaRPr lang="en-US" dirty="0"/>
                    </a:p>
                  </a:txBody>
                  <a:tcPr/>
                </a:tc>
              </a:tr>
              <a:tr h="304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Controller, Network</a:t>
                      </a:r>
                      <a:r>
                        <a:rPr lang="en-US" altLang="zh-TW" baseline="0" dirty="0" smtClean="0"/>
                        <a:t> devices</a:t>
                      </a:r>
                      <a:endParaRPr lang="en-US" dirty="0"/>
                    </a:p>
                  </a:txBody>
                  <a:tcPr/>
                </a:tc>
                <a:tc>
                  <a:txBody>
                    <a:bodyPr/>
                    <a:lstStyle/>
                    <a:p>
                      <a:r>
                        <a:rPr lang="en-US" altLang="zh-TW" dirty="0" smtClean="0"/>
                        <a:t>Functionality </a:t>
                      </a:r>
                    </a:p>
                    <a:p>
                      <a:pPr marL="285750" indent="-285750">
                        <a:buFont typeface="Arial" pitchFamily="34" charset="0"/>
                        <a:buChar char="•"/>
                      </a:pPr>
                      <a:r>
                        <a:rPr lang="en-US" dirty="0" smtClean="0"/>
                        <a:t>Spec verification</a:t>
                      </a:r>
                    </a:p>
                    <a:p>
                      <a:pPr marL="285750" indent="-285750">
                        <a:buFont typeface="Arial" pitchFamily="34" charset="0"/>
                        <a:buChar char="•"/>
                      </a:pPr>
                      <a:r>
                        <a:rPr lang="en-US" dirty="0" smtClean="0"/>
                        <a:t>Unit-function test</a:t>
                      </a:r>
                    </a:p>
                    <a:p>
                      <a:pPr marL="285750" indent="-285750">
                        <a:buFont typeface="Arial" pitchFamily="34" charset="0"/>
                        <a:buChar char="•"/>
                      </a:pPr>
                      <a:r>
                        <a:rPr lang="en-US" dirty="0" smtClean="0"/>
                        <a:t>Multi-function integration test</a:t>
                      </a:r>
                    </a:p>
                    <a:p>
                      <a:pPr marL="0" indent="0">
                        <a:buFont typeface="Arial" pitchFamily="34" charset="0"/>
                        <a:buNone/>
                      </a:pPr>
                      <a:r>
                        <a:rPr lang="en-US" dirty="0" smtClean="0"/>
                        <a:t>Conformance</a:t>
                      </a:r>
                    </a:p>
                    <a:p>
                      <a:pPr marL="285750" indent="-285750">
                        <a:buFont typeface="Arial" pitchFamily="34" charset="0"/>
                        <a:buChar char="•"/>
                      </a:pPr>
                      <a:r>
                        <a:rPr lang="en-US" dirty="0" err="1" smtClean="0"/>
                        <a:t>OpenFlow</a:t>
                      </a:r>
                      <a:r>
                        <a:rPr lang="en-US" dirty="0" smtClean="0"/>
                        <a:t> 1.3 </a:t>
                      </a:r>
                      <a:r>
                        <a:rPr lang="en-US" altLang="zh-TW" dirty="0" err="1" smtClean="0"/>
                        <a:t>OpenFlow</a:t>
                      </a:r>
                      <a:r>
                        <a:rPr lang="en-US" altLang="zh-TW" dirty="0" smtClean="0"/>
                        <a:t> 1.4 </a:t>
                      </a:r>
                      <a:r>
                        <a:rPr lang="en-US" dirty="0" smtClean="0"/>
                        <a:t>conformance test </a:t>
                      </a:r>
                    </a:p>
                    <a:p>
                      <a:pPr marL="0" indent="0">
                        <a:buFont typeface="Arial" pitchFamily="34" charset="0"/>
                        <a:buNone/>
                      </a:pPr>
                      <a:r>
                        <a:rPr lang="en-US" altLang="zh-TW" dirty="0" smtClean="0"/>
                        <a:t>Interoperability</a:t>
                      </a:r>
                    </a:p>
                    <a:p>
                      <a:pPr marL="285750" indent="-285750">
                        <a:buFont typeface="Arial" pitchFamily="34" charset="0"/>
                        <a:buChar char="•"/>
                      </a:pPr>
                      <a:r>
                        <a:rPr lang="en-US" dirty="0" err="1" smtClean="0"/>
                        <a:t>OpenFlow</a:t>
                      </a:r>
                      <a:r>
                        <a:rPr lang="en-US" dirty="0" smtClean="0"/>
                        <a:t> 1.0, 1.3 Interoperability</a:t>
                      </a:r>
                      <a:endParaRPr lang="en-US" dirty="0"/>
                    </a:p>
                  </a:txBody>
                  <a:tcPr/>
                </a:tc>
              </a:tr>
            </a:tbl>
          </a:graphicData>
        </a:graphic>
      </p:graphicFrame>
      <p:sp>
        <p:nvSpPr>
          <p:cNvPr id="3" name="投影片編號版面配置區 2"/>
          <p:cNvSpPr>
            <a:spLocks noGrp="1"/>
          </p:cNvSpPr>
          <p:nvPr>
            <p:ph type="sldNum" sz="quarter" idx="12"/>
          </p:nvPr>
        </p:nvSpPr>
        <p:spPr/>
        <p:txBody>
          <a:bodyPr/>
          <a:lstStyle/>
          <a:p>
            <a:fld id="{73DA0BB7-265A-403C-9275-D587AB510EDC}" type="slidenum">
              <a:rPr lang="zh-TW" altLang="en-US" smtClean="0"/>
              <a:t>84</a:t>
            </a:fld>
            <a:endParaRPr lang="zh-TW" altLang="en-US"/>
          </a:p>
        </p:txBody>
      </p:sp>
    </p:spTree>
    <p:extLst>
      <p:ext uri="{BB962C8B-B14F-4D97-AF65-F5344CB8AC3E}">
        <p14:creationId xmlns:p14="http://schemas.microsoft.com/office/powerpoint/2010/main" val="41338592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altLang="zh-TW" sz="3200" dirty="0">
                <a:solidFill>
                  <a:schemeClr val="tx2"/>
                </a:solidFill>
              </a:rPr>
              <a:t>Testing </a:t>
            </a:r>
            <a:r>
              <a:rPr lang="en-US" altLang="zh-TW" sz="3200" dirty="0" smtClean="0">
                <a:solidFill>
                  <a:schemeClr val="tx2"/>
                </a:solidFill>
              </a:rPr>
              <a:t>Methodologies: Field Test</a:t>
            </a:r>
            <a:endParaRPr lang="en-US"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64932894"/>
              </p:ext>
            </p:extLst>
          </p:nvPr>
        </p:nvGraphicFramePr>
        <p:xfrm>
          <a:off x="76200" y="1219200"/>
          <a:ext cx="8763000" cy="3296920"/>
        </p:xfrm>
        <a:graphic>
          <a:graphicData uri="http://schemas.openxmlformats.org/drawingml/2006/table">
            <a:tbl>
              <a:tblPr firstRow="1" bandRow="1">
                <a:tableStyleId>{5C22544A-7EE6-4342-B048-85BDC9FD1C3A}</a:tableStyleId>
              </a:tblPr>
              <a:tblGrid>
                <a:gridCol w="2381250"/>
                <a:gridCol w="6381750"/>
              </a:tblGrid>
              <a:tr h="370840">
                <a:tc gridSpan="2">
                  <a:txBody>
                    <a:bodyPr/>
                    <a:lstStyle/>
                    <a:p>
                      <a:r>
                        <a:rPr lang="en-US" dirty="0" smtClean="0"/>
                        <a:t>Filed</a:t>
                      </a:r>
                      <a:r>
                        <a:rPr lang="en-US" baseline="0" dirty="0" smtClean="0"/>
                        <a:t> test</a:t>
                      </a:r>
                      <a:endParaRPr lang="en-US" dirty="0"/>
                    </a:p>
                  </a:txBody>
                  <a:tcPr/>
                </a:tc>
                <a:tc hMerge="1">
                  <a:txBody>
                    <a:bodyPr/>
                    <a:lstStyle/>
                    <a:p>
                      <a:endParaRPr lang="en-US" dirty="0"/>
                    </a:p>
                  </a:txBody>
                  <a:tcPr/>
                </a:tc>
              </a:tr>
              <a:tr h="304800">
                <a:tc>
                  <a:txBody>
                    <a:bodyPr/>
                    <a:lstStyle/>
                    <a:p>
                      <a:pPr lvl="0" algn="l"/>
                      <a:r>
                        <a:rPr kumimoji="1" lang="en-US" altLang="zh-TW" dirty="0" smtClean="0"/>
                        <a:t>Field trial control system</a:t>
                      </a:r>
                    </a:p>
                  </a:txBody>
                  <a:tcPr/>
                </a:tc>
                <a:tc>
                  <a:txBody>
                    <a:bodyPr/>
                    <a:lstStyle/>
                    <a:p>
                      <a:pPr marL="285750" indent="-285750">
                        <a:buFont typeface="Arial" pitchFamily="34" charset="0"/>
                        <a:buChar char="•"/>
                      </a:pPr>
                      <a:r>
                        <a:rPr lang="en-US" altLang="zh-TW" dirty="0" smtClean="0"/>
                        <a:t>DUT/SUT registration and discovery</a:t>
                      </a:r>
                    </a:p>
                    <a:p>
                      <a:pPr marL="285750" indent="-285750">
                        <a:buFont typeface="Arial" pitchFamily="34" charset="0"/>
                        <a:buChar char="•"/>
                      </a:pPr>
                      <a:r>
                        <a:rPr lang="en-US" altLang="zh-TW" dirty="0" smtClean="0"/>
                        <a:t>Controller registration</a:t>
                      </a:r>
                    </a:p>
                    <a:p>
                      <a:pPr marL="285750" indent="-285750">
                        <a:buFont typeface="Arial" pitchFamily="34" charset="0"/>
                        <a:buChar char="•"/>
                      </a:pPr>
                      <a:r>
                        <a:rPr lang="en-US" altLang="zh-TW" dirty="0" smtClean="0"/>
                        <a:t>App registration and on/off shelf control</a:t>
                      </a:r>
                    </a:p>
                    <a:p>
                      <a:pPr marL="285750" indent="-285750">
                        <a:buFont typeface="Arial" pitchFamily="34" charset="0"/>
                        <a:buChar char="•"/>
                      </a:pPr>
                      <a:r>
                        <a:rPr lang="en-US" altLang="zh-TW" dirty="0" smtClean="0"/>
                        <a:t>Topology generator</a:t>
                      </a:r>
                    </a:p>
                    <a:p>
                      <a:pPr marL="285750" indent="-285750">
                        <a:buFont typeface="Arial" pitchFamily="34" charset="0"/>
                        <a:buChar char="•"/>
                      </a:pPr>
                      <a:r>
                        <a:rPr lang="en-US" altLang="zh-TW" dirty="0" smtClean="0"/>
                        <a:t>Integrated SDN and non-SDN</a:t>
                      </a:r>
                      <a:endParaRPr lang="en-US" dirty="0" smtClean="0"/>
                    </a:p>
                  </a:txBody>
                  <a:tcPr/>
                </a:tc>
              </a:tr>
              <a:tr h="609600">
                <a:tc>
                  <a:txBody>
                    <a:bodyPr/>
                    <a:lstStyle/>
                    <a:p>
                      <a:pPr algn="l"/>
                      <a:r>
                        <a:rPr lang="en-US" dirty="0" smtClean="0"/>
                        <a:t>Defect collector for reproduce mechanism</a:t>
                      </a:r>
                      <a:endParaRPr lang="en-US" dirty="0"/>
                    </a:p>
                  </a:txBody>
                  <a:tcPr/>
                </a:tc>
                <a:tc>
                  <a:txBody>
                    <a:bodyPr/>
                    <a:lstStyle/>
                    <a:p>
                      <a:pPr marL="285750" indent="-285750">
                        <a:buFont typeface="Arial" pitchFamily="34" charset="0"/>
                        <a:buChar char="•"/>
                      </a:pPr>
                      <a:r>
                        <a:rPr lang="en-US" altLang="zh-TW" dirty="0" smtClean="0"/>
                        <a:t>Auto topology generator for DUT/SUT to register and integrated with SDN and non-SDN</a:t>
                      </a:r>
                    </a:p>
                    <a:p>
                      <a:pPr marL="285750" indent="-285750">
                        <a:buFont typeface="Arial" pitchFamily="34" charset="0"/>
                        <a:buChar char="•"/>
                      </a:pPr>
                      <a:r>
                        <a:rPr lang="en-US" altLang="zh-TW" dirty="0" smtClean="0"/>
                        <a:t>Monitor system for collecting information from all components</a:t>
                      </a:r>
                    </a:p>
                    <a:p>
                      <a:pPr marL="285750" indent="-285750">
                        <a:buFont typeface="Arial" pitchFamily="34" charset="0"/>
                        <a:buChar char="•"/>
                      </a:pPr>
                      <a:r>
                        <a:rPr lang="en-US" altLang="zh-TW" dirty="0" smtClean="0"/>
                        <a:t>Clients simulator for reproduction defect</a:t>
                      </a:r>
                    </a:p>
                    <a:p>
                      <a:pPr marL="285750" indent="-285750">
                        <a:buFont typeface="Arial" pitchFamily="34" charset="0"/>
                        <a:buChar char="•"/>
                      </a:pPr>
                      <a:r>
                        <a:rPr lang="en-US" altLang="zh-TW" dirty="0" err="1" smtClean="0"/>
                        <a:t>Trackable</a:t>
                      </a:r>
                      <a:r>
                        <a:rPr lang="en-US" altLang="zh-TW" dirty="0" smtClean="0"/>
                        <a:t> packets/flows technology</a:t>
                      </a:r>
                      <a:endParaRPr lang="en-US" dirty="0"/>
                    </a:p>
                  </a:txBody>
                  <a:tcPr/>
                </a:tc>
              </a:tr>
            </a:tbl>
          </a:graphicData>
        </a:graphic>
      </p:graphicFrame>
      <p:sp>
        <p:nvSpPr>
          <p:cNvPr id="3" name="投影片編號版面配置區 2"/>
          <p:cNvSpPr>
            <a:spLocks noGrp="1"/>
          </p:cNvSpPr>
          <p:nvPr>
            <p:ph type="sldNum" sz="quarter" idx="12"/>
          </p:nvPr>
        </p:nvSpPr>
        <p:spPr/>
        <p:txBody>
          <a:bodyPr/>
          <a:lstStyle/>
          <a:p>
            <a:fld id="{73DA0BB7-265A-403C-9275-D587AB510EDC}" type="slidenum">
              <a:rPr lang="zh-TW" altLang="en-US" smtClean="0"/>
              <a:t>85</a:t>
            </a:fld>
            <a:endParaRPr lang="zh-TW" altLang="en-US"/>
          </a:p>
        </p:txBody>
      </p:sp>
    </p:spTree>
    <p:extLst>
      <p:ext uri="{BB962C8B-B14F-4D97-AF65-F5344CB8AC3E}">
        <p14:creationId xmlns:p14="http://schemas.microsoft.com/office/powerpoint/2010/main" val="25535134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2578"/>
            <a:ext cx="8435280" cy="560406"/>
          </a:xfrm>
        </p:spPr>
        <p:txBody>
          <a:bodyPr>
            <a:normAutofit fontScale="90000"/>
          </a:bodyPr>
          <a:lstStyle/>
          <a:p>
            <a:pPr algn="l"/>
            <a:r>
              <a:rPr lang="en-US" altLang="zh-TW" sz="3200" dirty="0">
                <a:solidFill>
                  <a:schemeClr val="tx2"/>
                </a:solidFill>
              </a:rPr>
              <a:t>Testing </a:t>
            </a:r>
            <a:r>
              <a:rPr lang="en-US" altLang="zh-TW" sz="3200" dirty="0" smtClean="0">
                <a:solidFill>
                  <a:schemeClr val="tx2"/>
                </a:solidFill>
              </a:rPr>
              <a:t>Methodologies: </a:t>
            </a:r>
            <a:r>
              <a:rPr lang="en-US" altLang="zh-TW" sz="3200" dirty="0">
                <a:solidFill>
                  <a:schemeClr val="tx2"/>
                </a:solidFill>
              </a:rPr>
              <a:t>A</a:t>
            </a:r>
            <a:r>
              <a:rPr lang="en-US" altLang="zh-TW" sz="3200" dirty="0" smtClean="0">
                <a:solidFill>
                  <a:schemeClr val="tx2"/>
                </a:solidFill>
              </a:rPr>
              <a:t>utomatic </a:t>
            </a:r>
            <a:r>
              <a:rPr lang="en-US" altLang="zh-TW" sz="3200" dirty="0">
                <a:solidFill>
                  <a:schemeClr val="tx2"/>
                </a:solidFill>
              </a:rPr>
              <a:t>T</a:t>
            </a:r>
            <a:r>
              <a:rPr lang="en-US" altLang="zh-TW" sz="3200" dirty="0" smtClean="0">
                <a:solidFill>
                  <a:schemeClr val="tx2"/>
                </a:solidFill>
              </a:rPr>
              <a:t>esting Tools</a:t>
            </a:r>
            <a:endParaRPr lang="en-US"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41736398"/>
              </p:ext>
            </p:extLst>
          </p:nvPr>
        </p:nvGraphicFramePr>
        <p:xfrm>
          <a:off x="76200" y="1219200"/>
          <a:ext cx="8763000" cy="3906520"/>
        </p:xfrm>
        <a:graphic>
          <a:graphicData uri="http://schemas.openxmlformats.org/drawingml/2006/table">
            <a:tbl>
              <a:tblPr firstRow="1" bandRow="1">
                <a:tableStyleId>{5C22544A-7EE6-4342-B048-85BDC9FD1C3A}</a:tableStyleId>
              </a:tblPr>
              <a:tblGrid>
                <a:gridCol w="2895600"/>
                <a:gridCol w="5867400"/>
              </a:tblGrid>
              <a:tr h="370840">
                <a:tc gridSpan="2">
                  <a:txBody>
                    <a:bodyPr/>
                    <a:lstStyle/>
                    <a:p>
                      <a:r>
                        <a:rPr lang="en-US" altLang="zh-TW" dirty="0" smtClean="0"/>
                        <a:t>Auto testing tool</a:t>
                      </a:r>
                      <a:endParaRPr lang="en-US" dirty="0"/>
                    </a:p>
                  </a:txBody>
                  <a:tcPr/>
                </a:tc>
                <a:tc hMerge="1">
                  <a:txBody>
                    <a:bodyPr/>
                    <a:lstStyle/>
                    <a:p>
                      <a:endParaRPr lang="en-US" dirty="0"/>
                    </a:p>
                  </a:txBody>
                  <a:tcPr/>
                </a:tc>
              </a:tr>
              <a:tr h="304800">
                <a:tc>
                  <a:txBody>
                    <a:bodyPr/>
                    <a:lstStyle/>
                    <a:p>
                      <a:r>
                        <a:rPr lang="en-US" altLang="zh-TW" dirty="0" smtClean="0"/>
                        <a:t>Conformance Test</a:t>
                      </a:r>
                    </a:p>
                  </a:txBody>
                  <a:tcPr/>
                </a:tc>
                <a:tc>
                  <a:txBody>
                    <a:bodyPr/>
                    <a:lstStyle/>
                    <a:p>
                      <a:pPr marL="285750" indent="-285750">
                        <a:buFont typeface="Arial" pitchFamily="34" charset="0"/>
                        <a:buChar char="•"/>
                      </a:pPr>
                      <a:r>
                        <a:rPr lang="en-US" altLang="zh-TW" dirty="0" err="1" smtClean="0"/>
                        <a:t>OpenFlow</a:t>
                      </a:r>
                      <a:r>
                        <a:rPr lang="en-US" altLang="zh-TW" dirty="0" smtClean="0"/>
                        <a:t> 1.3</a:t>
                      </a:r>
                    </a:p>
                    <a:p>
                      <a:pPr marL="285750" indent="-285750">
                        <a:buFont typeface="Arial" pitchFamily="34" charset="0"/>
                        <a:buChar char="•"/>
                      </a:pPr>
                      <a:r>
                        <a:rPr lang="en-US" altLang="zh-TW" dirty="0" err="1" smtClean="0"/>
                        <a:t>OpenFlow</a:t>
                      </a:r>
                      <a:r>
                        <a:rPr lang="en-US" altLang="zh-TW" dirty="0" smtClean="0"/>
                        <a:t> 1.4</a:t>
                      </a:r>
                      <a:endParaRPr lang="en-US" dirty="0" smtClean="0"/>
                    </a:p>
                  </a:txBody>
                  <a:tcPr/>
                </a:tc>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Performance Test</a:t>
                      </a:r>
                      <a:endParaRPr lang="en-US" dirty="0"/>
                    </a:p>
                  </a:txBody>
                  <a:tcPr/>
                </a:tc>
                <a:tc>
                  <a:txBody>
                    <a:bodyPr/>
                    <a:lstStyle/>
                    <a:p>
                      <a:pPr marL="285750" indent="-285750">
                        <a:buFont typeface="Arial" pitchFamily="34" charset="0"/>
                        <a:buChar char="•"/>
                      </a:pPr>
                      <a:r>
                        <a:rPr lang="en-US" altLang="zh-TW" dirty="0" smtClean="0"/>
                        <a:t>Flow/Group/Meter entry/table performance test</a:t>
                      </a:r>
                      <a:endParaRPr lang="en-US" dirty="0"/>
                    </a:p>
                  </a:txBody>
                  <a:tcPr/>
                </a:tc>
              </a:tr>
              <a:tr h="304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Stateful</a:t>
                      </a:r>
                      <a:r>
                        <a:rPr lang="en-US" altLang="zh-TW" dirty="0" smtClean="0"/>
                        <a:t> Defect </a:t>
                      </a:r>
                      <a:r>
                        <a:rPr lang="en-US" altLang="zh-TW" dirty="0" err="1" smtClean="0"/>
                        <a:t>Replayer</a:t>
                      </a:r>
                      <a:endParaRPr lang="en-US" dirty="0"/>
                    </a:p>
                  </a:txBody>
                  <a:tcPr/>
                </a:tc>
                <a:tc>
                  <a:txBody>
                    <a:bodyPr/>
                    <a:lstStyle/>
                    <a:p>
                      <a:pPr marL="285750" indent="-285750">
                        <a:buFont typeface="Arial" pitchFamily="34" charset="0"/>
                        <a:buChar char="•"/>
                      </a:pPr>
                      <a:r>
                        <a:rPr lang="en-US" altLang="zh-TW" dirty="0" smtClean="0"/>
                        <a:t>GUI based flow/traffic tracker with topology generator modified by open source controller</a:t>
                      </a:r>
                    </a:p>
                    <a:p>
                      <a:pPr marL="285750" indent="-285750">
                        <a:buFont typeface="Arial" pitchFamily="34" charset="0"/>
                        <a:buChar char="•"/>
                      </a:pPr>
                      <a:r>
                        <a:rPr lang="en-US" altLang="zh-TW" dirty="0" smtClean="0"/>
                        <a:t>Combined with simulated network device to compare with the related tables</a:t>
                      </a:r>
                    </a:p>
                    <a:p>
                      <a:pPr marL="285750" indent="-285750">
                        <a:buFont typeface="Arial" pitchFamily="34" charset="0"/>
                        <a:buChar char="•"/>
                      </a:pPr>
                      <a:r>
                        <a:rPr lang="en-US" altLang="zh-TW" dirty="0" smtClean="0"/>
                        <a:t>Client simulator and </a:t>
                      </a:r>
                      <a:r>
                        <a:rPr lang="en-US" altLang="zh-TW" dirty="0" err="1" smtClean="0"/>
                        <a:t>trackable</a:t>
                      </a:r>
                      <a:r>
                        <a:rPr lang="en-US" altLang="zh-TW" dirty="0" smtClean="0"/>
                        <a:t> packet generator modified by open source controller and scriptable packet/traffic generator</a:t>
                      </a:r>
                    </a:p>
                    <a:p>
                      <a:pPr marL="285750" indent="-285750">
                        <a:buFont typeface="Arial" pitchFamily="34" charset="0"/>
                        <a:buChar char="•"/>
                      </a:pPr>
                      <a:r>
                        <a:rPr lang="en-US" altLang="zh-TW" dirty="0" err="1" smtClean="0"/>
                        <a:t>Replayer</a:t>
                      </a:r>
                      <a:r>
                        <a:rPr lang="en-US" altLang="zh-TW" dirty="0" smtClean="0"/>
                        <a:t> to replay the status of each component</a:t>
                      </a:r>
                      <a:endParaRPr lang="en-US" dirty="0"/>
                    </a:p>
                  </a:txBody>
                  <a:tcPr/>
                </a:tc>
              </a:tr>
            </a:tbl>
          </a:graphicData>
        </a:graphic>
      </p:graphicFrame>
      <p:sp>
        <p:nvSpPr>
          <p:cNvPr id="3" name="投影片編號版面配置區 2"/>
          <p:cNvSpPr>
            <a:spLocks noGrp="1"/>
          </p:cNvSpPr>
          <p:nvPr>
            <p:ph type="sldNum" sz="quarter" idx="12"/>
          </p:nvPr>
        </p:nvSpPr>
        <p:spPr/>
        <p:txBody>
          <a:bodyPr/>
          <a:lstStyle/>
          <a:p>
            <a:fld id="{73DA0BB7-265A-403C-9275-D587AB510EDC}" type="slidenum">
              <a:rPr lang="zh-TW" altLang="en-US" smtClean="0"/>
              <a:t>86</a:t>
            </a:fld>
            <a:endParaRPr lang="zh-TW" altLang="en-US"/>
          </a:p>
        </p:txBody>
      </p:sp>
    </p:spTree>
    <p:extLst>
      <p:ext uri="{BB962C8B-B14F-4D97-AF65-F5344CB8AC3E}">
        <p14:creationId xmlns:p14="http://schemas.microsoft.com/office/powerpoint/2010/main" val="56120130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en-US" altLang="zh-TW" sz="2900" dirty="0">
                <a:solidFill>
                  <a:schemeClr val="tx2"/>
                </a:solidFill>
              </a:rPr>
              <a:t>Testing </a:t>
            </a:r>
            <a:r>
              <a:rPr lang="en-US" altLang="zh-TW" sz="2900" dirty="0" smtClean="0">
                <a:solidFill>
                  <a:schemeClr val="tx2"/>
                </a:solidFill>
              </a:rPr>
              <a:t>Environment</a:t>
            </a:r>
            <a:endParaRPr lang="zh-TW" altLang="en-US" sz="2900" dirty="0">
              <a:solidFill>
                <a:schemeClr val="tx2"/>
              </a:solidFill>
            </a:endParaRPr>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87</a:t>
            </a:fld>
            <a:endParaRPr lang="zh-TW"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319" y="1412776"/>
            <a:ext cx="862012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288648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en-US" altLang="zh-TW" sz="2900" dirty="0">
                <a:solidFill>
                  <a:schemeClr val="tx2"/>
                </a:solidFill>
              </a:rPr>
              <a:t>Fail to </a:t>
            </a:r>
            <a:r>
              <a:rPr lang="en-US" altLang="zh-TW" sz="2900" dirty="0" smtClean="0">
                <a:solidFill>
                  <a:schemeClr val="tx2"/>
                </a:solidFill>
              </a:rPr>
              <a:t>Pass</a:t>
            </a:r>
            <a:r>
              <a:rPr lang="en-US" altLang="zh-TW" sz="2900" dirty="0">
                <a:solidFill>
                  <a:schemeClr val="tx2"/>
                </a:solidFill>
              </a:rPr>
              <a:t>: Testing I</a:t>
            </a:r>
            <a:r>
              <a:rPr lang="en-US" altLang="zh-TW" sz="2900" dirty="0" smtClean="0">
                <a:solidFill>
                  <a:schemeClr val="tx2"/>
                </a:solidFill>
              </a:rPr>
              <a:t>tems</a:t>
            </a:r>
            <a:endParaRPr lang="zh-TW" altLang="en-US" sz="2900" dirty="0">
              <a:solidFill>
                <a:schemeClr val="tx2"/>
              </a:solidFill>
            </a:endParaRPr>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88</a:t>
            </a:fld>
            <a:endParaRPr lang="zh-TW"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6" y="1386249"/>
            <a:ext cx="9136810"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609345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1" y="1344960"/>
            <a:ext cx="7210425" cy="506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 1"/>
          <p:cNvSpPr>
            <a:spLocks noGrp="1"/>
          </p:cNvSpPr>
          <p:nvPr>
            <p:ph type="title"/>
          </p:nvPr>
        </p:nvSpPr>
        <p:spPr/>
        <p:txBody>
          <a:bodyPr/>
          <a:lstStyle/>
          <a:p>
            <a:pPr algn="l"/>
            <a:r>
              <a:rPr lang="en-US" altLang="zh-TW" sz="2900" dirty="0">
                <a:solidFill>
                  <a:schemeClr val="tx2"/>
                </a:solidFill>
              </a:rPr>
              <a:t>Implementation D</a:t>
            </a:r>
            <a:r>
              <a:rPr lang="en-US" altLang="zh-TW" sz="2900" dirty="0" smtClean="0">
                <a:solidFill>
                  <a:schemeClr val="tx2"/>
                </a:solidFill>
              </a:rPr>
              <a:t>ifferences </a:t>
            </a:r>
            <a:r>
              <a:rPr lang="en-US" altLang="zh-TW" sz="2900" dirty="0">
                <a:solidFill>
                  <a:schemeClr val="tx2"/>
                </a:solidFill>
              </a:rPr>
              <a:t>b</a:t>
            </a:r>
            <a:r>
              <a:rPr lang="en-US" altLang="zh-TW" sz="2900" dirty="0" smtClean="0">
                <a:solidFill>
                  <a:schemeClr val="tx2"/>
                </a:solidFill>
              </a:rPr>
              <a:t>etween </a:t>
            </a:r>
            <a:r>
              <a:rPr lang="en-US" altLang="zh-TW" sz="2900" dirty="0">
                <a:solidFill>
                  <a:schemeClr val="tx2"/>
                </a:solidFill>
              </a:rPr>
              <a:t>Open </a:t>
            </a:r>
            <a:r>
              <a:rPr lang="en-US" altLang="zh-TW" sz="2900" dirty="0" err="1">
                <a:solidFill>
                  <a:schemeClr val="tx2"/>
                </a:solidFill>
              </a:rPr>
              <a:t>vSwitch</a:t>
            </a:r>
            <a:r>
              <a:rPr lang="en-US" altLang="zh-TW" sz="2900" dirty="0">
                <a:solidFill>
                  <a:schemeClr val="tx2"/>
                </a:solidFill>
              </a:rPr>
              <a:t> and </a:t>
            </a:r>
            <a:r>
              <a:rPr lang="en-US" altLang="zh-TW" sz="2900" dirty="0" err="1">
                <a:solidFill>
                  <a:schemeClr val="tx2"/>
                </a:solidFill>
              </a:rPr>
              <a:t>Ryu</a:t>
            </a:r>
            <a:endParaRPr lang="zh-TW" altLang="en-US" sz="2900" dirty="0">
              <a:solidFill>
                <a:schemeClr val="tx2"/>
              </a:solidFill>
            </a:endParaRP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89</a:t>
            </a:fld>
            <a:endParaRPr lang="zh-TW" altLang="en-US"/>
          </a:p>
        </p:txBody>
      </p:sp>
    </p:spTree>
    <p:extLst>
      <p:ext uri="{BB962C8B-B14F-4D97-AF65-F5344CB8AC3E}">
        <p14:creationId xmlns:p14="http://schemas.microsoft.com/office/powerpoint/2010/main" val="28460513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11560" y="620688"/>
            <a:ext cx="8229600" cy="560406"/>
          </a:xfrm>
        </p:spPr>
        <p:txBody>
          <a:bodyPr>
            <a:noAutofit/>
          </a:bodyPr>
          <a:lstStyle/>
          <a:p>
            <a:pPr algn="l">
              <a:defRPr/>
            </a:pPr>
            <a:r>
              <a:rPr lang="en-US" altLang="zh-TW" dirty="0">
                <a:solidFill>
                  <a:schemeClr val="tx2"/>
                </a:solidFill>
                <a:latin typeface="+mj-lt"/>
                <a:ea typeface="+mj-ea"/>
              </a:rPr>
              <a:t>SDN versus Traditional (1/2)</a:t>
            </a:r>
            <a:endParaRPr lang="zh-TW" altLang="en-US" dirty="0">
              <a:solidFill>
                <a:schemeClr val="tx2"/>
              </a:solidFill>
              <a:latin typeface="+mj-lt"/>
              <a:ea typeface="+mj-ea"/>
            </a:endParaRPr>
          </a:p>
        </p:txBody>
      </p:sp>
      <p:sp>
        <p:nvSpPr>
          <p:cNvPr id="3" name="內容版面配置區 2"/>
          <p:cNvSpPr>
            <a:spLocks noGrp="1"/>
          </p:cNvSpPr>
          <p:nvPr>
            <p:ph idx="1"/>
          </p:nvPr>
        </p:nvSpPr>
        <p:spPr/>
        <p:txBody>
          <a:bodyPr/>
          <a:lstStyle/>
          <a:p>
            <a:r>
              <a:rPr lang="en-US" altLang="zh-TW" dirty="0" smtClean="0">
                <a:latin typeface="Times New Roman" panose="02020603050405020304" pitchFamily="18" charset="0"/>
                <a:cs typeface="Times New Roman" panose="02020603050405020304" pitchFamily="18" charset="0"/>
              </a:rPr>
              <a:t>Control-Plane: routing</a:t>
            </a:r>
            <a:endParaRPr lang="zh-TW" altLang="en-US" dirty="0">
              <a:latin typeface="Times New Roman" panose="02020603050405020304" pitchFamily="18" charset="0"/>
              <a:cs typeface="Times New Roman" panose="02020603050405020304" pitchFamily="18" charset="0"/>
            </a:endParaRPr>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t>9</a:t>
            </a:fld>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2055959445"/>
              </p:ext>
            </p:extLst>
          </p:nvPr>
        </p:nvGraphicFramePr>
        <p:xfrm>
          <a:off x="1403648" y="1844824"/>
          <a:ext cx="7371663" cy="4485640"/>
        </p:xfrm>
        <a:graphic>
          <a:graphicData uri="http://schemas.openxmlformats.org/drawingml/2006/table">
            <a:tbl>
              <a:tblPr firstRow="1" bandRow="1">
                <a:tableStyleId>{5940675A-B579-460E-94D1-54222C63F5DA}</a:tableStyleId>
              </a:tblPr>
              <a:tblGrid>
                <a:gridCol w="1519618"/>
                <a:gridCol w="1573987"/>
                <a:gridCol w="1780821"/>
                <a:gridCol w="2497237"/>
              </a:tblGrid>
              <a:tr h="370840">
                <a:tc>
                  <a:txBody>
                    <a:bodyPr/>
                    <a:lstStyle/>
                    <a:p>
                      <a:endParaRPr lang="zh-TW" altLang="en-US" dirty="0">
                        <a:latin typeface="Times New Roman" panose="02020603050405020304" pitchFamily="18" charset="0"/>
                        <a:cs typeface="Times New Roman" panose="02020603050405020304" pitchFamily="18" charset="0"/>
                      </a:endParaRPr>
                    </a:p>
                  </a:txBody>
                  <a:tcPr/>
                </a:tc>
                <a:tc gridSpan="2">
                  <a:txBody>
                    <a:bodyPr/>
                    <a:lstStyle/>
                    <a:p>
                      <a:r>
                        <a:rPr lang="en-US" altLang="zh-TW" dirty="0" smtClean="0">
                          <a:latin typeface="Times New Roman" panose="02020603050405020304" pitchFamily="18" charset="0"/>
                          <a:cs typeface="Times New Roman" panose="02020603050405020304" pitchFamily="18" charset="0"/>
                        </a:rPr>
                        <a:t>Traditional network</a:t>
                      </a:r>
                      <a:endParaRPr lang="zh-TW" altLang="en-US" dirty="0">
                        <a:latin typeface="Times New Roman" panose="02020603050405020304" pitchFamily="18" charset="0"/>
                        <a:cs typeface="Times New Roman" panose="02020603050405020304" pitchFamily="18" charset="0"/>
                      </a:endParaRPr>
                    </a:p>
                  </a:txBody>
                  <a:tcPr/>
                </a:tc>
                <a:tc hMerge="1">
                  <a:txBody>
                    <a:bodyPr/>
                    <a:lstStyle/>
                    <a:p>
                      <a:endParaRPr lang="zh-TW" altLang="en-US" dirty="0"/>
                    </a:p>
                  </a:txBody>
                  <a:tcPr/>
                </a:tc>
                <a:tc>
                  <a:txBody>
                    <a:bodyPr/>
                    <a:lstStyle/>
                    <a:p>
                      <a:r>
                        <a:rPr lang="en-US" altLang="zh-TW" dirty="0" smtClean="0">
                          <a:latin typeface="Times New Roman" panose="02020603050405020304" pitchFamily="18" charset="0"/>
                          <a:cs typeface="Times New Roman" panose="02020603050405020304" pitchFamily="18" charset="0"/>
                        </a:rPr>
                        <a:t>SDN</a:t>
                      </a:r>
                      <a:endParaRPr lang="zh-TW" altLang="en-US" dirty="0">
                        <a:latin typeface="Times New Roman" panose="02020603050405020304" pitchFamily="18" charset="0"/>
                        <a:cs typeface="Times New Roman" panose="02020603050405020304" pitchFamily="18" charset="0"/>
                      </a:endParaRPr>
                    </a:p>
                  </a:txBody>
                  <a:tcPr/>
                </a:tc>
              </a:tr>
              <a:tr h="370840">
                <a:tc rowSpan="3">
                  <a:txBody>
                    <a:bodyPr/>
                    <a:lstStyle/>
                    <a:p>
                      <a:r>
                        <a:rPr lang="en-US" altLang="zh-TW" dirty="0" smtClean="0">
                          <a:latin typeface="Times New Roman" panose="02020603050405020304" pitchFamily="18" charset="0"/>
                          <a:cs typeface="Times New Roman" panose="02020603050405020304" pitchFamily="18" charset="0"/>
                        </a:rPr>
                        <a:t>Computation</a:t>
                      </a:r>
                      <a:r>
                        <a:rPr lang="en-US" altLang="zh-TW" baseline="0" dirty="0" smtClean="0">
                          <a:latin typeface="Times New Roman" panose="02020603050405020304" pitchFamily="18" charset="0"/>
                          <a:cs typeface="Times New Roman" panose="02020603050405020304" pitchFamily="18" charset="0"/>
                        </a:rPr>
                        <a:t> </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OSPF</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RIP</a:t>
                      </a:r>
                      <a:endParaRPr lang="zh-TW" altLang="en-US" dirty="0">
                        <a:latin typeface="Times New Roman" panose="02020603050405020304" pitchFamily="18" charset="0"/>
                        <a:cs typeface="Times New Roman" panose="02020603050405020304" pitchFamily="18" charset="0"/>
                      </a:endParaRPr>
                    </a:p>
                  </a:txBody>
                  <a:tcPr/>
                </a:tc>
                <a:tc>
                  <a:txBody>
                    <a:bodyPr/>
                    <a:lstStyle/>
                    <a:p>
                      <a:pPr marL="0" indent="0">
                        <a:buFont typeface="Arial" panose="020B0604020202020204" pitchFamily="34" charset="0"/>
                        <a:buNone/>
                      </a:pPr>
                      <a:r>
                        <a:rPr lang="en-US" altLang="zh-TW" baseline="0" dirty="0" smtClean="0">
                          <a:latin typeface="Times New Roman" panose="02020603050405020304" pitchFamily="18" charset="0"/>
                          <a:cs typeface="Times New Roman" panose="02020603050405020304" pitchFamily="18" charset="0"/>
                        </a:rPr>
                        <a:t>LLDP + </a:t>
                      </a:r>
                    </a:p>
                    <a:p>
                      <a:pPr marL="0" indent="0">
                        <a:buFont typeface="Arial" panose="020B0604020202020204" pitchFamily="34" charset="0"/>
                        <a:buNone/>
                      </a:pPr>
                      <a:r>
                        <a:rPr lang="en-US" altLang="zh-TW" baseline="0" dirty="0" err="1" smtClean="0">
                          <a:latin typeface="Times New Roman" panose="02020603050405020304" pitchFamily="18" charset="0"/>
                          <a:cs typeface="Times New Roman" panose="02020603050405020304" pitchFamily="18" charset="0"/>
                        </a:rPr>
                        <a:t>OpenFlow</a:t>
                      </a:r>
                      <a:r>
                        <a:rPr lang="en-US" altLang="zh-TW" baseline="0" dirty="0" smtClean="0">
                          <a:latin typeface="Times New Roman" panose="02020603050405020304" pitchFamily="18" charset="0"/>
                          <a:cs typeface="Times New Roman" panose="02020603050405020304" pitchFamily="18" charset="0"/>
                        </a:rPr>
                        <a:t> </a:t>
                      </a:r>
                      <a:r>
                        <a:rPr lang="en-US" altLang="zh-TW" baseline="0" dirty="0" err="1" smtClean="0">
                          <a:latin typeface="Times New Roman" panose="02020603050405020304" pitchFamily="18" charset="0"/>
                          <a:cs typeface="Times New Roman" panose="02020603050405020304" pitchFamily="18" charset="0"/>
                        </a:rPr>
                        <a:t>Flow_modify</a:t>
                      </a:r>
                      <a:endParaRPr lang="zh-TW" altLang="en-US" dirty="0">
                        <a:latin typeface="Times New Roman" panose="02020603050405020304" pitchFamily="18" charset="0"/>
                        <a:cs typeface="Times New Roman" panose="02020603050405020304" pitchFamily="18" charset="0"/>
                      </a:endParaRPr>
                    </a:p>
                  </a:txBody>
                  <a:tcPr/>
                </a:tc>
              </a:tr>
              <a:tr h="281093">
                <a:tc vMerge="1">
                  <a:txBody>
                    <a:bodyPr/>
                    <a:lstStyle/>
                    <a:p>
                      <a:endParaRPr lang="zh-TW" altLang="en-US">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Link state </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Distance</a:t>
                      </a:r>
                      <a:r>
                        <a:rPr lang="en-US" altLang="zh-TW" baseline="0" dirty="0" smtClean="0">
                          <a:latin typeface="Times New Roman" panose="02020603050405020304" pitchFamily="18" charset="0"/>
                          <a:cs typeface="Times New Roman" panose="02020603050405020304" pitchFamily="18" charset="0"/>
                        </a:rPr>
                        <a:t> Vector</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LLDP Message </a:t>
                      </a:r>
                    </a:p>
                  </a:txBody>
                  <a:tcPr/>
                </a:tc>
              </a:tr>
              <a:tr h="640080">
                <a:tc vMerge="1">
                  <a:txBody>
                    <a:bodyPr/>
                    <a:lstStyle/>
                    <a:p>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err="1" smtClean="0">
                          <a:latin typeface="Times New Roman" panose="02020603050405020304" pitchFamily="18" charset="0"/>
                          <a:cs typeface="Times New Roman" panose="02020603050405020304" pitchFamily="18" charset="0"/>
                        </a:rPr>
                        <a:t>Dijkstra</a:t>
                      </a:r>
                      <a:r>
                        <a:rPr lang="en-US" altLang="zh-TW" baseline="0"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algorithm</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Bellman-Ford</a:t>
                      </a:r>
                      <a:r>
                        <a:rPr lang="en-US" altLang="zh-TW" baseline="0" dirty="0" smtClean="0">
                          <a:latin typeface="Times New Roman" panose="02020603050405020304" pitchFamily="18" charset="0"/>
                          <a:cs typeface="Times New Roman" panose="02020603050405020304" pitchFamily="18" charset="0"/>
                        </a:rPr>
                        <a:t> algorithm</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Any (e.g. </a:t>
                      </a:r>
                      <a:r>
                        <a:rPr lang="en-US" altLang="zh-TW" dirty="0" err="1" smtClean="0">
                          <a:latin typeface="Times New Roman" panose="02020603050405020304" pitchFamily="18" charset="0"/>
                          <a:cs typeface="Times New Roman" panose="02020603050405020304" pitchFamily="18" charset="0"/>
                        </a:rPr>
                        <a:t>Dijkstra</a:t>
                      </a:r>
                      <a:r>
                        <a:rPr lang="en-US" altLang="zh-TW" baseline="0" dirty="0" smtClean="0">
                          <a:latin typeface="Times New Roman" panose="02020603050405020304" pitchFamily="18" charset="0"/>
                          <a:cs typeface="Times New Roman" panose="02020603050405020304" pitchFamily="18" charset="0"/>
                        </a:rPr>
                        <a:t>  algorithm</a:t>
                      </a:r>
                      <a:r>
                        <a:rPr lang="en-US" altLang="zh-TW" dirty="0" smtClean="0">
                          <a:latin typeface="Times New Roman" panose="02020603050405020304" pitchFamily="18" charset="0"/>
                          <a:cs typeface="Times New Roman" panose="02020603050405020304" pitchFamily="18" charset="0"/>
                        </a:rPr>
                        <a:t>)</a:t>
                      </a:r>
                    </a:p>
                  </a:txBody>
                  <a:tcPr/>
                </a:tc>
              </a:tr>
              <a:tr h="370840">
                <a:tc>
                  <a:txBody>
                    <a:bodyPr/>
                    <a:lstStyle/>
                    <a:p>
                      <a:r>
                        <a:rPr lang="en-US" altLang="zh-TW" dirty="0" smtClean="0">
                          <a:latin typeface="Times New Roman" panose="02020603050405020304" pitchFamily="18" charset="0"/>
                          <a:cs typeface="Times New Roman" panose="02020603050405020304" pitchFamily="18" charset="0"/>
                        </a:rPr>
                        <a:t>Topology information</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Global</a:t>
                      </a:r>
                    </a:p>
                    <a:p>
                      <a:r>
                        <a:rPr lang="en-US" altLang="zh-TW" dirty="0" smtClean="0">
                          <a:latin typeface="Times New Roman" panose="02020603050405020304" pitchFamily="18" charset="0"/>
                          <a:cs typeface="Times New Roman" panose="02020603050405020304" pitchFamily="18" charset="0"/>
                        </a:rPr>
                        <a:t>/</a:t>
                      </a:r>
                      <a:r>
                        <a:rPr lang="en-US" altLang="zh-TW" baseline="0" dirty="0" smtClean="0">
                          <a:latin typeface="Times New Roman" panose="02020603050405020304" pitchFamily="18" charset="0"/>
                          <a:cs typeface="Times New Roman" panose="02020603050405020304" pitchFamily="18" charset="0"/>
                        </a:rPr>
                        <a:t>Distributed</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baseline="0" dirty="0" smtClean="0">
                          <a:latin typeface="Times New Roman" panose="02020603050405020304" pitchFamily="18" charset="0"/>
                          <a:cs typeface="Times New Roman" panose="02020603050405020304" pitchFamily="18" charset="0"/>
                        </a:rPr>
                        <a:t>Partial</a:t>
                      </a:r>
                    </a:p>
                    <a:p>
                      <a:r>
                        <a:rPr lang="en-US" altLang="zh-TW" baseline="0" dirty="0" smtClean="0">
                          <a:latin typeface="Times New Roman" panose="02020603050405020304" pitchFamily="18" charset="0"/>
                          <a:cs typeface="Times New Roman" panose="02020603050405020304" pitchFamily="18" charset="0"/>
                        </a:rPr>
                        <a:t>/Distributed</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Global, partial</a:t>
                      </a:r>
                    </a:p>
                    <a:p>
                      <a:r>
                        <a:rPr lang="en-US" altLang="zh-TW" dirty="0" smtClean="0">
                          <a:latin typeface="Times New Roman" panose="02020603050405020304" pitchFamily="18" charset="0"/>
                          <a:cs typeface="Times New Roman" panose="02020603050405020304" pitchFamily="18" charset="0"/>
                        </a:rPr>
                        <a:t>/Centralized</a:t>
                      </a:r>
                    </a:p>
                  </a:txBody>
                  <a:tcPr/>
                </a:tc>
              </a:tr>
              <a:tr h="370840">
                <a:tc>
                  <a:txBody>
                    <a:bodyPr/>
                    <a:lstStyle/>
                    <a:p>
                      <a:r>
                        <a:rPr lang="en-US" altLang="zh-TW" dirty="0" smtClean="0">
                          <a:latin typeface="Times New Roman" panose="02020603050405020304" pitchFamily="18" charset="0"/>
                          <a:cs typeface="Times New Roman" panose="02020603050405020304" pitchFamily="18" charset="0"/>
                        </a:rPr>
                        <a:t>Link</a:t>
                      </a:r>
                      <a:r>
                        <a:rPr lang="en-US" altLang="zh-TW" baseline="0" dirty="0" smtClean="0">
                          <a:latin typeface="Times New Roman" panose="02020603050405020304" pitchFamily="18" charset="0"/>
                          <a:cs typeface="Times New Roman" panose="02020603050405020304" pitchFamily="18" charset="0"/>
                        </a:rPr>
                        <a:t> failure handling </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Flood the</a:t>
                      </a:r>
                      <a:r>
                        <a:rPr lang="en-US" altLang="zh-TW" baseline="0" dirty="0" smtClean="0">
                          <a:latin typeface="Times New Roman" panose="02020603050405020304" pitchFamily="18" charset="0"/>
                          <a:cs typeface="Times New Roman" panose="02020603050405020304" pitchFamily="18" charset="0"/>
                        </a:rPr>
                        <a:t> link states</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Exchange the</a:t>
                      </a:r>
                      <a:r>
                        <a:rPr lang="en-US" altLang="zh-TW" baseline="0" dirty="0" smtClean="0">
                          <a:latin typeface="Times New Roman" panose="02020603050405020304" pitchFamily="18" charset="0"/>
                          <a:cs typeface="Times New Roman" panose="02020603050405020304" pitchFamily="18" charset="0"/>
                        </a:rPr>
                        <a:t> distance vectors</a:t>
                      </a:r>
                      <a:endParaRPr lang="zh-TW" altLang="en-US" dirty="0">
                        <a:latin typeface="Times New Roman" panose="02020603050405020304" pitchFamily="18" charset="0"/>
                        <a:cs typeface="Times New Roman" panose="02020603050405020304" pitchFamily="18" charset="0"/>
                      </a:endParaRPr>
                    </a:p>
                  </a:txBody>
                  <a:tcPr/>
                </a:tc>
                <a:tc>
                  <a:txBody>
                    <a:bodyPr/>
                    <a:lstStyle/>
                    <a:p>
                      <a:pPr marL="342900" indent="-342900">
                        <a:buAutoNum type="arabicPeriod"/>
                      </a:pPr>
                      <a:r>
                        <a:rPr lang="en-US" altLang="zh-TW" dirty="0" smtClean="0">
                          <a:latin typeface="Times New Roman" panose="02020603050405020304" pitchFamily="18" charset="0"/>
                          <a:cs typeface="Times New Roman" panose="02020603050405020304" pitchFamily="18" charset="0"/>
                        </a:rPr>
                        <a:t>Switch sends</a:t>
                      </a:r>
                      <a:r>
                        <a:rPr lang="en-US" altLang="zh-TW" baseline="0" dirty="0" smtClean="0">
                          <a:latin typeface="Times New Roman" panose="02020603050405020304" pitchFamily="18" charset="0"/>
                          <a:cs typeface="Times New Roman" panose="02020603050405020304" pitchFamily="18" charset="0"/>
                        </a:rPr>
                        <a:t> port-status to controller</a:t>
                      </a:r>
                    </a:p>
                    <a:p>
                      <a:pPr marL="342900" indent="-342900">
                        <a:buAutoNum type="arabicPeriod"/>
                      </a:pPr>
                      <a:r>
                        <a:rPr lang="en-US" altLang="zh-TW" dirty="0" smtClean="0">
                          <a:latin typeface="Times New Roman" panose="02020603050405020304" pitchFamily="18" charset="0"/>
                          <a:cs typeface="Times New Roman" panose="02020603050405020304" pitchFamily="18" charset="0"/>
                        </a:rPr>
                        <a:t>Controller updates</a:t>
                      </a:r>
                      <a:r>
                        <a:rPr lang="en-US" altLang="zh-TW" baseline="0"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the</a:t>
                      </a:r>
                      <a:r>
                        <a:rPr lang="en-US" altLang="zh-TW" baseline="0" dirty="0" smtClean="0">
                          <a:latin typeface="Times New Roman" panose="02020603050405020304" pitchFamily="18" charset="0"/>
                          <a:cs typeface="Times New Roman" panose="02020603050405020304" pitchFamily="18" charset="0"/>
                        </a:rPr>
                        <a:t> partial topology</a:t>
                      </a:r>
                      <a:endParaRPr lang="en-US" altLang="zh-TW" dirty="0" smtClean="0">
                        <a:latin typeface="Times New Roman" panose="02020603050405020304" pitchFamily="18" charset="0"/>
                        <a:cs typeface="Times New Roman" panose="02020603050405020304" pitchFamily="18" charset="0"/>
                      </a:endParaRPr>
                    </a:p>
                  </a:txBody>
                  <a:tcPr/>
                </a:tc>
              </a:tr>
              <a:tr h="370840">
                <a:tc>
                  <a:txBody>
                    <a:bodyPr/>
                    <a:lstStyle/>
                    <a:p>
                      <a:r>
                        <a:rPr lang="en-US" altLang="zh-TW" dirty="0" smtClean="0">
                          <a:latin typeface="Times New Roman" panose="02020603050405020304" pitchFamily="18" charset="0"/>
                          <a:cs typeface="Times New Roman" panose="02020603050405020304" pitchFamily="18" charset="0"/>
                        </a:rPr>
                        <a:t>Congestion handling</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Flood the</a:t>
                      </a:r>
                      <a:r>
                        <a:rPr lang="en-US" altLang="zh-TW" baseline="0" dirty="0" smtClean="0">
                          <a:latin typeface="Times New Roman" panose="02020603050405020304" pitchFamily="18" charset="0"/>
                          <a:cs typeface="Times New Roman" panose="02020603050405020304" pitchFamily="18" charset="0"/>
                        </a:rPr>
                        <a:t> link states</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Exchange the</a:t>
                      </a:r>
                      <a:r>
                        <a:rPr lang="en-US" altLang="zh-TW" baseline="0" dirty="0" smtClean="0">
                          <a:latin typeface="Times New Roman" panose="02020603050405020304" pitchFamily="18" charset="0"/>
                          <a:cs typeface="Times New Roman" panose="02020603050405020304" pitchFamily="18" charset="0"/>
                        </a:rPr>
                        <a:t> distance vectors</a:t>
                      </a:r>
                      <a:endParaRPr lang="zh-TW" altLang="en-US" dirty="0">
                        <a:latin typeface="Times New Roman" panose="02020603050405020304" pitchFamily="18" charset="0"/>
                        <a:cs typeface="Times New Roman" panose="02020603050405020304" pitchFamily="18" charset="0"/>
                      </a:endParaRPr>
                    </a:p>
                  </a:txBody>
                  <a:tcPr/>
                </a:tc>
                <a:tc>
                  <a:txBody>
                    <a:bodyPr/>
                    <a:lstStyle/>
                    <a:p>
                      <a:pPr marL="0" indent="0">
                        <a:buNone/>
                      </a:pPr>
                      <a:r>
                        <a:rPr lang="en-US" altLang="zh-TW" dirty="0" smtClean="0">
                          <a:latin typeface="Times New Roman" panose="02020603050405020304" pitchFamily="18" charset="0"/>
                          <a:cs typeface="Times New Roman" panose="02020603050405020304" pitchFamily="18" charset="0"/>
                        </a:rPr>
                        <a:t>Wait for</a:t>
                      </a:r>
                      <a:r>
                        <a:rPr lang="en-US" altLang="zh-TW" baseline="0" dirty="0" smtClean="0">
                          <a:latin typeface="Times New Roman" panose="02020603050405020304" pitchFamily="18" charset="0"/>
                          <a:cs typeface="Times New Roman" panose="02020603050405020304" pitchFamily="18" charset="0"/>
                        </a:rPr>
                        <a:t> next interval to update routing path</a:t>
                      </a:r>
                      <a:endParaRPr lang="en-US" altLang="zh-TW" dirty="0" smtClean="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79740397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2430" y="526431"/>
            <a:ext cx="8229600" cy="880625"/>
          </a:xfrm>
        </p:spPr>
        <p:txBody>
          <a:bodyPr/>
          <a:lstStyle/>
          <a:p>
            <a:r>
              <a:rPr kumimoji="1" lang="en-US" altLang="zh-TW" sz="3200" dirty="0" smtClean="0"/>
              <a:t>Lessons Learned (1/2)</a:t>
            </a:r>
            <a:endParaRPr kumimoji="1" lang="zh-TW" altLang="en-US" sz="3200" dirty="0"/>
          </a:p>
        </p:txBody>
      </p:sp>
      <p:sp>
        <p:nvSpPr>
          <p:cNvPr id="3" name="內容版面配置區 2"/>
          <p:cNvSpPr>
            <a:spLocks noGrp="1"/>
          </p:cNvSpPr>
          <p:nvPr>
            <p:ph idx="1"/>
          </p:nvPr>
        </p:nvSpPr>
        <p:spPr>
          <a:xfrm>
            <a:off x="179512" y="1397807"/>
            <a:ext cx="8715436" cy="5199545"/>
          </a:xfrm>
        </p:spPr>
        <p:txBody>
          <a:bodyPr>
            <a:normAutofit fontScale="92500" lnSpcReduction="20000"/>
          </a:bodyPr>
          <a:lstStyle/>
          <a:p>
            <a:r>
              <a:rPr kumimoji="1" lang="en-US" altLang="zh-TW" dirty="0" smtClean="0"/>
              <a:t>SDN vs. NFV</a:t>
            </a:r>
          </a:p>
          <a:p>
            <a:pPr lvl="1"/>
            <a:r>
              <a:rPr kumimoji="1" lang="en-US" altLang="zh-TW" dirty="0" smtClean="0"/>
              <a:t>NFV enjoys better growth: no new protocols</a:t>
            </a:r>
          </a:p>
          <a:p>
            <a:pPr lvl="1"/>
            <a:r>
              <a:rPr kumimoji="1" lang="en-US" altLang="zh-TW" dirty="0" smtClean="0"/>
              <a:t>NFV /wo SDN </a:t>
            </a:r>
            <a:r>
              <a:rPr kumimoji="1" lang="en-US" altLang="zh-TW" dirty="0" smtClean="0">
                <a:sym typeface="Wingdings"/>
              </a:rPr>
              <a:t> SDN /wo NFV  SDN /w NFV (SDNFV)</a:t>
            </a:r>
          </a:p>
          <a:p>
            <a:r>
              <a:rPr kumimoji="1" lang="en-US" altLang="zh-TW" dirty="0" smtClean="0"/>
              <a:t>SDN-NFV killer apps</a:t>
            </a:r>
          </a:p>
          <a:p>
            <a:pPr lvl="1"/>
            <a:r>
              <a:rPr kumimoji="1" lang="en-US" altLang="zh-TW" dirty="0" smtClean="0"/>
              <a:t>SDN: SD-WAN </a:t>
            </a:r>
            <a:r>
              <a:rPr kumimoji="1" lang="en-US" altLang="zh-TW" dirty="0" smtClean="0">
                <a:sym typeface="Wingdings"/>
              </a:rPr>
              <a:t> MEC?</a:t>
            </a:r>
            <a:endParaRPr kumimoji="1" lang="en-US" altLang="zh-TW" dirty="0" smtClean="0"/>
          </a:p>
          <a:p>
            <a:pPr lvl="1"/>
            <a:r>
              <a:rPr kumimoji="1" lang="en-US" altLang="zh-TW" dirty="0" smtClean="0">
                <a:sym typeface="Wingdings"/>
              </a:rPr>
              <a:t>NFV: </a:t>
            </a:r>
            <a:r>
              <a:rPr kumimoji="1" lang="en-US" altLang="zh-TW" dirty="0" err="1" smtClean="0">
                <a:sym typeface="Wingdings"/>
              </a:rPr>
              <a:t>vDNS</a:t>
            </a:r>
            <a:r>
              <a:rPr kumimoji="1" lang="en-US" altLang="zh-TW" dirty="0" smtClean="0">
                <a:sym typeface="Wingdings"/>
              </a:rPr>
              <a:t>, </a:t>
            </a:r>
            <a:r>
              <a:rPr kumimoji="1" lang="en-US" altLang="zh-TW" dirty="0" err="1" smtClean="0">
                <a:sym typeface="Wingdings"/>
              </a:rPr>
              <a:t>vAAA</a:t>
            </a:r>
            <a:r>
              <a:rPr kumimoji="1" lang="en-US" altLang="zh-TW" dirty="0" smtClean="0">
                <a:sym typeface="Wingdings"/>
              </a:rPr>
              <a:t>, </a:t>
            </a:r>
            <a:r>
              <a:rPr kumimoji="1" lang="en-US" altLang="zh-TW" dirty="0" err="1" smtClean="0">
                <a:sym typeface="Wingdings"/>
              </a:rPr>
              <a:t>vIMS</a:t>
            </a:r>
            <a:r>
              <a:rPr kumimoji="1" lang="en-US" altLang="zh-TW" dirty="0" smtClean="0">
                <a:sym typeface="Wingdings"/>
              </a:rPr>
              <a:t>  </a:t>
            </a:r>
            <a:r>
              <a:rPr kumimoji="1" lang="en-US" altLang="zh-TW" dirty="0" err="1" smtClean="0">
                <a:sym typeface="Wingdings"/>
              </a:rPr>
              <a:t>vEPC</a:t>
            </a:r>
            <a:r>
              <a:rPr kumimoji="1" lang="en-US" altLang="zh-TW" dirty="0" smtClean="0">
                <a:sym typeface="Wingdings"/>
              </a:rPr>
              <a:t>, </a:t>
            </a:r>
            <a:r>
              <a:rPr kumimoji="1" lang="en-US" altLang="zh-TW" dirty="0" err="1" smtClean="0">
                <a:sym typeface="Wingdings"/>
              </a:rPr>
              <a:t>vCPE</a:t>
            </a:r>
            <a:r>
              <a:rPr kumimoji="1" lang="en-US" altLang="zh-TW" dirty="0" smtClean="0">
                <a:sym typeface="Wingdings"/>
              </a:rPr>
              <a:t>, </a:t>
            </a:r>
            <a:r>
              <a:rPr kumimoji="1" lang="en-US" altLang="zh-TW" dirty="0" err="1" smtClean="0">
                <a:sym typeface="Wingdings"/>
              </a:rPr>
              <a:t>vFW</a:t>
            </a:r>
            <a:r>
              <a:rPr kumimoji="1" lang="en-US" altLang="zh-TW" dirty="0" smtClean="0">
                <a:sym typeface="Wingdings"/>
              </a:rPr>
              <a:t>  </a:t>
            </a:r>
            <a:r>
              <a:rPr kumimoji="1" lang="en-US" altLang="zh-TW" dirty="0" err="1" smtClean="0">
                <a:sym typeface="Wingdings"/>
              </a:rPr>
              <a:t>vRAN</a:t>
            </a:r>
            <a:r>
              <a:rPr kumimoji="1" lang="en-US" altLang="zh-TW" dirty="0" smtClean="0">
                <a:sym typeface="Wingdings"/>
              </a:rPr>
              <a:t>, </a:t>
            </a:r>
            <a:r>
              <a:rPr kumimoji="1" lang="en-US" altLang="zh-TW" dirty="0" err="1" smtClean="0">
                <a:sym typeface="Wingdings"/>
              </a:rPr>
              <a:t>vMEC</a:t>
            </a:r>
            <a:r>
              <a:rPr kumimoji="1" lang="en-US" altLang="zh-TW" dirty="0" smtClean="0">
                <a:sym typeface="Wingdings"/>
              </a:rPr>
              <a:t>, </a:t>
            </a:r>
            <a:r>
              <a:rPr kumimoji="1" lang="en-US" altLang="zh-TW" dirty="0" err="1" smtClean="0">
                <a:sym typeface="Wingdings"/>
              </a:rPr>
              <a:t>vUTM</a:t>
            </a:r>
            <a:r>
              <a:rPr kumimoji="1" lang="en-US" altLang="zh-TW" dirty="0" smtClean="0">
                <a:sym typeface="Wingdings"/>
              </a:rPr>
              <a:t>?</a:t>
            </a:r>
            <a:endParaRPr kumimoji="1" lang="en-US" altLang="zh-TW" dirty="0" smtClean="0">
              <a:sym typeface="Wingdings"/>
            </a:endParaRPr>
          </a:p>
          <a:p>
            <a:r>
              <a:rPr kumimoji="1" lang="en-US" altLang="zh-TW" dirty="0" smtClean="0"/>
              <a:t>Virtualization game: communications </a:t>
            </a:r>
            <a:r>
              <a:rPr kumimoji="1" lang="en-US" altLang="zh-TW" dirty="0" smtClean="0">
                <a:sym typeface="Wingdings"/>
              </a:rPr>
              <a:t> computing</a:t>
            </a:r>
          </a:p>
          <a:p>
            <a:pPr lvl="1"/>
            <a:r>
              <a:rPr lang="en-US" altLang="zh-TW" dirty="0" smtClean="0"/>
              <a:t>Which? Less </a:t>
            </a:r>
            <a:r>
              <a:rPr lang="en-US" altLang="zh-TW" dirty="0"/>
              <a:t>time-critical </a:t>
            </a:r>
            <a:r>
              <a:rPr lang="en-US" altLang="zh-TW" dirty="0" smtClean="0"/>
              <a:t>parts</a:t>
            </a:r>
          </a:p>
          <a:p>
            <a:pPr lvl="1"/>
            <a:r>
              <a:rPr kumimoji="1" lang="en-US" altLang="zh-TW" dirty="0" smtClean="0"/>
              <a:t>Where? Google </a:t>
            </a:r>
            <a:r>
              <a:rPr kumimoji="1" lang="en-US" altLang="zh-TW" dirty="0"/>
              <a:t>vs. </a:t>
            </a:r>
            <a:r>
              <a:rPr kumimoji="1" lang="en-US" altLang="zh-TW" dirty="0" smtClean="0"/>
              <a:t>operators: similar to CDN</a:t>
            </a:r>
          </a:p>
          <a:p>
            <a:pPr lvl="2"/>
            <a:r>
              <a:rPr kumimoji="1" lang="en-US" altLang="zh-TW" dirty="0"/>
              <a:t>AT&amp;T CORD: Enterprise </a:t>
            </a:r>
            <a:r>
              <a:rPr kumimoji="1" lang="en-US" altLang="zh-TW" dirty="0">
                <a:sym typeface="Wingdings"/>
              </a:rPr>
              <a:t> Residential  </a:t>
            </a:r>
            <a:r>
              <a:rPr kumimoji="1" lang="en-US" altLang="zh-TW" dirty="0" smtClean="0">
                <a:sym typeface="Wingdings"/>
              </a:rPr>
              <a:t>Mobile</a:t>
            </a:r>
            <a:endParaRPr kumimoji="1" lang="en-US" altLang="zh-TW" dirty="0" smtClean="0"/>
          </a:p>
          <a:p>
            <a:pPr lvl="1"/>
            <a:r>
              <a:rPr kumimoji="1" lang="en-US" altLang="zh-TW" dirty="0" smtClean="0"/>
              <a:t>Who? </a:t>
            </a:r>
          </a:p>
          <a:p>
            <a:pPr lvl="2"/>
            <a:r>
              <a:rPr kumimoji="1" lang="en-US" altLang="zh-TW" dirty="0" smtClean="0"/>
              <a:t>Broadcom/Qualcomm vs. Intel/ARM</a:t>
            </a:r>
          </a:p>
          <a:p>
            <a:pPr lvl="2"/>
            <a:r>
              <a:rPr kumimoji="1" lang="en-US" altLang="zh-TW" dirty="0" smtClean="0"/>
              <a:t>Cisco vs. two lines of competitors</a:t>
            </a:r>
          </a:p>
          <a:p>
            <a:pPr lvl="3"/>
            <a:r>
              <a:rPr kumimoji="1" lang="en-US" altLang="zh-TW" dirty="0" smtClean="0"/>
              <a:t>Existing vendors and startups: </a:t>
            </a:r>
            <a:r>
              <a:rPr kumimoji="1" lang="en-US" altLang="zh-TW" dirty="0" err="1" smtClean="0"/>
              <a:t>OpenDaylight</a:t>
            </a:r>
            <a:r>
              <a:rPr kumimoji="1" lang="en-US" altLang="zh-TW" dirty="0" smtClean="0"/>
              <a:t> vs. ONOS</a:t>
            </a:r>
          </a:p>
          <a:p>
            <a:pPr lvl="3"/>
            <a:r>
              <a:rPr kumimoji="1" lang="en-US" altLang="zh-TW" dirty="0" smtClean="0"/>
              <a:t>Operators: AT&amp;T, Verizon, NTT, etc.</a:t>
            </a: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90</a:t>
            </a:fld>
            <a:endParaRPr lang="zh-TW" altLang="en-US"/>
          </a:p>
        </p:txBody>
      </p:sp>
    </p:spTree>
    <p:extLst>
      <p:ext uri="{BB962C8B-B14F-4D97-AF65-F5344CB8AC3E}">
        <p14:creationId xmlns:p14="http://schemas.microsoft.com/office/powerpoint/2010/main" val="12495390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2430" y="526431"/>
            <a:ext cx="8229600" cy="880625"/>
          </a:xfrm>
        </p:spPr>
        <p:txBody>
          <a:bodyPr/>
          <a:lstStyle/>
          <a:p>
            <a:r>
              <a:rPr kumimoji="1" lang="en-US" altLang="zh-TW" sz="3200" dirty="0" smtClean="0"/>
              <a:t>Lessons Learned (2/2)</a:t>
            </a:r>
            <a:endParaRPr kumimoji="1" lang="zh-TW" altLang="en-US" sz="3200" dirty="0"/>
          </a:p>
        </p:txBody>
      </p:sp>
      <p:sp>
        <p:nvSpPr>
          <p:cNvPr id="3" name="內容版面配置區 2"/>
          <p:cNvSpPr>
            <a:spLocks noGrp="1"/>
          </p:cNvSpPr>
          <p:nvPr>
            <p:ph idx="1"/>
          </p:nvPr>
        </p:nvSpPr>
        <p:spPr>
          <a:xfrm>
            <a:off x="179512" y="1397807"/>
            <a:ext cx="8856984" cy="5271553"/>
          </a:xfrm>
        </p:spPr>
        <p:txBody>
          <a:bodyPr>
            <a:normAutofit fontScale="85000" lnSpcReduction="20000"/>
          </a:bodyPr>
          <a:lstStyle/>
          <a:p>
            <a:r>
              <a:rPr kumimoji="1" lang="en-US" altLang="zh-TW" dirty="0">
                <a:sym typeface="Wingdings"/>
              </a:rPr>
              <a:t>Business model reorg</a:t>
            </a:r>
          </a:p>
          <a:p>
            <a:pPr lvl="1"/>
            <a:r>
              <a:rPr kumimoji="1" lang="en-US" altLang="zh-TW" dirty="0" smtClean="0">
                <a:sym typeface="Wingdings"/>
              </a:rPr>
              <a:t>Boxes/hardware  services/software</a:t>
            </a:r>
          </a:p>
          <a:p>
            <a:pPr lvl="1"/>
            <a:r>
              <a:rPr kumimoji="1" lang="en-US" altLang="zh-TW" dirty="0" smtClean="0"/>
              <a:t>Vendor-driven </a:t>
            </a:r>
            <a:r>
              <a:rPr kumimoji="1" lang="en-US" altLang="zh-TW" dirty="0">
                <a:sym typeface="Wingdings"/>
              </a:rPr>
              <a:t> operator-driven </a:t>
            </a:r>
          </a:p>
          <a:p>
            <a:pPr lvl="1"/>
            <a:r>
              <a:rPr kumimoji="1" lang="en-US" altLang="zh-TW" dirty="0" smtClean="0">
                <a:sym typeface="Wingdings"/>
              </a:rPr>
              <a:t>Operator’s dilemma: Build </a:t>
            </a:r>
            <a:r>
              <a:rPr kumimoji="1" lang="en-US" altLang="zh-TW" dirty="0">
                <a:sym typeface="Wingdings"/>
              </a:rPr>
              <a:t>or </a:t>
            </a:r>
            <a:r>
              <a:rPr kumimoji="1" lang="en-US" altLang="zh-TW" dirty="0" smtClean="0">
                <a:sym typeface="Wingdings"/>
              </a:rPr>
              <a:t>buy</a:t>
            </a:r>
          </a:p>
          <a:p>
            <a:pPr lvl="2"/>
            <a:r>
              <a:rPr kumimoji="1" lang="en-US" altLang="zh-TW" dirty="0" smtClean="0">
                <a:sym typeface="Wingdings"/>
              </a:rPr>
              <a:t>Black-box  grey-box  white-box?</a:t>
            </a:r>
          </a:p>
          <a:p>
            <a:pPr lvl="2"/>
            <a:r>
              <a:rPr kumimoji="1" lang="en-US" altLang="zh-TW" dirty="0" smtClean="0">
                <a:sym typeface="Wingdings"/>
              </a:rPr>
              <a:t>Open source projects: ONOS, </a:t>
            </a:r>
            <a:r>
              <a:rPr kumimoji="1" lang="en-US" altLang="zh-TW" dirty="0" err="1" smtClean="0">
                <a:sym typeface="Wingdings"/>
              </a:rPr>
              <a:t>OpenStack</a:t>
            </a:r>
            <a:r>
              <a:rPr kumimoji="1" lang="en-US" altLang="zh-TW" dirty="0" smtClean="0">
                <a:sym typeface="Wingdings"/>
              </a:rPr>
              <a:t>, etc.</a:t>
            </a:r>
          </a:p>
          <a:p>
            <a:pPr lvl="2"/>
            <a:r>
              <a:rPr kumimoji="1" lang="en-US" altLang="zh-TW" dirty="0" smtClean="0">
                <a:sym typeface="Wingdings"/>
              </a:rPr>
              <a:t>MANO (Management and Organization): orchestration and management</a:t>
            </a:r>
          </a:p>
          <a:p>
            <a:pPr fontAlgn="t"/>
            <a:r>
              <a:rPr lang="en-US" altLang="zh-TW" dirty="0"/>
              <a:t>App matrix</a:t>
            </a:r>
          </a:p>
          <a:p>
            <a:pPr lvl="1" fontAlgn="t"/>
            <a:r>
              <a:rPr lang="en-US" altLang="zh-TW" dirty="0"/>
              <a:t>Appliances to apps</a:t>
            </a:r>
          </a:p>
          <a:p>
            <a:pPr lvl="1" fontAlgn="t"/>
            <a:r>
              <a:rPr lang="en-US" altLang="zh-TW" dirty="0"/>
              <a:t>100 x </a:t>
            </a:r>
            <a:r>
              <a:rPr lang="en-US" altLang="zh-TW" dirty="0" smtClean="0"/>
              <a:t>3~5</a:t>
            </a:r>
          </a:p>
          <a:p>
            <a:pPr fontAlgn="t"/>
            <a:r>
              <a:rPr lang="en-US" altLang="zh-TW" dirty="0"/>
              <a:t>Tons of research, plus business opportunities, await us.</a:t>
            </a:r>
          </a:p>
          <a:p>
            <a:pPr lvl="1" fontAlgn="t"/>
            <a:r>
              <a:rPr lang="en-US" altLang="zh-TW" dirty="0" err="1"/>
              <a:t>OpenFlow</a:t>
            </a:r>
            <a:r>
              <a:rPr lang="en-US" altLang="zh-TW" dirty="0"/>
              <a:t> switch design: multi-table, load balancing, etc.</a:t>
            </a:r>
          </a:p>
          <a:p>
            <a:pPr lvl="1" fontAlgn="t"/>
            <a:r>
              <a:rPr lang="en-US" altLang="zh-TW" dirty="0"/>
              <a:t>SDN-NFV security</a:t>
            </a:r>
          </a:p>
          <a:p>
            <a:pPr lvl="1" fontAlgn="t"/>
            <a:r>
              <a:rPr lang="en-US" altLang="zh-TW" dirty="0"/>
              <a:t>SDN-NFV in Wi-Fi, 5G small cells, </a:t>
            </a:r>
            <a:r>
              <a:rPr lang="en-US" altLang="zh-TW" dirty="0" err="1"/>
              <a:t>IoT</a:t>
            </a:r>
            <a:endParaRPr lang="en-US" altLang="zh-TW" dirty="0"/>
          </a:p>
          <a:p>
            <a:pPr lvl="1" fontAlgn="t"/>
            <a:r>
              <a:rPr lang="en-US" altLang="zh-TW" dirty="0"/>
              <a:t>SD-WAN, </a:t>
            </a:r>
            <a:r>
              <a:rPr lang="en-US" altLang="zh-TW" dirty="0" err="1"/>
              <a:t>vCPE</a:t>
            </a:r>
            <a:r>
              <a:rPr lang="en-US" altLang="zh-TW" dirty="0"/>
              <a:t>, </a:t>
            </a:r>
            <a:r>
              <a:rPr lang="en-US" altLang="zh-TW" dirty="0" err="1"/>
              <a:t>vEPC</a:t>
            </a:r>
            <a:r>
              <a:rPr lang="en-US" altLang="zh-TW" dirty="0"/>
              <a:t>, </a:t>
            </a:r>
            <a:r>
              <a:rPr lang="en-US" altLang="zh-TW" dirty="0" err="1"/>
              <a:t>vMME</a:t>
            </a:r>
            <a:r>
              <a:rPr lang="en-US" altLang="zh-TW" dirty="0"/>
              <a:t>, </a:t>
            </a:r>
            <a:r>
              <a:rPr lang="en-US" altLang="zh-TW" dirty="0" err="1"/>
              <a:t>vMEC</a:t>
            </a:r>
            <a:r>
              <a:rPr lang="en-US" altLang="zh-TW" dirty="0"/>
              <a:t>, </a:t>
            </a:r>
            <a:r>
              <a:rPr lang="en-US" altLang="zh-TW" dirty="0" err="1"/>
              <a:t>vSecurity</a:t>
            </a:r>
            <a:r>
              <a:rPr lang="en-US" altLang="zh-TW" dirty="0"/>
              <a:t>, </a:t>
            </a:r>
            <a:r>
              <a:rPr lang="en-US" altLang="zh-TW" dirty="0" err="1"/>
              <a:t>vANYTHING</a:t>
            </a:r>
            <a:endParaRPr lang="en-US" altLang="zh-TW" dirty="0"/>
          </a:p>
          <a:p>
            <a:pPr lvl="1" fontAlgn="t"/>
            <a:r>
              <a:rPr lang="en-US" altLang="zh-TW" dirty="0"/>
              <a:t>SDN-NFV modeling and analysis</a:t>
            </a:r>
          </a:p>
          <a:p>
            <a:pPr fontAlgn="t"/>
            <a:endParaRPr lang="en-US" altLang="zh-TW"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91</a:t>
            </a:fld>
            <a:endParaRPr lang="zh-TW" altLang="en-US"/>
          </a:p>
        </p:txBody>
      </p:sp>
    </p:spTree>
    <p:extLst>
      <p:ext uri="{BB962C8B-B14F-4D97-AF65-F5344CB8AC3E}">
        <p14:creationId xmlns:p14="http://schemas.microsoft.com/office/powerpoint/2010/main" val="16632568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smtClean="0">
                <a:solidFill>
                  <a:schemeClr val="tx2"/>
                </a:solidFill>
                <a:latin typeface="+mj-lt"/>
                <a:ea typeface="+mj-ea"/>
              </a:rPr>
              <a:t>References (1/7)</a:t>
            </a:r>
            <a:endParaRPr lang="en-US" sz="3600" dirty="0">
              <a:solidFill>
                <a:schemeClr val="tx2"/>
              </a:solidFill>
              <a:latin typeface="+mj-lt"/>
              <a:ea typeface="+mj-ea"/>
            </a:endParaRPr>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t>92</a:t>
            </a:fld>
            <a:endParaRPr lang="zh-TW" alt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895155729"/>
              </p:ext>
            </p:extLst>
          </p:nvPr>
        </p:nvGraphicFramePr>
        <p:xfrm>
          <a:off x="214313" y="1357313"/>
          <a:ext cx="8715376" cy="4394200"/>
        </p:xfrm>
        <a:graphic>
          <a:graphicData uri="http://schemas.openxmlformats.org/drawingml/2006/table">
            <a:tbl>
              <a:tblPr firstRow="1" bandRow="1">
                <a:tableStyleId>{5C22544A-7EE6-4342-B048-85BDC9FD1C3A}</a:tableStyleId>
              </a:tblPr>
              <a:tblGrid>
                <a:gridCol w="613271"/>
                <a:gridCol w="8102105"/>
              </a:tblGrid>
              <a:tr h="370840">
                <a:tc>
                  <a:txBody>
                    <a:bodyPr/>
                    <a:lstStyle/>
                    <a:p>
                      <a:endParaRPr lang="en-US" sz="1200" dirty="0"/>
                    </a:p>
                  </a:txBody>
                  <a:tcPr/>
                </a:tc>
                <a:tc>
                  <a:txBody>
                    <a:bodyPr/>
                    <a:lstStyle/>
                    <a:p>
                      <a:endParaRPr lang="en-US" sz="1200" dirty="0"/>
                    </a:p>
                  </a:txBody>
                  <a:tcPr/>
                </a:tc>
              </a:tr>
              <a:tr h="370840">
                <a:tc>
                  <a:txBody>
                    <a:bodyPr/>
                    <a:lstStyle/>
                    <a:p>
                      <a:r>
                        <a:rPr lang="en-US" sz="1200" dirty="0" smtClean="0"/>
                        <a:t>[1]</a:t>
                      </a:r>
                      <a:endParaRPr lang="en-US" sz="1200" dirty="0"/>
                    </a:p>
                  </a:txBody>
                  <a:tcPr/>
                </a:tc>
                <a:tc>
                  <a:txBody>
                    <a:bodyPr/>
                    <a:lstStyle/>
                    <a:p>
                      <a:r>
                        <a:rPr lang="en-US" altLang="zh-TW" sz="1200" dirty="0" smtClean="0"/>
                        <a:t>E. Al-</a:t>
                      </a:r>
                      <a:r>
                        <a:rPr lang="en-US" altLang="zh-TW" sz="1200" dirty="0" err="1" smtClean="0"/>
                        <a:t>Shaer</a:t>
                      </a:r>
                      <a:r>
                        <a:rPr lang="en-US" altLang="zh-TW" sz="1200" dirty="0" smtClean="0"/>
                        <a:t> and S. Al-Haj, “</a:t>
                      </a:r>
                      <a:r>
                        <a:rPr lang="en-US" altLang="zh-TW" sz="1200" dirty="0" err="1" smtClean="0"/>
                        <a:t>FlowChecker</a:t>
                      </a:r>
                      <a:r>
                        <a:rPr lang="en-US" altLang="zh-TW" sz="1200" dirty="0" smtClean="0"/>
                        <a:t>: Conﬁguration analysis and veriﬁcation of federated </a:t>
                      </a:r>
                      <a:r>
                        <a:rPr lang="en-US" altLang="zh-TW" sz="1200" dirty="0" err="1" smtClean="0"/>
                        <a:t>OpenFlow</a:t>
                      </a:r>
                      <a:r>
                        <a:rPr lang="en-US" altLang="zh-TW" sz="1200" dirty="0" smtClean="0"/>
                        <a:t> infrastructures,” in Proc. 3rd ACM Workshop </a:t>
                      </a:r>
                      <a:r>
                        <a:rPr lang="en-US" altLang="zh-TW" sz="1200" dirty="0" err="1" smtClean="0"/>
                        <a:t>SafeConﬁg</a:t>
                      </a:r>
                      <a:r>
                        <a:rPr lang="en-US" altLang="zh-TW" sz="1200" dirty="0" smtClean="0"/>
                        <a:t>., 2010, pp. 37–44.</a:t>
                      </a:r>
                      <a:endParaRPr lang="zh-TW" altLang="en-US" sz="12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[2]</a:t>
                      </a:r>
                    </a:p>
                    <a:p>
                      <a:endParaRPr lang="en-US" sz="1200" dirty="0"/>
                    </a:p>
                  </a:txBody>
                  <a:tcPr/>
                </a:tc>
                <a:tc>
                  <a:txBody>
                    <a:bodyPr/>
                    <a:lstStyle/>
                    <a:p>
                      <a:r>
                        <a:rPr lang="en-US" altLang="zh-TW" sz="1200" dirty="0" smtClean="0"/>
                        <a:t>R.</a:t>
                      </a:r>
                      <a:r>
                        <a:rPr lang="en-US" altLang="zh-TW" sz="1200" baseline="0" dirty="0" smtClean="0"/>
                        <a:t> </a:t>
                      </a:r>
                      <a:r>
                        <a:rPr lang="en-US" altLang="zh-TW" sz="1200" baseline="0" dirty="0" err="1" smtClean="0"/>
                        <a:t>McGeer</a:t>
                      </a:r>
                      <a:r>
                        <a:rPr lang="en-US" altLang="zh-TW" sz="1200" baseline="0" dirty="0" smtClean="0"/>
                        <a:t>, “Verification of switching  network properties using </a:t>
                      </a:r>
                      <a:r>
                        <a:rPr lang="en-US" altLang="zh-TW" sz="1200" baseline="0" dirty="0" err="1" smtClean="0"/>
                        <a:t>satisfiability</a:t>
                      </a:r>
                      <a:r>
                        <a:rPr lang="en-US" altLang="zh-TW" sz="1200" baseline="0" dirty="0" smtClean="0"/>
                        <a:t>,” in </a:t>
                      </a:r>
                      <a:r>
                        <a:rPr lang="en-US" altLang="zh-TW" sz="1200" i="1" baseline="0" dirty="0" smtClean="0"/>
                        <a:t>Proc. IEEE ICC,2012,pp</a:t>
                      </a:r>
                      <a:r>
                        <a:rPr lang="en-US" altLang="zh-TW" sz="1200" baseline="0" dirty="0" smtClean="0"/>
                        <a:t>. 6638-6644</a:t>
                      </a:r>
                      <a:endParaRPr lang="zh-TW" altLang="en-US" sz="12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[3]</a:t>
                      </a:r>
                    </a:p>
                    <a:p>
                      <a:endParaRPr lang="en-US" sz="1200" dirty="0"/>
                    </a:p>
                  </a:txBody>
                  <a:tcPr/>
                </a:tc>
                <a:tc>
                  <a:txBody>
                    <a:bodyPr/>
                    <a:lstStyle/>
                    <a:p>
                      <a:r>
                        <a:rPr lang="en-US" altLang="zh-TW" sz="1200" dirty="0" smtClean="0"/>
                        <a:t>R. W. </a:t>
                      </a:r>
                      <a:r>
                        <a:rPr lang="en-US" altLang="zh-TW" sz="1200" dirty="0" err="1" smtClean="0"/>
                        <a:t>Skowyra</a:t>
                      </a:r>
                      <a:r>
                        <a:rPr lang="en-US" altLang="zh-TW" sz="1200" dirty="0" smtClean="0"/>
                        <a:t>, A. </a:t>
                      </a:r>
                      <a:r>
                        <a:rPr lang="en-US" altLang="zh-TW" sz="1200" dirty="0" err="1" smtClean="0"/>
                        <a:t>Lapets</a:t>
                      </a:r>
                      <a:r>
                        <a:rPr lang="en-US" altLang="zh-TW" sz="1200" dirty="0" smtClean="0"/>
                        <a:t>, A. </a:t>
                      </a:r>
                      <a:r>
                        <a:rPr lang="en-US" altLang="zh-TW" sz="1200" dirty="0" err="1" smtClean="0"/>
                        <a:t>Bestavros</a:t>
                      </a:r>
                      <a:r>
                        <a:rPr lang="en-US" altLang="zh-TW" sz="1200" dirty="0" smtClean="0"/>
                        <a:t>, and A. </a:t>
                      </a:r>
                      <a:r>
                        <a:rPr lang="en-US" altLang="zh-TW" sz="1200" dirty="0" err="1" smtClean="0"/>
                        <a:t>Kfoury</a:t>
                      </a:r>
                      <a:r>
                        <a:rPr lang="en-US" altLang="zh-TW" sz="1200" dirty="0" smtClean="0"/>
                        <a:t>, “Veriﬁably-safe software-deﬁned networks for CPS,” in Proc. 2nd ACM Int. Conf. High Conﬁdence </a:t>
                      </a:r>
                      <a:r>
                        <a:rPr lang="en-US" altLang="zh-TW" sz="1200" dirty="0" err="1" smtClean="0"/>
                        <a:t>Netw</a:t>
                      </a:r>
                      <a:r>
                        <a:rPr lang="en-US" altLang="zh-TW" sz="1200" dirty="0" smtClean="0"/>
                        <a:t>. Syst., 2013, pp. 101–110.</a:t>
                      </a:r>
                      <a:endParaRPr lang="zh-TW" altLang="en-US" sz="1200" dirty="0"/>
                    </a:p>
                  </a:txBody>
                  <a:tcPr/>
                </a:tc>
              </a:tr>
              <a:tr h="370840">
                <a:tc>
                  <a:txBody>
                    <a:bodyPr/>
                    <a:lstStyle/>
                    <a:p>
                      <a:r>
                        <a:rPr lang="en-US" sz="1200" dirty="0" smtClean="0"/>
                        <a:t>[4]</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A. </a:t>
                      </a:r>
                      <a:r>
                        <a:rPr lang="en-US" altLang="zh-TW" sz="1200" dirty="0" err="1" smtClean="0"/>
                        <a:t>Khurshid</a:t>
                      </a:r>
                      <a:r>
                        <a:rPr lang="en-US" altLang="zh-TW" sz="1200" dirty="0" smtClean="0"/>
                        <a:t>, W. Zhou, M. Caesar, and P. B. Godfrey, “</a:t>
                      </a:r>
                      <a:r>
                        <a:rPr lang="en-US" altLang="zh-TW" sz="1200" dirty="0" err="1" smtClean="0"/>
                        <a:t>Ver-iFlow</a:t>
                      </a:r>
                      <a:r>
                        <a:rPr lang="en-US" altLang="zh-TW" sz="1200" dirty="0" smtClean="0"/>
                        <a:t>: Verifying Network-Wide Invariants in Real-Time,” in Proceedings of the first workshop on Hot topics in </a:t>
                      </a:r>
                      <a:r>
                        <a:rPr lang="en-US" altLang="zh-TW" sz="1200" dirty="0" err="1" smtClean="0"/>
                        <a:t>softwaredefined</a:t>
                      </a:r>
                      <a:r>
                        <a:rPr lang="en-US" altLang="zh-TW" sz="1200" dirty="0" smtClean="0"/>
                        <a:t> networks, ser. </a:t>
                      </a:r>
                      <a:r>
                        <a:rPr lang="en-US" altLang="zh-TW" sz="1200" dirty="0" err="1" smtClean="0"/>
                        <a:t>HotSDN</a:t>
                      </a:r>
                      <a:r>
                        <a:rPr lang="en-US" altLang="zh-TW" sz="1200" dirty="0" smtClean="0"/>
                        <a:t> ’12.ACM, 2012, pp. 49–54.</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P. </a:t>
                      </a:r>
                      <a:r>
                        <a:rPr lang="en-US" altLang="zh-TW" sz="1200" dirty="0" err="1" smtClean="0"/>
                        <a:t>Kazemian</a:t>
                      </a:r>
                      <a:r>
                        <a:rPr lang="en-US" altLang="zh-TW" sz="1200" dirty="0" smtClean="0"/>
                        <a:t>, M. Chang, H. </a:t>
                      </a:r>
                      <a:r>
                        <a:rPr lang="en-US" altLang="zh-TW" sz="1200" dirty="0" err="1" smtClean="0"/>
                        <a:t>Zeng</a:t>
                      </a:r>
                      <a:r>
                        <a:rPr lang="en-US" altLang="zh-TW" sz="1200" dirty="0" smtClean="0"/>
                        <a:t>, G. Varghese, N. </a:t>
                      </a:r>
                      <a:r>
                        <a:rPr lang="en-US" altLang="zh-TW" sz="1200" dirty="0" err="1" smtClean="0"/>
                        <a:t>McKeown,and</a:t>
                      </a:r>
                      <a:r>
                        <a:rPr lang="en-US" altLang="zh-TW" sz="1200" dirty="0" smtClean="0"/>
                        <a:t> S. Whyte, “Real Time Network Policy Checking Using Header Space Analysis,” in Proceedings of the 10th USENIX Conference on Networked Systems Design and </a:t>
                      </a:r>
                      <a:r>
                        <a:rPr lang="en-US" altLang="zh-TW" sz="1200" dirty="0" err="1" smtClean="0"/>
                        <a:t>Implementa-tion</a:t>
                      </a:r>
                      <a:r>
                        <a:rPr lang="en-US" altLang="zh-TW" sz="1200" dirty="0" smtClean="0"/>
                        <a:t>, ser. nsdi’13.  Berkeley, CA, USA: USENIX Association,2013, pp. 99–112.</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[6]</a:t>
                      </a:r>
                    </a:p>
                    <a:p>
                      <a:endParaRPr lang="en-US" sz="1200" dirty="0"/>
                    </a:p>
                  </a:txBody>
                  <a:tcPr/>
                </a:tc>
                <a:tc>
                  <a:txBody>
                    <a:bodyPr/>
                    <a:lstStyle/>
                    <a:p>
                      <a:r>
                        <a:rPr lang="en-US" altLang="zh-TW" sz="1200" dirty="0" smtClean="0"/>
                        <a:t>M. </a:t>
                      </a:r>
                      <a:r>
                        <a:rPr lang="en-US" altLang="zh-TW" sz="1200" dirty="0" err="1" smtClean="0"/>
                        <a:t>Canini</a:t>
                      </a:r>
                      <a:r>
                        <a:rPr lang="en-US" altLang="zh-TW" sz="1200" dirty="0" smtClean="0"/>
                        <a:t>, D. </a:t>
                      </a:r>
                      <a:r>
                        <a:rPr lang="en-US" altLang="zh-TW" sz="1200" dirty="0" err="1" smtClean="0"/>
                        <a:t>Venzano</a:t>
                      </a:r>
                      <a:r>
                        <a:rPr lang="en-US" altLang="zh-TW" sz="1200" dirty="0" smtClean="0"/>
                        <a:t>, P. </a:t>
                      </a:r>
                      <a:r>
                        <a:rPr lang="en-US" altLang="zh-TW" sz="1200" dirty="0" err="1" smtClean="0"/>
                        <a:t>Pere?s´ini</a:t>
                      </a:r>
                      <a:r>
                        <a:rPr lang="en-US" altLang="zh-TW" sz="1200" dirty="0" smtClean="0"/>
                        <a:t>, D. </a:t>
                      </a:r>
                      <a:r>
                        <a:rPr lang="en-US" altLang="zh-TW" sz="1200" dirty="0" err="1" smtClean="0"/>
                        <a:t>Kosti´c</a:t>
                      </a:r>
                      <a:r>
                        <a:rPr lang="en-US" altLang="zh-TW" sz="1200" dirty="0" smtClean="0"/>
                        <a:t>, and J. </a:t>
                      </a:r>
                      <a:r>
                        <a:rPr lang="en-US" altLang="zh-TW" sz="1200" dirty="0" err="1" smtClean="0"/>
                        <a:t>Rexford,“A</a:t>
                      </a:r>
                      <a:r>
                        <a:rPr lang="en-US" altLang="zh-TW" sz="1200" dirty="0" smtClean="0"/>
                        <a:t> NICE way to Test </a:t>
                      </a:r>
                      <a:r>
                        <a:rPr lang="en-US" altLang="zh-TW" sz="1200" dirty="0" err="1" smtClean="0"/>
                        <a:t>OpenFlow</a:t>
                      </a:r>
                      <a:r>
                        <a:rPr lang="en-US" altLang="zh-TW" sz="1200" dirty="0" smtClean="0"/>
                        <a:t> Applications,” in Proceedings of the 9th USENIX conference on Networked Systems Design and Implementation, ser. NSDI’12.USENIX Association, 2012, pp. 10–10.</a:t>
                      </a:r>
                      <a:endParaRPr lang="en-US" altLang="zh-TW" sz="12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[7]</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M. </a:t>
                      </a:r>
                      <a:r>
                        <a:rPr lang="en-US" altLang="zh-TW" sz="1200" dirty="0" err="1" smtClean="0"/>
                        <a:t>Kuzniar</a:t>
                      </a:r>
                      <a:r>
                        <a:rPr lang="en-US" altLang="zh-TW" sz="1200" dirty="0" smtClean="0"/>
                        <a:t>, M. </a:t>
                      </a:r>
                      <a:r>
                        <a:rPr lang="en-US" altLang="zh-TW" sz="1200" dirty="0" err="1" smtClean="0"/>
                        <a:t>Canini</a:t>
                      </a:r>
                      <a:r>
                        <a:rPr lang="en-US" altLang="zh-TW" sz="1200" dirty="0" smtClean="0"/>
                        <a:t>, and D. </a:t>
                      </a:r>
                      <a:r>
                        <a:rPr lang="en-US" altLang="zh-TW" sz="1200" dirty="0" err="1" smtClean="0"/>
                        <a:t>Kostic</a:t>
                      </a:r>
                      <a:r>
                        <a:rPr lang="en-US" altLang="zh-TW" sz="1200" dirty="0" smtClean="0"/>
                        <a:t>, “OFTEN Testing </a:t>
                      </a:r>
                      <a:r>
                        <a:rPr lang="en-US" altLang="zh-TW" sz="1200" dirty="0" err="1" smtClean="0"/>
                        <a:t>OpenFlow</a:t>
                      </a:r>
                      <a:r>
                        <a:rPr lang="en-US" altLang="zh-TW" sz="1200" dirty="0" smtClean="0"/>
                        <a:t> Networks,” in the Proceedings of the 2012 European Workshop on Software-Defined Networking, ser. EWSDN ’12.Washington, DC, USA: IEEE Computer Society, 2012, pp. 54–60.</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[8]</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N. Kang, Z. Liu, J. Rexford, and D. Walker, “Optimizing the “One Big Switch” Abstraction in Software-Defined Networks,” in Proceedings of the 9th international conference on Emerging networking experiments and technologies, ser. </a:t>
                      </a:r>
                      <a:r>
                        <a:rPr lang="en-US" altLang="zh-TW" sz="1200" dirty="0" err="1" smtClean="0"/>
                        <a:t>CoNEXT</a:t>
                      </a:r>
                      <a:r>
                        <a:rPr lang="en-US" altLang="zh-TW" sz="1200" dirty="0" smtClean="0"/>
                        <a:t> ’13. New York, NY, USA: ACM, 2013. </a:t>
                      </a:r>
                    </a:p>
                  </a:txBody>
                  <a:tcPr/>
                </a:tc>
              </a:tr>
            </a:tbl>
          </a:graphicData>
        </a:graphic>
      </p:graphicFrame>
    </p:spTree>
    <p:extLst>
      <p:ext uri="{BB962C8B-B14F-4D97-AF65-F5344CB8AC3E}">
        <p14:creationId xmlns:p14="http://schemas.microsoft.com/office/powerpoint/2010/main" val="27876496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smtClean="0">
                <a:solidFill>
                  <a:schemeClr val="tx2"/>
                </a:solidFill>
                <a:latin typeface="+mj-lt"/>
                <a:ea typeface="+mj-ea"/>
              </a:rPr>
              <a:t>References </a:t>
            </a:r>
            <a:r>
              <a:rPr lang="en-US" sz="3600" dirty="0" smtClean="0">
                <a:solidFill>
                  <a:schemeClr val="tx2"/>
                </a:solidFill>
              </a:rPr>
              <a:t>(2/7)</a:t>
            </a:r>
            <a:endParaRPr lang="en-US" sz="3600" dirty="0">
              <a:solidFill>
                <a:schemeClr val="tx2"/>
              </a:solidFill>
              <a:latin typeface="+mj-lt"/>
              <a:ea typeface="+mj-ea"/>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53339132"/>
              </p:ext>
            </p:extLst>
          </p:nvPr>
        </p:nvGraphicFramePr>
        <p:xfrm>
          <a:off x="214313" y="1357313"/>
          <a:ext cx="8715376" cy="4119880"/>
        </p:xfrm>
        <a:graphic>
          <a:graphicData uri="http://schemas.openxmlformats.org/drawingml/2006/table">
            <a:tbl>
              <a:tblPr firstRow="1" bandRow="1">
                <a:tableStyleId>{5C22544A-7EE6-4342-B048-85BDC9FD1C3A}</a:tableStyleId>
              </a:tblPr>
              <a:tblGrid>
                <a:gridCol w="613271"/>
                <a:gridCol w="8102105"/>
              </a:tblGrid>
              <a:tr h="370840">
                <a:tc>
                  <a:txBody>
                    <a:bodyPr/>
                    <a:lstStyle/>
                    <a:p>
                      <a:endParaRPr lang="en-US" sz="1200" dirty="0"/>
                    </a:p>
                  </a:txBody>
                  <a:tcPr/>
                </a:tc>
                <a:tc>
                  <a:txBody>
                    <a:bodyPr/>
                    <a:lstStyle/>
                    <a:p>
                      <a:endParaRPr lang="en-US" sz="120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[9]</a:t>
                      </a:r>
                    </a:p>
                  </a:txBody>
                  <a:tcPr/>
                </a:tc>
                <a:tc>
                  <a:txBody>
                    <a:bodyPr/>
                    <a:lstStyle/>
                    <a:p>
                      <a:r>
                        <a:rPr lang="en-US" altLang="zh-TW" sz="1200" dirty="0" smtClean="0"/>
                        <a:t>J. Wang, Y. Wang, H. Hu, Q. Sun, H. Shi, and L. </a:t>
                      </a:r>
                      <a:r>
                        <a:rPr lang="en-US" altLang="zh-TW" sz="1200" dirty="0" err="1" smtClean="0"/>
                        <a:t>Zeng</a:t>
                      </a:r>
                      <a:r>
                        <a:rPr lang="en-US" altLang="zh-TW" sz="1200" dirty="0" smtClean="0"/>
                        <a:t>, “To-wards a Security-Enhanced Firewall Application for </a:t>
                      </a:r>
                      <a:r>
                        <a:rPr lang="en-US" altLang="zh-TW" sz="1200" dirty="0" err="1" smtClean="0"/>
                        <a:t>OpenFlow</a:t>
                      </a:r>
                      <a:r>
                        <a:rPr lang="en-US" altLang="zh-TW" sz="1200" dirty="0" smtClean="0"/>
                        <a:t> Networks,” in Cyberspace Safety and Security.  Springer, 2013,pp. 92–103.</a:t>
                      </a:r>
                      <a:endParaRPr lang="en-US" altLang="zh-TW" sz="12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[10]</a:t>
                      </a:r>
                    </a:p>
                  </a:txBody>
                  <a:tcPr/>
                </a:tc>
                <a:tc>
                  <a:txBody>
                    <a:bodyPr/>
                    <a:lstStyle/>
                    <a:p>
                      <a:r>
                        <a:rPr lang="en-US" altLang="zh-TW" sz="1200" dirty="0" smtClean="0"/>
                        <a:t>S. Son, S. Shin, V. </a:t>
                      </a:r>
                      <a:r>
                        <a:rPr lang="en-US" altLang="zh-TW" sz="1200" dirty="0" err="1" smtClean="0"/>
                        <a:t>Yegneswaran</a:t>
                      </a:r>
                      <a:r>
                        <a:rPr lang="en-US" altLang="zh-TW" sz="1200" dirty="0" smtClean="0"/>
                        <a:t>, P. </a:t>
                      </a:r>
                      <a:r>
                        <a:rPr lang="en-US" altLang="zh-TW" sz="1200" dirty="0" err="1" smtClean="0"/>
                        <a:t>Porras</a:t>
                      </a:r>
                      <a:r>
                        <a:rPr lang="en-US" altLang="zh-TW" sz="1200" dirty="0" smtClean="0"/>
                        <a:t>, and G. </a:t>
                      </a:r>
                      <a:r>
                        <a:rPr lang="en-US" altLang="zh-TW" sz="1200" dirty="0" err="1" smtClean="0"/>
                        <a:t>Gu</a:t>
                      </a:r>
                      <a:r>
                        <a:rPr lang="en-US" altLang="zh-TW" sz="1200" dirty="0" smtClean="0"/>
                        <a:t>, “Model Checking Invariant Security Properties in </a:t>
                      </a:r>
                      <a:r>
                        <a:rPr lang="en-US" altLang="zh-TW" sz="1200" dirty="0" err="1" smtClean="0"/>
                        <a:t>OpenFlow</a:t>
                      </a:r>
                      <a:r>
                        <a:rPr lang="en-US" altLang="zh-TW" sz="1200" dirty="0" smtClean="0"/>
                        <a:t>,” in Proceedings of 2013 IEEE International Conference on Communications (ICC’13), June 2013.</a:t>
                      </a:r>
                      <a:endParaRPr lang="en-US" altLang="zh-TW" sz="12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[11]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M. </a:t>
                      </a:r>
                      <a:r>
                        <a:rPr lang="en-US" altLang="zh-TW" sz="1200" dirty="0" err="1" smtClean="0"/>
                        <a:t>Reitblatt</a:t>
                      </a:r>
                      <a:r>
                        <a:rPr lang="en-US" altLang="zh-TW" sz="1200" dirty="0" smtClean="0"/>
                        <a:t>, N. Foster, J. Rexford, and D. Walker, “</a:t>
                      </a:r>
                      <a:r>
                        <a:rPr lang="en-US" altLang="zh-TW" sz="1200" dirty="0" err="1" smtClean="0"/>
                        <a:t>Consis</a:t>
                      </a:r>
                      <a:r>
                        <a:rPr lang="en-US" altLang="zh-TW" sz="1200" dirty="0" smtClean="0"/>
                        <a:t>-tent Updates for Software-Defined Networks: Change You Can Believe in!” in Proceedings of the 10th ACM Workshop on </a:t>
                      </a:r>
                      <a:r>
                        <a:rPr lang="en-US" altLang="zh-TW" sz="1200" dirty="0" err="1" smtClean="0"/>
                        <a:t>HotTopics</a:t>
                      </a:r>
                      <a:r>
                        <a:rPr lang="en-US" altLang="zh-TW" sz="1200" dirty="0" smtClean="0"/>
                        <a:t> in Networks, ser. </a:t>
                      </a:r>
                      <a:r>
                        <a:rPr lang="en-US" altLang="zh-TW" sz="1200" dirty="0" err="1" smtClean="0"/>
                        <a:t>HotNets</a:t>
                      </a:r>
                      <a:r>
                        <a:rPr lang="en-US" altLang="zh-TW" sz="1200" dirty="0" smtClean="0"/>
                        <a:t>-X.ACM, 2011, pp. 7:1–7:6.</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[12]</a:t>
                      </a:r>
                    </a:p>
                  </a:txBody>
                  <a:tcPr/>
                </a:tc>
                <a:tc>
                  <a:txBody>
                    <a:bodyPr/>
                    <a:lstStyle/>
                    <a:p>
                      <a:r>
                        <a:rPr lang="en-US" altLang="zh-TW" sz="1200" dirty="0" smtClean="0"/>
                        <a:t>M.  </a:t>
                      </a:r>
                      <a:r>
                        <a:rPr lang="en-US" altLang="zh-TW" sz="1200" dirty="0" err="1" smtClean="0"/>
                        <a:t>Reitblatt,N.Foster,J.Rexford,C.Schlesinger,and</a:t>
                      </a:r>
                      <a:r>
                        <a:rPr lang="en-US" altLang="zh-TW" sz="1200" dirty="0" smtClean="0"/>
                        <a:t> </a:t>
                      </a:r>
                      <a:r>
                        <a:rPr lang="en-US" altLang="zh-TW" sz="1200" dirty="0" err="1" smtClean="0"/>
                        <a:t>D.Walker,“Abstractions</a:t>
                      </a:r>
                      <a:r>
                        <a:rPr lang="en-US" altLang="zh-TW" sz="1200" dirty="0" smtClean="0"/>
                        <a:t> for Network Update,” in Proceedings of the ACM SIGCOMM 2012 conference on </a:t>
                      </a:r>
                      <a:r>
                        <a:rPr lang="en-US" altLang="zh-TW" sz="1200" dirty="0" err="1" smtClean="0"/>
                        <a:t>Applications,technologies</a:t>
                      </a:r>
                      <a:r>
                        <a:rPr lang="en-US" altLang="zh-TW" sz="1200" dirty="0" smtClean="0"/>
                        <a:t>, architectures, and protocols for computer </a:t>
                      </a:r>
                      <a:r>
                        <a:rPr lang="en-US" altLang="zh-TW" sz="1200" dirty="0" err="1" smtClean="0"/>
                        <a:t>commu-nication</a:t>
                      </a:r>
                      <a:r>
                        <a:rPr lang="en-US" altLang="zh-TW" sz="1200" dirty="0" smtClean="0"/>
                        <a:t>, ser. SIGCOMM ’12.   New York, NY, USA:2012, pp. 323–334.</a:t>
                      </a:r>
                      <a:endParaRPr lang="en-US" altLang="zh-TW" sz="12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[13]</a:t>
                      </a:r>
                    </a:p>
                  </a:txBody>
                  <a:tcPr/>
                </a:tc>
                <a:tc>
                  <a:txBody>
                    <a:bodyPr/>
                    <a:lstStyle/>
                    <a:p>
                      <a:r>
                        <a:rPr lang="en-US" altLang="zh-TW" sz="1200" dirty="0" smtClean="0"/>
                        <a:t>J. </a:t>
                      </a:r>
                      <a:r>
                        <a:rPr lang="en-US" altLang="zh-TW" sz="1200" dirty="0" err="1" smtClean="0"/>
                        <a:t>Naous</a:t>
                      </a:r>
                      <a:r>
                        <a:rPr lang="en-US" altLang="zh-TW" sz="1200" dirty="0" smtClean="0"/>
                        <a:t>, D. Erickson, G. A. Covington, G. </a:t>
                      </a:r>
                      <a:r>
                        <a:rPr lang="en-US" altLang="zh-TW" sz="1200" dirty="0" err="1" smtClean="0"/>
                        <a:t>Appenzeller</a:t>
                      </a:r>
                      <a:r>
                        <a:rPr lang="en-US" altLang="zh-TW" sz="1200" dirty="0" smtClean="0"/>
                        <a:t>, and N. </a:t>
                      </a:r>
                      <a:r>
                        <a:rPr lang="en-US" altLang="zh-TW" sz="1200" dirty="0" err="1" smtClean="0"/>
                        <a:t>McKeown</a:t>
                      </a:r>
                      <a:r>
                        <a:rPr lang="en-US" altLang="zh-TW" sz="1200" dirty="0" smtClean="0"/>
                        <a:t>, “Implementing an </a:t>
                      </a:r>
                      <a:r>
                        <a:rPr lang="en-US" altLang="zh-TW" sz="1200" dirty="0" err="1" smtClean="0"/>
                        <a:t>OpenFlow</a:t>
                      </a:r>
                      <a:r>
                        <a:rPr lang="en-US" altLang="zh-TW" sz="1200" dirty="0" smtClean="0"/>
                        <a:t> Switch on the </a:t>
                      </a:r>
                      <a:r>
                        <a:rPr lang="en-US" altLang="zh-TW" sz="1200" dirty="0" err="1" smtClean="0"/>
                        <a:t>NetFPGA</a:t>
                      </a:r>
                      <a:r>
                        <a:rPr lang="en-US" altLang="zh-TW" sz="1200" dirty="0" smtClean="0"/>
                        <a:t> Platform,” in Proceedings of the 4th ACM/IEEE Symposium on Architectures for Networking and </a:t>
                      </a:r>
                      <a:r>
                        <a:rPr lang="en-US" altLang="zh-TW" sz="1200" dirty="0" err="1" smtClean="0"/>
                        <a:t>Communi-cations</a:t>
                      </a:r>
                      <a:r>
                        <a:rPr lang="en-US" altLang="zh-TW" sz="1200" dirty="0" smtClean="0"/>
                        <a:t> Systems, ser. ANCS’08. New York, NY, USA: ACM, 2008, pp. 1–9. </a:t>
                      </a:r>
                      <a:endParaRPr lang="zh-TW" altLang="en-US" sz="1200" dirty="0"/>
                    </a:p>
                  </a:txBody>
                  <a:tcPr/>
                </a:tc>
              </a:tr>
              <a:tr h="370840">
                <a:tc>
                  <a:txBody>
                    <a:bodyPr/>
                    <a:lstStyle/>
                    <a:p>
                      <a:r>
                        <a:rPr lang="en-US" sz="1200" dirty="0" smtClean="0"/>
                        <a:t>[14]</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Y. </a:t>
                      </a:r>
                      <a:r>
                        <a:rPr lang="en-US" altLang="zh-TW" sz="1200" dirty="0" err="1" smtClean="0"/>
                        <a:t>Luo</a:t>
                      </a:r>
                      <a:r>
                        <a:rPr lang="en-US" altLang="zh-TW" sz="1200" dirty="0" smtClean="0"/>
                        <a:t>, P. </a:t>
                      </a:r>
                      <a:r>
                        <a:rPr lang="en-US" altLang="zh-TW" sz="1200" dirty="0" err="1" smtClean="0"/>
                        <a:t>Cascon</a:t>
                      </a:r>
                      <a:r>
                        <a:rPr lang="en-US" altLang="zh-TW" sz="1200" dirty="0" smtClean="0"/>
                        <a:t>, E. Murray, and J. Ortega, “Accelerating </a:t>
                      </a:r>
                      <a:r>
                        <a:rPr lang="en-US" altLang="zh-TW" sz="1200" dirty="0" err="1" smtClean="0"/>
                        <a:t>OpenFlow</a:t>
                      </a:r>
                      <a:r>
                        <a:rPr lang="en-US" altLang="zh-TW" sz="1200" dirty="0" smtClean="0"/>
                        <a:t> Switching with Network Processors,” in the Pro-</a:t>
                      </a:r>
                      <a:r>
                        <a:rPr lang="en-US" altLang="zh-TW" sz="1200" dirty="0" err="1" smtClean="0"/>
                        <a:t>ceedings</a:t>
                      </a:r>
                      <a:r>
                        <a:rPr lang="en-US" altLang="zh-TW" sz="1200" dirty="0" smtClean="0"/>
                        <a:t> of the 5th ACM/IEEE Symposium on Architectures for Networking and Communications Systems, ser. ANCS ’09. New York, NY, USA: ACM, 2009, pp. 70–71. </a:t>
                      </a:r>
                    </a:p>
                  </a:txBody>
                  <a:tcPr/>
                </a:tc>
              </a:tr>
              <a:tr h="370840">
                <a:tc>
                  <a:txBody>
                    <a:bodyPr/>
                    <a:lstStyle/>
                    <a:p>
                      <a:r>
                        <a:rPr lang="en-US" sz="1200" dirty="0" smtClean="0"/>
                        <a:t>[15]</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V. </a:t>
                      </a:r>
                      <a:r>
                        <a:rPr lang="en-US" altLang="zh-TW" sz="1200" dirty="0" err="1" smtClean="0"/>
                        <a:t>Tanyingyong</a:t>
                      </a:r>
                      <a:r>
                        <a:rPr lang="en-US" altLang="zh-TW" sz="1200" dirty="0" smtClean="0"/>
                        <a:t>, M. </a:t>
                      </a:r>
                      <a:r>
                        <a:rPr lang="en-US" altLang="zh-TW" sz="1200" dirty="0" err="1" smtClean="0"/>
                        <a:t>Hidell</a:t>
                      </a:r>
                      <a:r>
                        <a:rPr lang="en-US" altLang="zh-TW" sz="1200" dirty="0" smtClean="0"/>
                        <a:t>, and P. </a:t>
                      </a:r>
                      <a:r>
                        <a:rPr lang="en-US" altLang="zh-TW" sz="1200" dirty="0" err="1" smtClean="0"/>
                        <a:t>Sjodin</a:t>
                      </a:r>
                      <a:r>
                        <a:rPr lang="en-US" altLang="zh-TW" sz="1200" dirty="0" smtClean="0"/>
                        <a:t>, “Using Hardware Classification to Improve PC-based </a:t>
                      </a:r>
                      <a:r>
                        <a:rPr lang="en-US" altLang="zh-TW" sz="1200" dirty="0" err="1" smtClean="0"/>
                        <a:t>OpenFlow</a:t>
                      </a:r>
                      <a:r>
                        <a:rPr lang="en-US" altLang="zh-TW" sz="1200" dirty="0" smtClean="0"/>
                        <a:t> Switching,” in IEEE 12th International Conference on High Performance Switching and Routing (HPSR), 2011, pp. 215–221. </a:t>
                      </a:r>
                    </a:p>
                  </a:txBody>
                  <a:tcPr/>
                </a:tc>
              </a:tr>
            </a:tbl>
          </a:graphicData>
        </a:graphic>
      </p:graphicFrame>
      <p:sp>
        <p:nvSpPr>
          <p:cNvPr id="4" name="Slide Number Placeholder 3"/>
          <p:cNvSpPr>
            <a:spLocks noGrp="1"/>
          </p:cNvSpPr>
          <p:nvPr>
            <p:ph type="sldNum" sz="quarter" idx="12"/>
          </p:nvPr>
        </p:nvSpPr>
        <p:spPr/>
        <p:txBody>
          <a:bodyPr/>
          <a:lstStyle/>
          <a:p>
            <a:fld id="{73DA0BB7-265A-403C-9275-D587AB510EDC}" type="slidenum">
              <a:rPr lang="zh-TW" altLang="en-US" smtClean="0"/>
              <a:t>93</a:t>
            </a:fld>
            <a:endParaRPr lang="zh-TW" altLang="en-US"/>
          </a:p>
        </p:txBody>
      </p:sp>
    </p:spTree>
    <p:extLst>
      <p:ext uri="{BB962C8B-B14F-4D97-AF65-F5344CB8AC3E}">
        <p14:creationId xmlns:p14="http://schemas.microsoft.com/office/powerpoint/2010/main" val="140517741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smtClean="0">
                <a:solidFill>
                  <a:schemeClr val="tx2"/>
                </a:solidFill>
                <a:latin typeface="+mj-lt"/>
                <a:ea typeface="+mj-ea"/>
              </a:rPr>
              <a:t>References </a:t>
            </a:r>
            <a:r>
              <a:rPr lang="en-US" sz="3600" dirty="0" smtClean="0">
                <a:solidFill>
                  <a:schemeClr val="tx2"/>
                </a:solidFill>
              </a:rPr>
              <a:t>(3/7)</a:t>
            </a:r>
            <a:endParaRPr lang="en-US" sz="3600" dirty="0">
              <a:solidFill>
                <a:schemeClr val="tx2"/>
              </a:solidFill>
              <a:latin typeface="+mj-lt"/>
              <a:ea typeface="+mj-ea"/>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32865391"/>
              </p:ext>
            </p:extLst>
          </p:nvPr>
        </p:nvGraphicFramePr>
        <p:xfrm>
          <a:off x="214313" y="1357313"/>
          <a:ext cx="8715376" cy="5588000"/>
        </p:xfrm>
        <a:graphic>
          <a:graphicData uri="http://schemas.openxmlformats.org/drawingml/2006/table">
            <a:tbl>
              <a:tblPr firstRow="1" bandRow="1">
                <a:tableStyleId>{5C22544A-7EE6-4342-B048-85BDC9FD1C3A}</a:tableStyleId>
              </a:tblPr>
              <a:tblGrid>
                <a:gridCol w="469255"/>
                <a:gridCol w="8246121"/>
              </a:tblGrid>
              <a:tr h="370840">
                <a:tc>
                  <a:txBody>
                    <a:bodyPr/>
                    <a:lstStyle/>
                    <a:p>
                      <a:endParaRPr lang="en-US" sz="1200" dirty="0"/>
                    </a:p>
                  </a:txBody>
                  <a:tcPr/>
                </a:tc>
                <a:tc>
                  <a:txBody>
                    <a:bodyPr/>
                    <a:lstStyle/>
                    <a:p>
                      <a:endParaRPr lang="en-US" sz="1200"/>
                    </a:p>
                  </a:txBody>
                  <a:tcPr/>
                </a:tc>
              </a:tr>
              <a:tr h="370840">
                <a:tc>
                  <a:txBody>
                    <a:bodyPr/>
                    <a:lstStyle/>
                    <a:p>
                      <a:r>
                        <a:rPr lang="en-US" sz="1200" dirty="0" smtClean="0"/>
                        <a:t>[16]</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R. Narayanan, S. </a:t>
                      </a:r>
                      <a:r>
                        <a:rPr lang="en-US" altLang="zh-TW" sz="1200" dirty="0" err="1" smtClean="0"/>
                        <a:t>Kotha</a:t>
                      </a:r>
                      <a:r>
                        <a:rPr lang="en-US" altLang="zh-TW" sz="1200" dirty="0" smtClean="0"/>
                        <a:t>, G. Lin, A. Khan, S. </a:t>
                      </a:r>
                      <a:r>
                        <a:rPr lang="en-US" altLang="zh-TW" sz="1200" dirty="0" err="1" smtClean="0"/>
                        <a:t>Rizvi</a:t>
                      </a:r>
                      <a:r>
                        <a:rPr lang="en-US" altLang="zh-TW" sz="1200" dirty="0" smtClean="0"/>
                        <a:t>, W. </a:t>
                      </a:r>
                      <a:r>
                        <a:rPr lang="en-US" altLang="zh-TW" sz="1200" dirty="0" err="1" smtClean="0"/>
                        <a:t>Javed</a:t>
                      </a:r>
                      <a:r>
                        <a:rPr lang="en-US" altLang="zh-TW" sz="1200" dirty="0" smtClean="0"/>
                        <a:t>, H. Khan, and S. </a:t>
                      </a:r>
                      <a:r>
                        <a:rPr lang="en-US" altLang="zh-TW" sz="1200" dirty="0" err="1" smtClean="0"/>
                        <a:t>Khayam</a:t>
                      </a:r>
                      <a:r>
                        <a:rPr lang="en-US" altLang="zh-TW" sz="1200" dirty="0" smtClean="0"/>
                        <a:t>, “</a:t>
                      </a:r>
                      <a:r>
                        <a:rPr lang="en-US" altLang="zh-TW" sz="1200" dirty="0" err="1" smtClean="0"/>
                        <a:t>Macroflows</a:t>
                      </a:r>
                      <a:r>
                        <a:rPr lang="en-US" altLang="zh-TW" sz="1200" dirty="0" smtClean="0"/>
                        <a:t> and </a:t>
                      </a:r>
                      <a:r>
                        <a:rPr lang="en-US" altLang="zh-TW" sz="1200" dirty="0" err="1" smtClean="0"/>
                        <a:t>Microflows</a:t>
                      </a:r>
                      <a:r>
                        <a:rPr lang="en-US" altLang="zh-TW" sz="1200" dirty="0" smtClean="0"/>
                        <a:t>: En-</a:t>
                      </a:r>
                      <a:r>
                        <a:rPr lang="en-US" altLang="zh-TW" sz="1200" dirty="0" err="1" smtClean="0"/>
                        <a:t>abling</a:t>
                      </a:r>
                      <a:r>
                        <a:rPr lang="en-US" altLang="zh-TW" sz="1200" dirty="0" smtClean="0"/>
                        <a:t> Rapid Network Innovation through a Split SDN Data Plane,” in European Workshop on Software Defined Network-</a:t>
                      </a:r>
                      <a:r>
                        <a:rPr lang="en-US" altLang="zh-TW" sz="1200" dirty="0" err="1" smtClean="0"/>
                        <a:t>ing</a:t>
                      </a:r>
                      <a:r>
                        <a:rPr lang="en-US" altLang="zh-TW" sz="1200" dirty="0" smtClean="0"/>
                        <a:t> (EWSDN), 2012, pp. 79–84. </a:t>
                      </a:r>
                    </a:p>
                    <a:p>
                      <a:endParaRPr lang="zh-TW" altLang="en-US" sz="1200" dirty="0"/>
                    </a:p>
                  </a:txBody>
                  <a:tcPr/>
                </a:tc>
              </a:tr>
              <a:tr h="370840">
                <a:tc>
                  <a:txBody>
                    <a:bodyPr/>
                    <a:lstStyle/>
                    <a:p>
                      <a:r>
                        <a:rPr lang="en-US" sz="1200" dirty="0" smtClean="0"/>
                        <a:t>[17]</a:t>
                      </a:r>
                      <a:endParaRPr lang="en-US" sz="1200" dirty="0"/>
                    </a:p>
                  </a:txBody>
                  <a:tcPr/>
                </a:tc>
                <a:tc>
                  <a:txBody>
                    <a:bodyPr/>
                    <a:lstStyle/>
                    <a:p>
                      <a:r>
                        <a:rPr lang="en-US" altLang="zh-TW" sz="1200" dirty="0" smtClean="0"/>
                        <a:t>G. Lu, R. Miao, Y. </a:t>
                      </a:r>
                      <a:r>
                        <a:rPr lang="en-US" altLang="zh-TW" sz="1200" dirty="0" err="1" smtClean="0"/>
                        <a:t>Xiong</a:t>
                      </a:r>
                      <a:r>
                        <a:rPr lang="en-US" altLang="zh-TW" sz="1200" dirty="0" smtClean="0"/>
                        <a:t>, and C. </a:t>
                      </a:r>
                      <a:r>
                        <a:rPr lang="en-US" altLang="zh-TW" sz="1200" dirty="0" err="1" smtClean="0"/>
                        <a:t>Guo</a:t>
                      </a:r>
                      <a:r>
                        <a:rPr lang="en-US" altLang="zh-TW" sz="1200" dirty="0" smtClean="0"/>
                        <a:t>, “Using CPU as a </a:t>
                      </a:r>
                      <a:r>
                        <a:rPr lang="en-US" altLang="zh-TW" sz="1200" dirty="0" err="1" smtClean="0"/>
                        <a:t>Tra?c</a:t>
                      </a:r>
                      <a:r>
                        <a:rPr lang="en-US" altLang="zh-TW" sz="1200" dirty="0" smtClean="0"/>
                        <a:t> Co-Processing Unit in Commodity Switches,” in the Proceedings of the first workshop on Hot Topics in Software Defined Networks, ser. </a:t>
                      </a:r>
                      <a:r>
                        <a:rPr lang="en-US" altLang="zh-TW" sz="1200" dirty="0" err="1" smtClean="0"/>
                        <a:t>HotSDN</a:t>
                      </a:r>
                      <a:r>
                        <a:rPr lang="en-US" altLang="zh-TW" sz="1200" dirty="0" smtClean="0"/>
                        <a:t> ’12. New York, NY, USA: ACM, 2012, pp. 31–36. </a:t>
                      </a:r>
                      <a:endParaRPr lang="zh-TW" altLang="en-US" sz="1200" dirty="0"/>
                    </a:p>
                  </a:txBody>
                  <a:tcPr/>
                </a:tc>
              </a:tr>
              <a:tr h="370840">
                <a:tc>
                  <a:txBody>
                    <a:bodyPr/>
                    <a:lstStyle/>
                    <a:p>
                      <a:r>
                        <a:rPr lang="en-US" sz="1200" dirty="0" smtClean="0"/>
                        <a:t>[18]</a:t>
                      </a:r>
                      <a:endParaRPr lang="en-US" sz="1200" dirty="0"/>
                    </a:p>
                  </a:txBody>
                  <a:tcPr/>
                </a:tc>
                <a:tc>
                  <a:txBody>
                    <a:bodyPr/>
                    <a:lstStyle/>
                    <a:p>
                      <a:r>
                        <a:rPr lang="en-US" altLang="zh-TW" sz="1200" dirty="0" smtClean="0"/>
                        <a:t>N. Kang, Z. Liu, J. Rexford, and D. Walker, “Optimizing the “One Big Switch” Abstraction in Software-Defined Networks,” in Proceedings of the 9th international conference on Emerging networking experiments and technologies, ser. </a:t>
                      </a:r>
                      <a:r>
                        <a:rPr lang="en-US" altLang="zh-TW" sz="1200" dirty="0" err="1" smtClean="0"/>
                        <a:t>CoNEXT</a:t>
                      </a:r>
                      <a:r>
                        <a:rPr lang="en-US" altLang="zh-TW" sz="1200" dirty="0" smtClean="0"/>
                        <a:t> ’13. New York, NY, USA: ACM, 2013. </a:t>
                      </a:r>
                      <a:endParaRPr lang="en-US" altLang="zh-TW" sz="1200" dirty="0"/>
                    </a:p>
                  </a:txBody>
                  <a:tcPr/>
                </a:tc>
              </a:tr>
              <a:tr h="370840">
                <a:tc>
                  <a:txBody>
                    <a:bodyPr/>
                    <a:lstStyle/>
                    <a:p>
                      <a:r>
                        <a:rPr lang="en-US" sz="1200" dirty="0" smtClean="0"/>
                        <a:t>[19]</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 Sandra Scott-Hayward, “A Survey of Security in Software Deﬁned Networks”, , IEEE Communications Surveys &amp; Tutorials</a:t>
                      </a:r>
                    </a:p>
                  </a:txBody>
                  <a:tcPr/>
                </a:tc>
              </a:tr>
              <a:tr h="370840">
                <a:tc>
                  <a:txBody>
                    <a:bodyPr/>
                    <a:lstStyle/>
                    <a:p>
                      <a:r>
                        <a:rPr lang="en-US" sz="1200" dirty="0" smtClean="0"/>
                        <a:t>[20]</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D. Yu, A. W. Moore, C. Hall, and R. Anderson, Authentication for Resilience: The Case of SDN, ser. Security Protocols XXI. Springer,2013, pp. 39–44.</a:t>
                      </a:r>
                    </a:p>
                  </a:txBody>
                  <a:tcPr/>
                </a:tc>
              </a:tr>
              <a:tr h="370840">
                <a:tc>
                  <a:txBody>
                    <a:bodyPr/>
                    <a:lstStyle/>
                    <a:p>
                      <a:r>
                        <a:rPr lang="en-US" sz="1200" dirty="0" smtClean="0"/>
                        <a:t>[21]</a:t>
                      </a:r>
                      <a:endParaRPr lang="en-US" sz="1200" dirty="0"/>
                    </a:p>
                  </a:txBody>
                  <a:tcPr/>
                </a:tc>
                <a:tc>
                  <a:txBody>
                    <a:bodyPr/>
                    <a:lstStyle/>
                    <a:p>
                      <a:r>
                        <a:rPr lang="en-US" altLang="zh-TW" sz="1200" dirty="0" smtClean="0"/>
                        <a:t>X. Wen, Y. Chen, C. Hu, C. Shi, and Y. Wang, “Towards a secure controller platform for </a:t>
                      </a:r>
                      <a:r>
                        <a:rPr lang="en-US" altLang="zh-TW" sz="1200" dirty="0" err="1" smtClean="0"/>
                        <a:t>openﬂow</a:t>
                      </a:r>
                      <a:r>
                        <a:rPr lang="en-US" altLang="zh-TW" sz="1200" dirty="0" smtClean="0"/>
                        <a:t> applications,” in Proceedings of the second ACM SIGCOMM workshop on Hot topics in software deﬁned networking. ACM, 2013, pp. 171–172.</a:t>
                      </a:r>
                    </a:p>
                  </a:txBody>
                  <a:tcPr/>
                </a:tc>
              </a:tr>
              <a:tr h="370840">
                <a:tc>
                  <a:txBody>
                    <a:bodyPr/>
                    <a:lstStyle/>
                    <a:p>
                      <a:r>
                        <a:rPr lang="en-US" sz="1200" dirty="0" smtClean="0"/>
                        <a:t>[22]</a:t>
                      </a:r>
                      <a:endParaRPr lang="en-US" sz="1200" dirty="0"/>
                    </a:p>
                  </a:txBody>
                  <a:tcPr/>
                </a:tc>
                <a:tc>
                  <a:txBody>
                    <a:bodyPr/>
                    <a:lstStyle/>
                    <a:p>
                      <a:r>
                        <a:rPr lang="en-US" altLang="zh-TW" sz="1200" dirty="0" smtClean="0"/>
                        <a:t>S. Scott-Hayward, C. Kane, and S. </a:t>
                      </a:r>
                      <a:r>
                        <a:rPr lang="en-US" altLang="zh-TW" sz="1200" dirty="0" err="1" smtClean="0"/>
                        <a:t>Sezer</a:t>
                      </a:r>
                      <a:r>
                        <a:rPr lang="en-US" altLang="zh-TW" sz="1200" dirty="0" smtClean="0"/>
                        <a:t>, “</a:t>
                      </a:r>
                      <a:r>
                        <a:rPr lang="en-US" altLang="zh-TW" sz="1200" dirty="0" err="1" smtClean="0"/>
                        <a:t>OperationCheckpoint:SDN</a:t>
                      </a:r>
                      <a:r>
                        <a:rPr lang="en-US" altLang="zh-TW" sz="1200" dirty="0" smtClean="0"/>
                        <a:t> Application Control,” in 22nd IEEE International Conference on Network Protocols (ICNP). IEEE, 2014, pp. 618–623.</a:t>
                      </a:r>
                    </a:p>
                  </a:txBody>
                  <a:tcPr/>
                </a:tc>
              </a:tr>
              <a:tr h="370840">
                <a:tc>
                  <a:txBody>
                    <a:bodyPr/>
                    <a:lstStyle/>
                    <a:p>
                      <a:r>
                        <a:rPr lang="en-US" sz="1200" dirty="0" smtClean="0"/>
                        <a:t>[23]</a:t>
                      </a:r>
                    </a:p>
                    <a:p>
                      <a:endParaRPr lang="en-US" sz="1200" dirty="0"/>
                    </a:p>
                  </a:txBody>
                  <a:tcPr/>
                </a:tc>
                <a:tc>
                  <a:txBody>
                    <a:bodyPr/>
                    <a:lstStyle/>
                    <a:p>
                      <a:r>
                        <a:rPr lang="en-US" altLang="zh-TW" sz="1200" dirty="0" smtClean="0"/>
                        <a:t>D. M. F. </a:t>
                      </a:r>
                      <a:r>
                        <a:rPr lang="en-US" altLang="zh-TW" sz="1200" dirty="0" err="1" smtClean="0"/>
                        <a:t>Mattos</a:t>
                      </a:r>
                      <a:r>
                        <a:rPr lang="en-US" altLang="zh-TW" sz="1200" dirty="0" smtClean="0"/>
                        <a:t>, L. H. G. </a:t>
                      </a:r>
                      <a:r>
                        <a:rPr lang="en-US" altLang="zh-TW" sz="1200" dirty="0" err="1" smtClean="0"/>
                        <a:t>Ferraz</a:t>
                      </a:r>
                      <a:r>
                        <a:rPr lang="en-US" altLang="zh-TW" sz="1200" dirty="0" smtClean="0"/>
                        <a:t>, and O. C. M. B. Duarte, “</a:t>
                      </a:r>
                      <a:r>
                        <a:rPr lang="en-US" altLang="zh-TW" sz="1200" dirty="0" err="1" smtClean="0"/>
                        <a:t>AuthFlow:Authentication</a:t>
                      </a:r>
                      <a:r>
                        <a:rPr lang="en-US" altLang="zh-TW" sz="1200" dirty="0" smtClean="0"/>
                        <a:t> and Access Control Mechanism for Software Deﬁned Networking.”</a:t>
                      </a:r>
                    </a:p>
                  </a:txBody>
                  <a:tcPr/>
                </a:tc>
              </a:tr>
              <a:tr h="370840">
                <a:tc>
                  <a:txBody>
                    <a:bodyPr/>
                    <a:lstStyle/>
                    <a:p>
                      <a:r>
                        <a:rPr lang="en-US" sz="1200" dirty="0" smtClean="0"/>
                        <a:t>[24]</a:t>
                      </a:r>
                      <a:endParaRPr lang="en-US" sz="1200" dirty="0"/>
                    </a:p>
                  </a:txBody>
                  <a:tcPr/>
                </a:tc>
                <a:tc>
                  <a:txBody>
                    <a:bodyPr/>
                    <a:lstStyle/>
                    <a:p>
                      <a:r>
                        <a:rPr lang="en-US" altLang="zh-TW" sz="1200" dirty="0" smtClean="0"/>
                        <a:t>P. </a:t>
                      </a:r>
                      <a:r>
                        <a:rPr lang="en-US" altLang="zh-TW" sz="1200" dirty="0" err="1" smtClean="0"/>
                        <a:t>Porras</a:t>
                      </a:r>
                      <a:r>
                        <a:rPr lang="en-US" altLang="zh-TW" sz="1200" dirty="0" smtClean="0"/>
                        <a:t>, S. Shin, V. </a:t>
                      </a:r>
                      <a:r>
                        <a:rPr lang="en-US" altLang="zh-TW" sz="1200" dirty="0" err="1" smtClean="0"/>
                        <a:t>Yegneswaran</a:t>
                      </a:r>
                      <a:r>
                        <a:rPr lang="en-US" altLang="zh-TW" sz="1200" dirty="0" smtClean="0"/>
                        <a:t>, M. Fong, M. Tyson, and G. </a:t>
                      </a:r>
                      <a:r>
                        <a:rPr lang="en-US" altLang="zh-TW" sz="1200" dirty="0" err="1" smtClean="0"/>
                        <a:t>Gu</a:t>
                      </a:r>
                      <a:r>
                        <a:rPr lang="en-US" altLang="zh-TW" sz="1200" dirty="0" smtClean="0"/>
                        <a:t>, “A security enforcement kernel for </a:t>
                      </a:r>
                      <a:r>
                        <a:rPr lang="en-US" altLang="zh-TW" sz="1200" dirty="0" err="1" smtClean="0"/>
                        <a:t>OpenFlow</a:t>
                      </a:r>
                      <a:r>
                        <a:rPr lang="en-US" altLang="zh-TW" sz="1200" dirty="0" smtClean="0"/>
                        <a:t> networks,” in Proceedings of the ﬁrst workshop on Hot topics in software deﬁned networks. ACM,2012, pp. 121–126.</a:t>
                      </a:r>
                    </a:p>
                  </a:txBody>
                  <a:tcPr/>
                </a:tc>
              </a:tr>
              <a:tr h="370840">
                <a:tc>
                  <a:txBody>
                    <a:bodyPr/>
                    <a:lstStyle/>
                    <a:p>
                      <a:r>
                        <a:rPr lang="en-US" sz="1200" dirty="0" smtClean="0"/>
                        <a:t>[25]</a:t>
                      </a:r>
                      <a:endParaRPr lang="en-US" sz="1200" dirty="0"/>
                    </a:p>
                  </a:txBody>
                  <a:tcPr/>
                </a:tc>
                <a:tc>
                  <a:txBody>
                    <a:bodyPr/>
                    <a:lstStyle/>
                    <a:p>
                      <a:r>
                        <a:rPr lang="en-US" altLang="zh-TW" sz="1200" dirty="0" smtClean="0"/>
                        <a:t>S. Shin, Y. Song, T. Lee, S. Lee, J. Chung, P. </a:t>
                      </a:r>
                      <a:r>
                        <a:rPr lang="en-US" altLang="zh-TW" sz="1200" dirty="0" err="1" smtClean="0"/>
                        <a:t>Porras</a:t>
                      </a:r>
                      <a:r>
                        <a:rPr lang="en-US" altLang="zh-TW" sz="1200" dirty="0" smtClean="0"/>
                        <a:t>, V. </a:t>
                      </a:r>
                      <a:r>
                        <a:rPr lang="en-US" altLang="zh-TW" sz="1200" dirty="0" err="1" smtClean="0"/>
                        <a:t>Yegneswaran</a:t>
                      </a:r>
                      <a:r>
                        <a:rPr lang="en-US" altLang="zh-TW" sz="1200" dirty="0" smtClean="0"/>
                        <a:t>, J. Noh, and B. B. Kang, “Rosemary: A Robust, Secure, and High-Performance Network Operating System,” in Proceedings of the 2014 ACM SIGSAC Conference on Computer and Communications Security. ACM, 2014, pp. 78–89.</a:t>
                      </a:r>
                    </a:p>
                  </a:txBody>
                  <a:tcPr/>
                </a:tc>
              </a:tr>
            </a:tbl>
          </a:graphicData>
        </a:graphic>
      </p:graphicFrame>
      <p:sp>
        <p:nvSpPr>
          <p:cNvPr id="4" name="Slide Number Placeholder 3"/>
          <p:cNvSpPr>
            <a:spLocks noGrp="1"/>
          </p:cNvSpPr>
          <p:nvPr>
            <p:ph type="sldNum" sz="quarter" idx="12"/>
          </p:nvPr>
        </p:nvSpPr>
        <p:spPr/>
        <p:txBody>
          <a:bodyPr/>
          <a:lstStyle/>
          <a:p>
            <a:fld id="{73DA0BB7-265A-403C-9275-D587AB510EDC}" type="slidenum">
              <a:rPr lang="zh-TW" altLang="en-US" smtClean="0"/>
              <a:t>94</a:t>
            </a:fld>
            <a:endParaRPr lang="zh-TW" altLang="en-US"/>
          </a:p>
        </p:txBody>
      </p:sp>
    </p:spTree>
    <p:extLst>
      <p:ext uri="{BB962C8B-B14F-4D97-AF65-F5344CB8AC3E}">
        <p14:creationId xmlns:p14="http://schemas.microsoft.com/office/powerpoint/2010/main" val="321947970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smtClean="0">
                <a:solidFill>
                  <a:schemeClr val="tx2"/>
                </a:solidFill>
                <a:latin typeface="+mj-lt"/>
                <a:ea typeface="+mj-ea"/>
              </a:rPr>
              <a:t>References </a:t>
            </a:r>
            <a:r>
              <a:rPr lang="en-US" sz="3600" dirty="0" smtClean="0">
                <a:solidFill>
                  <a:schemeClr val="tx2"/>
                </a:solidFill>
              </a:rPr>
              <a:t>(4/7)</a:t>
            </a:r>
            <a:endParaRPr lang="en-US" sz="3600" dirty="0">
              <a:solidFill>
                <a:schemeClr val="tx2"/>
              </a:solidFill>
              <a:latin typeface="+mj-lt"/>
              <a:ea typeface="+mj-ea"/>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56806848"/>
              </p:ext>
            </p:extLst>
          </p:nvPr>
        </p:nvGraphicFramePr>
        <p:xfrm>
          <a:off x="214313" y="1233016"/>
          <a:ext cx="8715376" cy="5665797"/>
        </p:xfrm>
        <a:graphic>
          <a:graphicData uri="http://schemas.openxmlformats.org/drawingml/2006/table">
            <a:tbl>
              <a:tblPr firstRow="1" bandRow="1">
                <a:tableStyleId>{5C22544A-7EE6-4342-B048-85BDC9FD1C3A}</a:tableStyleId>
              </a:tblPr>
              <a:tblGrid>
                <a:gridCol w="469255"/>
                <a:gridCol w="8246121"/>
              </a:tblGrid>
              <a:tr h="383740">
                <a:tc>
                  <a:txBody>
                    <a:bodyPr/>
                    <a:lstStyle/>
                    <a:p>
                      <a:endParaRPr lang="en-US" sz="1200" dirty="0"/>
                    </a:p>
                  </a:txBody>
                  <a:tcPr/>
                </a:tc>
                <a:tc>
                  <a:txBody>
                    <a:bodyPr/>
                    <a:lstStyle/>
                    <a:p>
                      <a:endParaRPr lang="en-US" sz="1200"/>
                    </a:p>
                  </a:txBody>
                  <a:tcPr/>
                </a:tc>
              </a:tr>
              <a:tr h="662345">
                <a:tc>
                  <a:txBody>
                    <a:bodyPr/>
                    <a:lstStyle/>
                    <a:p>
                      <a:r>
                        <a:rPr lang="en-US" sz="1200" dirty="0" smtClean="0"/>
                        <a:t>[26]</a:t>
                      </a:r>
                      <a:endParaRPr lang="en-US" sz="1200" dirty="0"/>
                    </a:p>
                  </a:txBody>
                  <a:tcPr/>
                </a:tc>
                <a:tc>
                  <a:txBody>
                    <a:bodyPr/>
                    <a:lstStyle/>
                    <a:p>
                      <a:r>
                        <a:rPr lang="en-US" altLang="zh-TW" sz="1200" dirty="0" smtClean="0"/>
                        <a:t>S. Shin, V. </a:t>
                      </a:r>
                      <a:r>
                        <a:rPr lang="en-US" altLang="zh-TW" sz="1200" dirty="0" err="1" smtClean="0"/>
                        <a:t>Yegneswaran</a:t>
                      </a:r>
                      <a:r>
                        <a:rPr lang="en-US" altLang="zh-TW" sz="1200" dirty="0" smtClean="0"/>
                        <a:t>, P. </a:t>
                      </a:r>
                      <a:r>
                        <a:rPr lang="en-US" altLang="zh-TW" sz="1200" dirty="0" err="1" smtClean="0"/>
                        <a:t>Porras</a:t>
                      </a:r>
                      <a:r>
                        <a:rPr lang="en-US" altLang="zh-TW" sz="1200" dirty="0" smtClean="0"/>
                        <a:t>, and G. </a:t>
                      </a:r>
                      <a:r>
                        <a:rPr lang="en-US" altLang="zh-TW" sz="1200" dirty="0" err="1" smtClean="0"/>
                        <a:t>Gu</a:t>
                      </a:r>
                      <a:r>
                        <a:rPr lang="en-US" altLang="zh-TW" sz="1200" dirty="0" smtClean="0"/>
                        <a:t>, “</a:t>
                      </a:r>
                      <a:r>
                        <a:rPr lang="en-US" altLang="zh-TW" sz="1200" dirty="0" err="1" smtClean="0"/>
                        <a:t>AVANT-GUARD:scalable</a:t>
                      </a:r>
                      <a:r>
                        <a:rPr lang="en-US" altLang="zh-TW" sz="1200" dirty="0" smtClean="0"/>
                        <a:t> and vigilant switch ﬂow management in software-deﬁned networks,” in Proceedings of the 2013 ACM SIGSAC conference on Computer &amp; Communications Security. ACM, 2013, pp. 413–424.</a:t>
                      </a:r>
                    </a:p>
                  </a:txBody>
                  <a:tcPr/>
                </a:tc>
              </a:tr>
              <a:tr h="473104">
                <a:tc>
                  <a:txBody>
                    <a:bodyPr/>
                    <a:lstStyle/>
                    <a:p>
                      <a:r>
                        <a:rPr lang="en-US" sz="1200" dirty="0" smtClean="0"/>
                        <a:t>[27]</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G. Yao, J. Bi, and P. Xiao, “Source address validation solution with </a:t>
                      </a:r>
                      <a:r>
                        <a:rPr lang="en-US" altLang="zh-TW" sz="1200" dirty="0" err="1" smtClean="0"/>
                        <a:t>OpenFlow</a:t>
                      </a:r>
                      <a:r>
                        <a:rPr lang="en-US" altLang="zh-TW" sz="1200" dirty="0" smtClean="0"/>
                        <a:t>/NOX architecture,” in 19th IEEE International Conference on Network Protocols (ICNP). IEEE, 2011, pp. 7–12.</a:t>
                      </a:r>
                    </a:p>
                  </a:txBody>
                  <a:tcPr/>
                </a:tc>
              </a:tr>
              <a:tr h="473104">
                <a:tc>
                  <a:txBody>
                    <a:bodyPr/>
                    <a:lstStyle/>
                    <a:p>
                      <a:r>
                        <a:rPr lang="en-US" sz="1200" dirty="0" smtClean="0"/>
                        <a:t>[28]</a:t>
                      </a:r>
                      <a:endParaRPr lang="en-US" sz="1200" dirty="0"/>
                    </a:p>
                  </a:txBody>
                  <a:tcPr/>
                </a:tc>
                <a:tc>
                  <a:txBody>
                    <a:bodyPr/>
                    <a:lstStyle/>
                    <a:p>
                      <a:r>
                        <a:rPr lang="en-US" altLang="zh-TW" sz="1200" dirty="0" smtClean="0"/>
                        <a:t>J. </a:t>
                      </a:r>
                      <a:r>
                        <a:rPr lang="en-US" altLang="zh-TW" sz="1200" dirty="0" err="1" smtClean="0"/>
                        <a:t>Naous</a:t>
                      </a:r>
                      <a:r>
                        <a:rPr lang="en-US" altLang="zh-TW" sz="1200" dirty="0" smtClean="0"/>
                        <a:t>, R. Stutsman, D. </a:t>
                      </a:r>
                      <a:r>
                        <a:rPr lang="en-US" altLang="zh-TW" sz="1200" dirty="0" err="1" smtClean="0"/>
                        <a:t>Mazieres</a:t>
                      </a:r>
                      <a:r>
                        <a:rPr lang="en-US" altLang="zh-TW" sz="1200" dirty="0" smtClean="0"/>
                        <a:t>, N. </a:t>
                      </a:r>
                      <a:r>
                        <a:rPr lang="en-US" altLang="zh-TW" sz="1200" dirty="0" err="1" smtClean="0"/>
                        <a:t>McKeown</a:t>
                      </a:r>
                      <a:r>
                        <a:rPr lang="en-US" altLang="zh-TW" sz="1200" dirty="0" smtClean="0"/>
                        <a:t>, and N. </a:t>
                      </a:r>
                      <a:r>
                        <a:rPr lang="en-US" altLang="zh-TW" sz="1200" dirty="0" err="1" smtClean="0"/>
                        <a:t>Zeldovich</a:t>
                      </a:r>
                      <a:r>
                        <a:rPr lang="en-US" altLang="zh-TW" sz="1200" dirty="0" smtClean="0"/>
                        <a:t>, “Delegating network security with more information,” in Proceedings of the 1st ACM workshop on Research on enterprise networking. ACM, 2009, pp. 19–26.</a:t>
                      </a:r>
                    </a:p>
                  </a:txBody>
                  <a:tcPr/>
                </a:tc>
              </a:tr>
              <a:tr h="473104">
                <a:tc>
                  <a:txBody>
                    <a:bodyPr/>
                    <a:lstStyle/>
                    <a:p>
                      <a:r>
                        <a:rPr lang="en-US" sz="1200" dirty="0" smtClean="0"/>
                        <a:t>[29]</a:t>
                      </a:r>
                      <a:endParaRPr lang="en-US" sz="1200" dirty="0"/>
                    </a:p>
                  </a:txBody>
                  <a:tcPr/>
                </a:tc>
                <a:tc>
                  <a:txBody>
                    <a:bodyPr/>
                    <a:lstStyle/>
                    <a:p>
                      <a:r>
                        <a:rPr lang="en-US" altLang="zh-TW" sz="1200" dirty="0" smtClean="0"/>
                        <a:t>M. </a:t>
                      </a:r>
                      <a:r>
                        <a:rPr lang="en-US" altLang="zh-TW" sz="1200" dirty="0" err="1" smtClean="0"/>
                        <a:t>Canini</a:t>
                      </a:r>
                      <a:r>
                        <a:rPr lang="en-US" altLang="zh-TW" sz="1200" dirty="0" smtClean="0"/>
                        <a:t>, D. </a:t>
                      </a:r>
                      <a:r>
                        <a:rPr lang="en-US" altLang="zh-TW" sz="1200" dirty="0" err="1" smtClean="0"/>
                        <a:t>Venzano</a:t>
                      </a:r>
                      <a:r>
                        <a:rPr lang="en-US" altLang="zh-TW" sz="1200" dirty="0" smtClean="0"/>
                        <a:t>, P. </a:t>
                      </a:r>
                      <a:r>
                        <a:rPr lang="en-US" altLang="zh-TW" sz="1200" dirty="0" err="1" smtClean="0"/>
                        <a:t>Peresini</a:t>
                      </a:r>
                      <a:r>
                        <a:rPr lang="en-US" altLang="zh-TW" sz="1200" dirty="0" smtClean="0"/>
                        <a:t>, D. </a:t>
                      </a:r>
                      <a:r>
                        <a:rPr lang="en-US" altLang="zh-TW" sz="1200" dirty="0" err="1" smtClean="0"/>
                        <a:t>Kostic</a:t>
                      </a:r>
                      <a:r>
                        <a:rPr lang="en-US" altLang="zh-TW" sz="1200" dirty="0" smtClean="0"/>
                        <a:t>, and J. Rexford, “A NICE way to test </a:t>
                      </a:r>
                      <a:r>
                        <a:rPr lang="en-US" altLang="zh-TW" sz="1200" dirty="0" err="1" smtClean="0"/>
                        <a:t>OpenFlow</a:t>
                      </a:r>
                      <a:r>
                        <a:rPr lang="en-US" altLang="zh-TW" sz="1200" dirty="0" smtClean="0"/>
                        <a:t> applications,” in Proceedings of the 9th USENIX conference on Networked Systems Design and Implementation, 2012.</a:t>
                      </a:r>
                    </a:p>
                  </a:txBody>
                  <a:tcPr/>
                </a:tc>
              </a:tr>
              <a:tr h="383740">
                <a:tc>
                  <a:txBody>
                    <a:bodyPr/>
                    <a:lstStyle/>
                    <a:p>
                      <a:r>
                        <a:rPr lang="en-US" sz="1200" dirty="0" smtClean="0"/>
                        <a:t>[30]</a:t>
                      </a:r>
                      <a:endParaRPr lang="en-US" sz="1200" dirty="0"/>
                    </a:p>
                  </a:txBody>
                  <a:tcPr/>
                </a:tc>
                <a:tc>
                  <a:txBody>
                    <a:bodyPr/>
                    <a:lstStyle/>
                    <a:p>
                      <a:r>
                        <a:rPr lang="en-US" altLang="zh-TW" sz="1200" dirty="0" smtClean="0"/>
                        <a:t>E. Al-</a:t>
                      </a:r>
                      <a:r>
                        <a:rPr lang="en-US" altLang="zh-TW" sz="1200" dirty="0" err="1" smtClean="0"/>
                        <a:t>Shaer</a:t>
                      </a:r>
                      <a:r>
                        <a:rPr lang="en-US" altLang="zh-TW" sz="1200" dirty="0" smtClean="0"/>
                        <a:t> and S. Al-Haj, “</a:t>
                      </a:r>
                      <a:r>
                        <a:rPr lang="en-US" altLang="zh-TW" sz="1200" dirty="0" err="1" smtClean="0"/>
                        <a:t>FlowChecker</a:t>
                      </a:r>
                      <a:r>
                        <a:rPr lang="en-US" altLang="zh-TW" sz="1200" dirty="0" smtClean="0"/>
                        <a:t>: Conﬁguration analysis and veriﬁcation of federated </a:t>
                      </a:r>
                      <a:r>
                        <a:rPr lang="en-US" altLang="zh-TW" sz="1200" dirty="0" err="1" smtClean="0"/>
                        <a:t>OpenFlow</a:t>
                      </a:r>
                      <a:r>
                        <a:rPr lang="en-US" altLang="zh-TW" sz="1200" dirty="0" smtClean="0"/>
                        <a:t> infrastructures,” in Proceedings of the 3rd ACM workshop on </a:t>
                      </a:r>
                      <a:r>
                        <a:rPr lang="en-US" altLang="zh-TW" sz="1200" dirty="0" err="1" smtClean="0"/>
                        <a:t>Assurable</a:t>
                      </a:r>
                      <a:r>
                        <a:rPr lang="en-US" altLang="zh-TW" sz="1200" dirty="0" smtClean="0"/>
                        <a:t> and usable security conﬁguration. ACM, 2010, pp. 37–44.</a:t>
                      </a:r>
                    </a:p>
                  </a:txBody>
                  <a:tcPr/>
                </a:tc>
              </a:tr>
              <a:tr h="383740">
                <a:tc>
                  <a:txBody>
                    <a:bodyPr/>
                    <a:lstStyle/>
                    <a:p>
                      <a:r>
                        <a:rPr lang="en-US" sz="1200" dirty="0" smtClean="0"/>
                        <a:t>[31]</a:t>
                      </a:r>
                      <a:endParaRPr lang="en-US" sz="1200" dirty="0"/>
                    </a:p>
                  </a:txBody>
                  <a:tcPr/>
                </a:tc>
                <a:tc>
                  <a:txBody>
                    <a:bodyPr/>
                    <a:lstStyle/>
                    <a:p>
                      <a:r>
                        <a:rPr lang="en-US" altLang="zh-TW" sz="1200" dirty="0" smtClean="0"/>
                        <a:t>S. Son, S. Shin, V. </a:t>
                      </a:r>
                      <a:r>
                        <a:rPr lang="en-US" altLang="zh-TW" sz="1200" dirty="0" err="1" smtClean="0"/>
                        <a:t>Yegneswaran</a:t>
                      </a:r>
                      <a:r>
                        <a:rPr lang="en-US" altLang="zh-TW" sz="1200" dirty="0" smtClean="0"/>
                        <a:t>, P. </a:t>
                      </a:r>
                      <a:r>
                        <a:rPr lang="en-US" altLang="zh-TW" sz="1200" dirty="0" err="1" smtClean="0"/>
                        <a:t>Porras</a:t>
                      </a:r>
                      <a:r>
                        <a:rPr lang="en-US" altLang="zh-TW" sz="1200" dirty="0" smtClean="0"/>
                        <a:t>, and G. </a:t>
                      </a:r>
                      <a:r>
                        <a:rPr lang="en-US" altLang="zh-TW" sz="1200" dirty="0" err="1" smtClean="0"/>
                        <a:t>Gu</a:t>
                      </a:r>
                      <a:r>
                        <a:rPr lang="en-US" altLang="zh-TW" sz="1200" dirty="0" smtClean="0"/>
                        <a:t>, “Model Checking Invariant Security Properties in </a:t>
                      </a:r>
                      <a:r>
                        <a:rPr lang="en-US" altLang="zh-TW" sz="1200" dirty="0" err="1" smtClean="0"/>
                        <a:t>OpenFlow</a:t>
                      </a:r>
                      <a:r>
                        <a:rPr lang="en-US" altLang="zh-TW" sz="1200" dirty="0" smtClean="0"/>
                        <a:t>.” [Online]. Available: http://faculty.cse.tamu.edu/guofei/paper/Flover-ICC13.pdf</a:t>
                      </a:r>
                    </a:p>
                  </a:txBody>
                  <a:tcPr/>
                </a:tc>
              </a:tr>
              <a:tr h="3837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[32]</a:t>
                      </a:r>
                    </a:p>
                  </a:txBody>
                  <a:tcPr/>
                </a:tc>
                <a:tc>
                  <a:txBody>
                    <a:bodyPr/>
                    <a:lstStyle/>
                    <a:p>
                      <a:r>
                        <a:rPr lang="en-US" altLang="zh-TW" sz="1200" dirty="0" smtClean="0"/>
                        <a:t>N. Foster, R. Harrison, M. J. Freedman, C. Monsanto, J. Rexford, A. Story, and D. Walker, “Frenetic: A network programming language,” ACM SIGPLAN Notices, vol. 46, no. 9, pp. 279–291, 2011.</a:t>
                      </a:r>
                    </a:p>
                  </a:txBody>
                  <a:tcPr/>
                </a:tc>
              </a:tr>
              <a:tr h="3837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[33]</a:t>
                      </a:r>
                    </a:p>
                  </a:txBody>
                  <a:tcPr/>
                </a:tc>
                <a:tc>
                  <a:txBody>
                    <a:bodyPr/>
                    <a:lstStyle/>
                    <a:p>
                      <a:r>
                        <a:rPr lang="en-US" altLang="zh-TW" sz="1200" dirty="0" smtClean="0"/>
                        <a:t>J. Wang, Y. Wang, H. Hu, Q. Sun, H. Shi, and L. </a:t>
                      </a:r>
                      <a:r>
                        <a:rPr lang="en-US" altLang="zh-TW" sz="1200" dirty="0" err="1" smtClean="0"/>
                        <a:t>Zeng</a:t>
                      </a:r>
                      <a:r>
                        <a:rPr lang="en-US" altLang="zh-TW" sz="1200" dirty="0" smtClean="0"/>
                        <a:t>, Towards a Security-Enhanced Firewall Application for </a:t>
                      </a:r>
                      <a:r>
                        <a:rPr lang="en-US" altLang="zh-TW" sz="1200" dirty="0" err="1" smtClean="0"/>
                        <a:t>OpenFlow</a:t>
                      </a:r>
                      <a:r>
                        <a:rPr lang="en-US" altLang="zh-TW" sz="1200" dirty="0" smtClean="0"/>
                        <a:t> Networks, ser. Cyberspace Safety and Security. Springer, 2013, pp. 92–103.</a:t>
                      </a:r>
                    </a:p>
                  </a:txBody>
                  <a:tcPr/>
                </a:tc>
              </a:tr>
              <a:tr h="2838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[34]</a:t>
                      </a:r>
                    </a:p>
                  </a:txBody>
                  <a:tcPr/>
                </a:tc>
                <a:tc>
                  <a:txBody>
                    <a:bodyPr/>
                    <a:lstStyle/>
                    <a:p>
                      <a:r>
                        <a:rPr lang="en-US" altLang="zh-TW" sz="1200" dirty="0" smtClean="0"/>
                        <a:t>H. Hu, G.-J. </a:t>
                      </a:r>
                      <a:r>
                        <a:rPr lang="en-US" altLang="zh-TW" sz="1200" dirty="0" err="1" smtClean="0"/>
                        <a:t>Ahn</a:t>
                      </a:r>
                      <a:r>
                        <a:rPr lang="en-US" altLang="zh-TW" sz="1200" dirty="0" smtClean="0"/>
                        <a:t>, W. Han, and Z. Zhao, “Towards a Reliable SDN Firewall,” Presented as part of the Open Networking Summit 2014(ONS 2014), 2014.</a:t>
                      </a:r>
                    </a:p>
                  </a:txBody>
                  <a:tcPr/>
                </a:tc>
              </a:tr>
              <a:tr h="2838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[35]</a:t>
                      </a:r>
                    </a:p>
                  </a:txBody>
                  <a:tcPr/>
                </a:tc>
                <a:tc>
                  <a:txBody>
                    <a:bodyPr/>
                    <a:lstStyle/>
                    <a:p>
                      <a:r>
                        <a:rPr lang="en-US" altLang="zh-TW" sz="1200" dirty="0" smtClean="0"/>
                        <a:t>F. A. </a:t>
                      </a:r>
                      <a:r>
                        <a:rPr lang="en-US" altLang="zh-TW" sz="1200" dirty="0" err="1" smtClean="0"/>
                        <a:t>Botelho</a:t>
                      </a:r>
                      <a:r>
                        <a:rPr lang="en-US" altLang="zh-TW" sz="1200" dirty="0" smtClean="0"/>
                        <a:t>, F. M. V. Ramos, D. </a:t>
                      </a:r>
                      <a:r>
                        <a:rPr lang="en-US" altLang="zh-TW" sz="1200" dirty="0" err="1" smtClean="0"/>
                        <a:t>Kreutz</a:t>
                      </a:r>
                      <a:r>
                        <a:rPr lang="en-US" altLang="zh-TW" sz="1200" dirty="0" smtClean="0"/>
                        <a:t>, and A. N. </a:t>
                      </a:r>
                      <a:r>
                        <a:rPr lang="en-US" altLang="zh-TW" sz="1200" dirty="0" err="1" smtClean="0"/>
                        <a:t>Bessani</a:t>
                      </a:r>
                      <a:r>
                        <a:rPr lang="en-US" altLang="zh-TW" sz="1200" dirty="0" smtClean="0"/>
                        <a:t>, “On the feasibility of a consistent and fault-tolerant data store for SDNs,” in Software Deﬁned Networks (EWSDN), 2013 Second European Workshop on. IEEE, 2013, pp. 38–43.</a:t>
                      </a:r>
                    </a:p>
                  </a:txBody>
                  <a:tcPr/>
                </a:tc>
              </a:tr>
              <a:tr h="283862">
                <a:tc>
                  <a:txBody>
                    <a:bodyPr/>
                    <a:lstStyle/>
                    <a:p>
                      <a:r>
                        <a:rPr lang="en-US" sz="1200" dirty="0" smtClean="0"/>
                        <a:t>[36]</a:t>
                      </a:r>
                      <a:endParaRPr lang="en-US" sz="1200" dirty="0"/>
                    </a:p>
                  </a:txBody>
                  <a:tcPr/>
                </a:tc>
                <a:tc>
                  <a:txBody>
                    <a:bodyPr/>
                    <a:lstStyle/>
                    <a:p>
                      <a:r>
                        <a:rPr lang="en-US" altLang="zh-TW" sz="1200" dirty="0" smtClean="0"/>
                        <a:t>C. Schlesinger, A. Story, S. </a:t>
                      </a:r>
                      <a:r>
                        <a:rPr lang="en-US" altLang="zh-TW" sz="1200" dirty="0" err="1" smtClean="0"/>
                        <a:t>Gutz</a:t>
                      </a:r>
                      <a:r>
                        <a:rPr lang="en-US" altLang="zh-TW" sz="1200" dirty="0" smtClean="0"/>
                        <a:t>, N. Foster, and D. Walker, “Splendid Isolation: Language-Based Security for Software-Deﬁned Networks,” in Proceedings of the ﬁrst workshop on Hot topics in software deﬁned networks. ACM, 2012, pp. 79–84.</a:t>
                      </a:r>
                    </a:p>
                  </a:txBody>
                  <a:tcPr/>
                </a:tc>
              </a:tr>
            </a:tbl>
          </a:graphicData>
        </a:graphic>
      </p:graphicFrame>
      <p:sp>
        <p:nvSpPr>
          <p:cNvPr id="4" name="Slide Number Placeholder 3"/>
          <p:cNvSpPr>
            <a:spLocks noGrp="1"/>
          </p:cNvSpPr>
          <p:nvPr>
            <p:ph type="sldNum" sz="quarter" idx="12"/>
          </p:nvPr>
        </p:nvSpPr>
        <p:spPr/>
        <p:txBody>
          <a:bodyPr/>
          <a:lstStyle/>
          <a:p>
            <a:fld id="{73DA0BB7-265A-403C-9275-D587AB510EDC}" type="slidenum">
              <a:rPr lang="zh-TW" altLang="en-US" smtClean="0"/>
              <a:t>95</a:t>
            </a:fld>
            <a:endParaRPr lang="zh-TW" altLang="en-US"/>
          </a:p>
        </p:txBody>
      </p:sp>
    </p:spTree>
    <p:extLst>
      <p:ext uri="{BB962C8B-B14F-4D97-AF65-F5344CB8AC3E}">
        <p14:creationId xmlns:p14="http://schemas.microsoft.com/office/powerpoint/2010/main" val="46840052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smtClean="0">
                <a:solidFill>
                  <a:schemeClr val="tx2"/>
                </a:solidFill>
                <a:latin typeface="+mj-lt"/>
                <a:ea typeface="+mj-ea"/>
              </a:rPr>
              <a:t>References </a:t>
            </a:r>
            <a:r>
              <a:rPr lang="en-US" sz="3600" dirty="0" smtClean="0">
                <a:solidFill>
                  <a:schemeClr val="tx2"/>
                </a:solidFill>
              </a:rPr>
              <a:t>(5/7)</a:t>
            </a:r>
            <a:endParaRPr lang="en-US" sz="3600" dirty="0">
              <a:solidFill>
                <a:schemeClr val="tx2"/>
              </a:solidFill>
              <a:latin typeface="+mj-lt"/>
              <a:ea typeface="+mj-ea"/>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33803930"/>
              </p:ext>
            </p:extLst>
          </p:nvPr>
        </p:nvGraphicFramePr>
        <p:xfrm>
          <a:off x="214313" y="1357313"/>
          <a:ext cx="8715376" cy="5308600"/>
        </p:xfrm>
        <a:graphic>
          <a:graphicData uri="http://schemas.openxmlformats.org/drawingml/2006/table">
            <a:tbl>
              <a:tblPr firstRow="1" bandRow="1">
                <a:tableStyleId>{5C22544A-7EE6-4342-B048-85BDC9FD1C3A}</a:tableStyleId>
              </a:tblPr>
              <a:tblGrid>
                <a:gridCol w="541263"/>
                <a:gridCol w="8174113"/>
              </a:tblGrid>
              <a:tr h="370840">
                <a:tc>
                  <a:txBody>
                    <a:bodyPr/>
                    <a:lstStyle/>
                    <a:p>
                      <a:endParaRPr lang="en-US" sz="1200" dirty="0"/>
                    </a:p>
                  </a:txBody>
                  <a:tcPr/>
                </a:tc>
                <a:tc>
                  <a:txBody>
                    <a:bodyPr/>
                    <a:lstStyle/>
                    <a:p>
                      <a:endParaRPr lang="en-US" sz="1200"/>
                    </a:p>
                  </a:txBody>
                  <a:tcPr/>
                </a:tc>
              </a:tr>
              <a:tr h="370840">
                <a:tc>
                  <a:txBody>
                    <a:bodyPr/>
                    <a:lstStyle/>
                    <a:p>
                      <a:r>
                        <a:rPr lang="en-US" sz="1200" dirty="0" smtClean="0"/>
                        <a:t>[37]</a:t>
                      </a:r>
                      <a:endParaRPr lang="en-US" sz="1200" dirty="0"/>
                    </a:p>
                  </a:txBody>
                  <a:tcPr/>
                </a:tc>
                <a:tc>
                  <a:txBody>
                    <a:bodyPr/>
                    <a:lstStyle/>
                    <a:p>
                      <a:r>
                        <a:rPr lang="en-US" altLang="zh-TW" sz="1200" dirty="0" smtClean="0"/>
                        <a:t>N. </a:t>
                      </a:r>
                      <a:r>
                        <a:rPr lang="en-US" altLang="zh-TW" sz="1200" dirty="0" err="1" smtClean="0"/>
                        <a:t>Handigol</a:t>
                      </a:r>
                      <a:r>
                        <a:rPr lang="en-US" altLang="zh-TW" sz="1200" dirty="0" smtClean="0"/>
                        <a:t>, B. Heller, V. </a:t>
                      </a:r>
                      <a:r>
                        <a:rPr lang="en-US" altLang="zh-TW" sz="1200" dirty="0" err="1" smtClean="0"/>
                        <a:t>Jeyakumar</a:t>
                      </a:r>
                      <a:r>
                        <a:rPr lang="en-US" altLang="zh-TW" sz="1200" dirty="0" smtClean="0"/>
                        <a:t>, D. </a:t>
                      </a:r>
                      <a:r>
                        <a:rPr lang="en-US" altLang="zh-TW" sz="1200" dirty="0" err="1" smtClean="0"/>
                        <a:t>Mazieres</a:t>
                      </a:r>
                      <a:r>
                        <a:rPr lang="en-US" altLang="zh-TW" sz="1200" dirty="0" smtClean="0"/>
                        <a:t>, and N. </a:t>
                      </a:r>
                      <a:r>
                        <a:rPr lang="en-US" altLang="zh-TW" sz="1200" dirty="0" err="1" smtClean="0"/>
                        <a:t>McKeown</a:t>
                      </a:r>
                      <a:r>
                        <a:rPr lang="en-US" altLang="zh-TW" sz="1200" dirty="0" smtClean="0"/>
                        <a:t>, “Where is the debugger for my software-deﬁned network?” in Proceed-</a:t>
                      </a:r>
                      <a:r>
                        <a:rPr lang="en-US" altLang="zh-TW" sz="1200" dirty="0" err="1" smtClean="0"/>
                        <a:t>ings</a:t>
                      </a:r>
                      <a:r>
                        <a:rPr lang="en-US" altLang="zh-TW" sz="1200" dirty="0" smtClean="0"/>
                        <a:t> of the ﬁrst workshop on Hot topics in software deﬁned networks. ACM, 2012, pp. 55–60.</a:t>
                      </a:r>
                    </a:p>
                  </a:txBody>
                  <a:tcPr/>
                </a:tc>
              </a:tr>
              <a:tr h="370840">
                <a:tc>
                  <a:txBody>
                    <a:bodyPr/>
                    <a:lstStyle/>
                    <a:p>
                      <a:r>
                        <a:rPr lang="en-US" sz="1200" dirty="0" smtClean="0"/>
                        <a:t>[38]</a:t>
                      </a:r>
                      <a:endParaRPr lang="en-US" sz="1200" dirty="0"/>
                    </a:p>
                  </a:txBody>
                  <a:tcPr/>
                </a:tc>
                <a:tc>
                  <a:txBody>
                    <a:bodyPr/>
                    <a:lstStyle/>
                    <a:p>
                      <a:r>
                        <a:rPr lang="en-US" altLang="zh-TW" sz="1200" dirty="0" smtClean="0"/>
                        <a:t>S. Shin, P. </a:t>
                      </a:r>
                      <a:r>
                        <a:rPr lang="en-US" altLang="zh-TW" sz="1200" dirty="0" err="1" smtClean="0"/>
                        <a:t>Porras</a:t>
                      </a:r>
                      <a:r>
                        <a:rPr lang="en-US" altLang="zh-TW" sz="1200" dirty="0" smtClean="0"/>
                        <a:t>, V. </a:t>
                      </a:r>
                      <a:r>
                        <a:rPr lang="en-US" altLang="zh-TW" sz="1200" dirty="0" err="1" smtClean="0"/>
                        <a:t>Yegneswaran</a:t>
                      </a:r>
                      <a:r>
                        <a:rPr lang="en-US" altLang="zh-TW" sz="1200" dirty="0" smtClean="0"/>
                        <a:t>, M. Fong, G. </a:t>
                      </a:r>
                      <a:r>
                        <a:rPr lang="en-US" altLang="zh-TW" sz="1200" dirty="0" err="1" smtClean="0"/>
                        <a:t>Gu</a:t>
                      </a:r>
                      <a:r>
                        <a:rPr lang="en-US" altLang="zh-TW" sz="1200" dirty="0" smtClean="0"/>
                        <a:t>, and M. </a:t>
                      </a:r>
                      <a:r>
                        <a:rPr lang="en-US" altLang="zh-TW" sz="1200" dirty="0" err="1" smtClean="0"/>
                        <a:t>Tyso</a:t>
                      </a:r>
                      <a:r>
                        <a:rPr lang="en-US" altLang="zh-TW" sz="1200" dirty="0" smtClean="0"/>
                        <a:t>, “FRESCO: Modular </a:t>
                      </a:r>
                      <a:r>
                        <a:rPr lang="en-US" altLang="zh-TW" sz="1200" dirty="0" err="1" smtClean="0"/>
                        <a:t>composable</a:t>
                      </a:r>
                      <a:r>
                        <a:rPr lang="en-US" altLang="zh-TW" sz="1200" dirty="0" smtClean="0"/>
                        <a:t> security services for software-deﬁned networks,” in Proceedings of Network and Distributed Security </a:t>
                      </a:r>
                      <a:r>
                        <a:rPr lang="en-US" altLang="zh-TW" sz="1200" dirty="0" err="1" smtClean="0"/>
                        <a:t>Sym-posium</a:t>
                      </a:r>
                      <a:r>
                        <a:rPr lang="en-US" altLang="zh-TW" sz="1200" dirty="0" smtClean="0"/>
                        <a:t>, 2013.</a:t>
                      </a:r>
                    </a:p>
                  </a:txBody>
                  <a:tcPr/>
                </a:tc>
              </a:tr>
              <a:tr h="370840">
                <a:tc>
                  <a:txBody>
                    <a:bodyPr/>
                    <a:lstStyle/>
                    <a:p>
                      <a:r>
                        <a:rPr lang="en-US" sz="1200" dirty="0" smtClean="0"/>
                        <a:t>[39]</a:t>
                      </a:r>
                      <a:endParaRPr lang="en-US" sz="1200" dirty="0"/>
                    </a:p>
                  </a:txBody>
                  <a:tcPr/>
                </a:tc>
                <a:tc>
                  <a:txBody>
                    <a:bodyPr/>
                    <a:lstStyle/>
                    <a:p>
                      <a:r>
                        <a:rPr lang="en-US" altLang="zh-TW" sz="1200" dirty="0" smtClean="0"/>
                        <a:t>J. </a:t>
                      </a:r>
                      <a:r>
                        <a:rPr lang="en-US" altLang="zh-TW" sz="1200" dirty="0" err="1" smtClean="0"/>
                        <a:t>Matias</a:t>
                      </a:r>
                      <a:r>
                        <a:rPr lang="en-US" altLang="zh-TW" sz="1200" dirty="0" smtClean="0"/>
                        <a:t>, E. Jacob, D. Sanchez, and Y. </a:t>
                      </a:r>
                      <a:r>
                        <a:rPr lang="en-US" altLang="zh-TW" sz="1200" dirty="0" err="1" smtClean="0"/>
                        <a:t>Demchenko</a:t>
                      </a:r>
                      <a:r>
                        <a:rPr lang="en-US" altLang="zh-TW" sz="1200" dirty="0" smtClean="0"/>
                        <a:t>, “An </a:t>
                      </a:r>
                      <a:r>
                        <a:rPr lang="en-US" altLang="zh-TW" sz="1200" dirty="0" err="1" smtClean="0"/>
                        <a:t>OpenFlow</a:t>
                      </a:r>
                      <a:r>
                        <a:rPr lang="en-US" altLang="zh-TW" sz="1200" dirty="0" smtClean="0"/>
                        <a:t>-Based Network Virtualization Framework for the Cloud,” in Cloud Computing Technology and Science (Cloud-Com), 2011 IEEE Third International Conference on, 2011,pp. 672–678.</a:t>
                      </a:r>
                      <a:endParaRPr lang="en-US" altLang="zh-TW" sz="1200" dirty="0"/>
                    </a:p>
                  </a:txBody>
                  <a:tcPr/>
                </a:tc>
              </a:tr>
              <a:tr h="370840">
                <a:tc>
                  <a:txBody>
                    <a:bodyPr/>
                    <a:lstStyle/>
                    <a:p>
                      <a:r>
                        <a:rPr lang="en-US" sz="1200" dirty="0" smtClean="0"/>
                        <a:t>[40]</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L. Sun, K. Suzuki, C. </a:t>
                      </a:r>
                      <a:r>
                        <a:rPr lang="en-US" altLang="zh-TW" sz="1200" dirty="0" err="1" smtClean="0"/>
                        <a:t>Yasunobu</a:t>
                      </a:r>
                      <a:r>
                        <a:rPr lang="en-US" altLang="zh-TW" sz="1200" dirty="0" smtClean="0"/>
                        <a:t>, Y. </a:t>
                      </a:r>
                      <a:r>
                        <a:rPr lang="en-US" altLang="zh-TW" sz="1200" dirty="0" err="1" smtClean="0"/>
                        <a:t>Hatano</a:t>
                      </a:r>
                      <a:r>
                        <a:rPr lang="en-US" altLang="zh-TW" sz="1200" dirty="0" smtClean="0"/>
                        <a:t>, and H. Shimon-</a:t>
                      </a:r>
                      <a:r>
                        <a:rPr lang="en-US" altLang="zh-TW" sz="1200" dirty="0" err="1" smtClean="0"/>
                        <a:t>ishi</a:t>
                      </a:r>
                      <a:r>
                        <a:rPr lang="en-US" altLang="zh-TW" sz="1200" dirty="0" smtClean="0"/>
                        <a:t>, “A Network Management Solution Based on </a:t>
                      </a:r>
                      <a:r>
                        <a:rPr lang="en-US" altLang="zh-TW" sz="1200" dirty="0" err="1" smtClean="0"/>
                        <a:t>OpenFlow</a:t>
                      </a:r>
                      <a:r>
                        <a:rPr lang="en-US" altLang="zh-TW" sz="1200" dirty="0" smtClean="0"/>
                        <a:t> Towards New Challenges of Multitenant Data Center,” in Information and Telecommunication Technologies (APSITT),2012 9th Asia-Pacific Symposium on, 2012, pp. 1–6.</a:t>
                      </a:r>
                    </a:p>
                  </a:txBody>
                  <a:tcPr/>
                </a:tc>
              </a:tr>
              <a:tr h="370840">
                <a:tc>
                  <a:txBody>
                    <a:bodyPr/>
                    <a:lstStyle/>
                    <a:p>
                      <a:r>
                        <a:rPr lang="en-US" sz="1200" dirty="0" smtClean="0"/>
                        <a:t>[41]</a:t>
                      </a:r>
                      <a:endParaRPr lang="en-US" sz="1200" dirty="0"/>
                    </a:p>
                  </a:txBody>
                  <a:tcPr/>
                </a:tc>
                <a:tc>
                  <a:txBody>
                    <a:bodyPr/>
                    <a:lstStyle/>
                    <a:p>
                      <a:r>
                        <a:rPr lang="en-US" altLang="zh-TW" sz="1200" dirty="0" smtClean="0"/>
                        <a:t>M. </a:t>
                      </a:r>
                      <a:r>
                        <a:rPr lang="en-US" altLang="zh-TW" sz="1200" dirty="0" err="1" smtClean="0"/>
                        <a:t>Mendonca</a:t>
                      </a:r>
                      <a:r>
                        <a:rPr lang="en-US" altLang="zh-TW" sz="1200" dirty="0" smtClean="0"/>
                        <a:t>, K. </a:t>
                      </a:r>
                      <a:r>
                        <a:rPr lang="en-US" altLang="zh-TW" sz="1200" dirty="0" err="1" smtClean="0"/>
                        <a:t>Obraczka</a:t>
                      </a:r>
                      <a:r>
                        <a:rPr lang="en-US" altLang="zh-TW" sz="1200" dirty="0" smtClean="0"/>
                        <a:t>, and T. </a:t>
                      </a:r>
                      <a:r>
                        <a:rPr lang="en-US" altLang="zh-TW" sz="1200" dirty="0" err="1" smtClean="0"/>
                        <a:t>Turletti</a:t>
                      </a:r>
                      <a:r>
                        <a:rPr lang="en-US" altLang="zh-TW" sz="1200" dirty="0" smtClean="0"/>
                        <a:t>, “The Case for Software-Defined Networking in Heterogeneous Networked En-</a:t>
                      </a:r>
                      <a:r>
                        <a:rPr lang="en-US" altLang="zh-TW" sz="1200" dirty="0" err="1" smtClean="0"/>
                        <a:t>vironments</a:t>
                      </a:r>
                      <a:r>
                        <a:rPr lang="en-US" altLang="zh-TW" sz="1200" dirty="0" smtClean="0"/>
                        <a:t>,” in Proceedings of the 2012 ACM conference on </a:t>
                      </a:r>
                      <a:r>
                        <a:rPr lang="en-US" altLang="zh-TW" sz="1200" dirty="0" err="1" smtClean="0"/>
                        <a:t>CoNEXT</a:t>
                      </a:r>
                      <a:r>
                        <a:rPr lang="en-US" altLang="zh-TW" sz="1200" dirty="0" smtClean="0"/>
                        <a:t> student workshop, ser. </a:t>
                      </a:r>
                      <a:r>
                        <a:rPr lang="en-US" altLang="zh-TW" sz="1200" dirty="0" err="1" smtClean="0"/>
                        <a:t>CoNEXT</a:t>
                      </a:r>
                      <a:r>
                        <a:rPr lang="en-US" altLang="zh-TW" sz="1200" dirty="0" smtClean="0"/>
                        <a:t> Student ’12.York, NY, USA: ACM, 2012, pp. 59–60.</a:t>
                      </a:r>
                      <a:endParaRPr lang="en-US" altLang="zh-TW" sz="1200" dirty="0"/>
                    </a:p>
                  </a:txBody>
                  <a:tcPr/>
                </a:tc>
              </a:tr>
              <a:tr h="370840">
                <a:tc>
                  <a:txBody>
                    <a:bodyPr/>
                    <a:lstStyle/>
                    <a:p>
                      <a:r>
                        <a:rPr lang="en-US" sz="1200" dirty="0" smtClean="0"/>
                        <a:t>[42]</a:t>
                      </a:r>
                      <a:endParaRPr lang="en-US" sz="1200" dirty="0"/>
                    </a:p>
                  </a:txBody>
                  <a:tcPr/>
                </a:tc>
                <a:tc>
                  <a:txBody>
                    <a:bodyPr/>
                    <a:lstStyle/>
                    <a:p>
                      <a:r>
                        <a:rPr lang="en-US" altLang="zh-TW" sz="1200" dirty="0" smtClean="0"/>
                        <a:t>K.-K. Yap, M.Kobayashi,R.Sherwood,T.-</a:t>
                      </a:r>
                      <a:r>
                        <a:rPr lang="en-US" altLang="zh-TW" sz="1200" dirty="0" err="1" smtClean="0"/>
                        <a:t>Y.Huang,M.Chan,N.Handigol</a:t>
                      </a:r>
                      <a:r>
                        <a:rPr lang="en-US" altLang="zh-TW" sz="1200" dirty="0" smtClean="0"/>
                        <a:t>, and N. </a:t>
                      </a:r>
                      <a:r>
                        <a:rPr lang="en-US" altLang="zh-TW" sz="1200" dirty="0" err="1" smtClean="0"/>
                        <a:t>McKeown</a:t>
                      </a:r>
                      <a:r>
                        <a:rPr lang="en-US" altLang="zh-TW" sz="1200" dirty="0" smtClean="0"/>
                        <a:t>, “</a:t>
                      </a:r>
                      <a:r>
                        <a:rPr lang="en-US" altLang="zh-TW" sz="1200" dirty="0" err="1" smtClean="0"/>
                        <a:t>OpenRoads</a:t>
                      </a:r>
                      <a:r>
                        <a:rPr lang="en-US" altLang="zh-TW" sz="1200" dirty="0" smtClean="0"/>
                        <a:t>: </a:t>
                      </a:r>
                      <a:r>
                        <a:rPr lang="en-US" altLang="zh-TW" sz="1200" dirty="0" err="1" smtClean="0"/>
                        <a:t>em</a:t>
                      </a:r>
                      <a:r>
                        <a:rPr lang="en-US" altLang="zh-TW" sz="1200" dirty="0" smtClean="0"/>
                        <a:t>-powering research in mobile networks,” SIGCOMM </a:t>
                      </a:r>
                      <a:r>
                        <a:rPr lang="en-US" altLang="zh-TW" sz="1200" dirty="0" err="1" smtClean="0"/>
                        <a:t>Comput.Commun</a:t>
                      </a:r>
                      <a:r>
                        <a:rPr lang="en-US" altLang="zh-TW" sz="1200" dirty="0" smtClean="0"/>
                        <a:t>. Rev., vol. 40, no. 1, pp. 125–126, Jan. 2010.</a:t>
                      </a:r>
                      <a:endParaRPr lang="en-US" altLang="zh-TW" sz="1200" dirty="0"/>
                    </a:p>
                  </a:txBody>
                  <a:tcPr/>
                </a:tc>
              </a:tr>
              <a:tr h="370840">
                <a:tc>
                  <a:txBody>
                    <a:bodyPr/>
                    <a:lstStyle/>
                    <a:p>
                      <a:r>
                        <a:rPr lang="en-US" sz="1200" dirty="0" smtClean="0"/>
                        <a:t>[43]</a:t>
                      </a:r>
                      <a:endParaRPr lang="en-US" sz="1200" dirty="0"/>
                    </a:p>
                  </a:txBody>
                  <a:tcPr/>
                </a:tc>
                <a:tc>
                  <a:txBody>
                    <a:bodyPr/>
                    <a:lstStyle/>
                    <a:p>
                      <a:r>
                        <a:rPr lang="en-US" altLang="zh-TW" sz="1200" dirty="0" smtClean="0"/>
                        <a:t>N. </a:t>
                      </a:r>
                      <a:r>
                        <a:rPr lang="en-US" altLang="zh-TW" sz="1200" dirty="0" err="1" smtClean="0"/>
                        <a:t>Blefari-Melazzi</a:t>
                      </a:r>
                      <a:r>
                        <a:rPr lang="en-US" altLang="zh-TW" sz="1200" dirty="0" smtClean="0"/>
                        <a:t>, A. </a:t>
                      </a:r>
                      <a:r>
                        <a:rPr lang="en-US" altLang="zh-TW" sz="1200" dirty="0" err="1" smtClean="0"/>
                        <a:t>Detti</a:t>
                      </a:r>
                      <a:r>
                        <a:rPr lang="en-US" altLang="zh-TW" sz="1200" dirty="0" smtClean="0"/>
                        <a:t>, G. </a:t>
                      </a:r>
                      <a:r>
                        <a:rPr lang="en-US" altLang="zh-TW" sz="1200" dirty="0" err="1" smtClean="0"/>
                        <a:t>Morabito</a:t>
                      </a:r>
                      <a:r>
                        <a:rPr lang="en-US" altLang="zh-TW" sz="1200" dirty="0" smtClean="0"/>
                        <a:t>, S. </a:t>
                      </a:r>
                      <a:r>
                        <a:rPr lang="en-US" altLang="zh-TW" sz="1200" dirty="0" err="1" smtClean="0"/>
                        <a:t>Salsano,L</a:t>
                      </a:r>
                      <a:r>
                        <a:rPr lang="en-US" altLang="zh-TW" sz="1200" dirty="0" smtClean="0"/>
                        <a:t>. </a:t>
                      </a:r>
                      <a:r>
                        <a:rPr lang="en-US" altLang="zh-TW" sz="1200" dirty="0" err="1" smtClean="0"/>
                        <a:t>Veltri</a:t>
                      </a:r>
                      <a:r>
                        <a:rPr lang="en-US" altLang="zh-TW" sz="1200" dirty="0" smtClean="0"/>
                        <a:t>, “Information Centric Networking over SDN and </a:t>
                      </a:r>
                      <a:r>
                        <a:rPr lang="en-US" altLang="zh-TW" sz="1200" dirty="0" err="1" smtClean="0"/>
                        <a:t>OpenFlow</a:t>
                      </a:r>
                      <a:r>
                        <a:rPr lang="en-US" altLang="zh-TW" sz="1200" dirty="0" smtClean="0"/>
                        <a:t>: Architectural Aspects and Experiments on OFELIA </a:t>
                      </a:r>
                      <a:r>
                        <a:rPr lang="en-US" altLang="zh-TW" sz="1200" dirty="0" err="1" smtClean="0"/>
                        <a:t>Testbed</a:t>
                      </a:r>
                      <a:r>
                        <a:rPr lang="en-US" altLang="zh-TW" sz="1200" dirty="0" smtClean="0"/>
                        <a:t>,” </a:t>
                      </a:r>
                      <a:r>
                        <a:rPr lang="en-US" altLang="zh-TW" sz="1200" dirty="0" err="1" smtClean="0"/>
                        <a:t>CoRR</a:t>
                      </a:r>
                      <a:r>
                        <a:rPr lang="en-US" altLang="zh-TW" sz="1200" dirty="0" smtClean="0"/>
                        <a:t>, vol. abs/1301.5933, 2013.</a:t>
                      </a:r>
                      <a:endParaRPr lang="en-US" altLang="zh-TW" sz="1200" dirty="0"/>
                    </a:p>
                  </a:txBody>
                  <a:tcPr/>
                </a:tc>
              </a:tr>
              <a:tr h="370840">
                <a:tc>
                  <a:txBody>
                    <a:bodyPr/>
                    <a:lstStyle/>
                    <a:p>
                      <a:r>
                        <a:rPr lang="en-US" sz="1200" dirty="0" smtClean="0"/>
                        <a:t>[44]</a:t>
                      </a:r>
                      <a:endParaRPr lang="en-US" sz="1200" dirty="0"/>
                    </a:p>
                  </a:txBody>
                  <a:tcPr/>
                </a:tc>
                <a:tc>
                  <a:txBody>
                    <a:bodyPr/>
                    <a:lstStyle/>
                    <a:p>
                      <a:r>
                        <a:rPr lang="en-US" altLang="zh-TW" sz="1200" dirty="0" smtClean="0"/>
                        <a:t>D. </a:t>
                      </a:r>
                      <a:r>
                        <a:rPr lang="en-US" altLang="zh-TW" sz="1200" dirty="0" err="1" smtClean="0"/>
                        <a:t>Syrivelis</a:t>
                      </a:r>
                      <a:r>
                        <a:rPr lang="en-US" altLang="zh-TW" sz="1200" dirty="0" smtClean="0"/>
                        <a:t>, G. </a:t>
                      </a:r>
                      <a:r>
                        <a:rPr lang="en-US" altLang="zh-TW" sz="1200" dirty="0" err="1" smtClean="0"/>
                        <a:t>Parisis</a:t>
                      </a:r>
                      <a:r>
                        <a:rPr lang="en-US" altLang="zh-TW" sz="1200" dirty="0" smtClean="0"/>
                        <a:t>, D. </a:t>
                      </a:r>
                      <a:r>
                        <a:rPr lang="en-US" altLang="zh-TW" sz="1200" dirty="0" err="1" smtClean="0"/>
                        <a:t>Trossen</a:t>
                      </a:r>
                      <a:r>
                        <a:rPr lang="en-US" altLang="zh-TW" sz="1200" dirty="0" smtClean="0"/>
                        <a:t>, P. </a:t>
                      </a:r>
                      <a:r>
                        <a:rPr lang="en-US" altLang="zh-TW" sz="1200" dirty="0" err="1" smtClean="0"/>
                        <a:t>Flegkas</a:t>
                      </a:r>
                      <a:r>
                        <a:rPr lang="en-US" altLang="zh-TW" sz="1200" dirty="0" smtClean="0"/>
                        <a:t>, V. </a:t>
                      </a:r>
                      <a:r>
                        <a:rPr lang="en-US" altLang="zh-TW" sz="1200" dirty="0" err="1" smtClean="0"/>
                        <a:t>Sourlas,T</a:t>
                      </a:r>
                      <a:r>
                        <a:rPr lang="en-US" altLang="zh-TW" sz="1200" dirty="0" smtClean="0"/>
                        <a:t>. </a:t>
                      </a:r>
                      <a:r>
                        <a:rPr lang="en-US" altLang="zh-TW" sz="1200" dirty="0" err="1" smtClean="0"/>
                        <a:t>Korakis</a:t>
                      </a:r>
                      <a:r>
                        <a:rPr lang="en-US" altLang="zh-TW" sz="1200" dirty="0" smtClean="0"/>
                        <a:t>, and L. </a:t>
                      </a:r>
                      <a:r>
                        <a:rPr lang="en-US" altLang="zh-TW" sz="1200" dirty="0" err="1" smtClean="0"/>
                        <a:t>Tassiulas</a:t>
                      </a:r>
                      <a:r>
                        <a:rPr lang="en-US" altLang="zh-TW" sz="1200" dirty="0" smtClean="0"/>
                        <a:t>, “Pursuing a Software Defined Information-Centric </a:t>
                      </a:r>
                      <a:r>
                        <a:rPr lang="en-US" altLang="zh-TW" sz="1200" dirty="0" err="1" smtClean="0"/>
                        <a:t>Network,”in</a:t>
                      </a:r>
                      <a:r>
                        <a:rPr lang="en-US" altLang="zh-TW" sz="1200" dirty="0" smtClean="0"/>
                        <a:t> Software Defined Networking(EWSDN), 2012 European Workshop on, 2012, pp. 103–108.</a:t>
                      </a:r>
                      <a:endParaRPr lang="en-US" altLang="zh-TW" sz="1200" dirty="0"/>
                    </a:p>
                  </a:txBody>
                  <a:tcPr/>
                </a:tc>
              </a:tr>
              <a:tr h="370840">
                <a:tc>
                  <a:txBody>
                    <a:bodyPr/>
                    <a:lstStyle/>
                    <a:p>
                      <a:r>
                        <a:rPr lang="en-US" sz="1200" dirty="0" smtClean="0"/>
                        <a:t>[45]</a:t>
                      </a:r>
                      <a:endParaRPr lang="en-US" sz="1200" dirty="0"/>
                    </a:p>
                  </a:txBody>
                  <a:tcPr/>
                </a:tc>
                <a:tc>
                  <a:txBody>
                    <a:bodyPr/>
                    <a:lstStyle/>
                    <a:p>
                      <a:r>
                        <a:rPr lang="en-US" altLang="zh-TW" sz="1200" dirty="0" smtClean="0"/>
                        <a:t>Open Networking Foundation, “Network Functions </a:t>
                      </a:r>
                      <a:r>
                        <a:rPr lang="en-US" altLang="zh-TW" sz="1200" dirty="0" err="1" smtClean="0"/>
                        <a:t>Virtualisa-tion</a:t>
                      </a:r>
                      <a:r>
                        <a:rPr lang="en-US" altLang="zh-TW" sz="1200" dirty="0" smtClean="0"/>
                        <a:t>. An Introduction, Benefits, Enablers, Challenges and Call for Action,” http://portal.etsi.org/NFV/NFV/pdf/, NFV Industry Specification Group, Tech. Rep., October 2012, </a:t>
                      </a:r>
                      <a:r>
                        <a:rPr lang="en-US" altLang="zh-TW" sz="1200" dirty="0" err="1" smtClean="0"/>
                        <a:t>nFV</a:t>
                      </a:r>
                      <a:r>
                        <a:rPr lang="en-US" altLang="zh-TW" sz="1200" dirty="0" smtClean="0"/>
                        <a:t> white paper.</a:t>
                      </a:r>
                      <a:endParaRPr lang="en-US" altLang="zh-TW" sz="1200" dirty="0"/>
                    </a:p>
                  </a:txBody>
                  <a:tcPr/>
                </a:tc>
              </a:tr>
              <a:tr h="370840">
                <a:tc>
                  <a:txBody>
                    <a:bodyPr/>
                    <a:lstStyle/>
                    <a:p>
                      <a:r>
                        <a:rPr lang="en-US" sz="1200" dirty="0" smtClean="0"/>
                        <a:t>[46]</a:t>
                      </a:r>
                      <a:endParaRPr lang="en-US" sz="1200" dirty="0"/>
                    </a:p>
                  </a:txBody>
                  <a:tcPr/>
                </a:tc>
                <a:tc>
                  <a:txBody>
                    <a:bodyPr/>
                    <a:lstStyle/>
                    <a:p>
                      <a:r>
                        <a:rPr lang="en-US" altLang="zh-TW" sz="1200" dirty="0" smtClean="0"/>
                        <a:t>D. </a:t>
                      </a:r>
                      <a:r>
                        <a:rPr lang="en-US" altLang="zh-TW" sz="1200" dirty="0" err="1" smtClean="0"/>
                        <a:t>Drutskoy</a:t>
                      </a:r>
                      <a:r>
                        <a:rPr lang="en-US" altLang="zh-TW" sz="1200" dirty="0" smtClean="0"/>
                        <a:t>, E. Keller, and J. Rexford, “Scalable Network Virtualization in Software-Defined Networks,” Internet Com-</a:t>
                      </a:r>
                      <a:r>
                        <a:rPr lang="en-US" altLang="zh-TW" sz="1200" dirty="0" err="1" smtClean="0"/>
                        <a:t>puting</a:t>
                      </a:r>
                      <a:r>
                        <a:rPr lang="en-US" altLang="zh-TW" sz="1200" dirty="0" smtClean="0"/>
                        <a:t>, IEEE, vol. 17, no. 2, pp. 20–27, 2013.</a:t>
                      </a:r>
                      <a:endParaRPr lang="en-US" altLang="zh-TW" sz="1200" dirty="0"/>
                    </a:p>
                  </a:txBody>
                  <a:tcPr/>
                </a:tc>
              </a:tr>
            </a:tbl>
          </a:graphicData>
        </a:graphic>
      </p:graphicFrame>
      <p:sp>
        <p:nvSpPr>
          <p:cNvPr id="4" name="Slide Number Placeholder 3"/>
          <p:cNvSpPr>
            <a:spLocks noGrp="1"/>
          </p:cNvSpPr>
          <p:nvPr>
            <p:ph type="sldNum" sz="quarter" idx="12"/>
          </p:nvPr>
        </p:nvSpPr>
        <p:spPr/>
        <p:txBody>
          <a:bodyPr/>
          <a:lstStyle/>
          <a:p>
            <a:fld id="{73DA0BB7-265A-403C-9275-D587AB510EDC}" type="slidenum">
              <a:rPr lang="zh-TW" altLang="en-US" smtClean="0"/>
              <a:t>96</a:t>
            </a:fld>
            <a:endParaRPr lang="zh-TW" altLang="en-US"/>
          </a:p>
        </p:txBody>
      </p:sp>
    </p:spTree>
    <p:extLst>
      <p:ext uri="{BB962C8B-B14F-4D97-AF65-F5344CB8AC3E}">
        <p14:creationId xmlns:p14="http://schemas.microsoft.com/office/powerpoint/2010/main" val="10561147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smtClean="0">
                <a:solidFill>
                  <a:schemeClr val="tx2"/>
                </a:solidFill>
                <a:latin typeface="+mj-lt"/>
                <a:ea typeface="+mj-ea"/>
              </a:rPr>
              <a:t>References </a:t>
            </a:r>
            <a:r>
              <a:rPr lang="en-US" sz="3600" dirty="0" smtClean="0">
                <a:solidFill>
                  <a:schemeClr val="tx2"/>
                </a:solidFill>
              </a:rPr>
              <a:t>(6/7)</a:t>
            </a:r>
            <a:endParaRPr lang="en-US" sz="3600" dirty="0">
              <a:solidFill>
                <a:schemeClr val="tx2"/>
              </a:solidFill>
              <a:latin typeface="+mj-lt"/>
              <a:ea typeface="+mj-ea"/>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741833098"/>
              </p:ext>
            </p:extLst>
          </p:nvPr>
        </p:nvGraphicFramePr>
        <p:xfrm>
          <a:off x="214313" y="1357313"/>
          <a:ext cx="8715376" cy="4892040"/>
        </p:xfrm>
        <a:graphic>
          <a:graphicData uri="http://schemas.openxmlformats.org/drawingml/2006/table">
            <a:tbl>
              <a:tblPr firstRow="1" bandRow="1">
                <a:tableStyleId>{5C22544A-7EE6-4342-B048-85BDC9FD1C3A}</a:tableStyleId>
              </a:tblPr>
              <a:tblGrid>
                <a:gridCol w="541263"/>
                <a:gridCol w="8174113"/>
              </a:tblGrid>
              <a:tr h="370840">
                <a:tc>
                  <a:txBody>
                    <a:bodyPr/>
                    <a:lstStyle/>
                    <a:p>
                      <a:endParaRPr lang="en-US" sz="1200" dirty="0"/>
                    </a:p>
                  </a:txBody>
                  <a:tcPr/>
                </a:tc>
                <a:tc>
                  <a:txBody>
                    <a:bodyPr/>
                    <a:lstStyle/>
                    <a:p>
                      <a:endParaRPr lang="en-US" sz="1200"/>
                    </a:p>
                  </a:txBody>
                  <a:tcPr/>
                </a:tc>
              </a:tr>
              <a:tr h="370840">
                <a:tc>
                  <a:txBody>
                    <a:bodyPr/>
                    <a:lstStyle/>
                    <a:p>
                      <a:r>
                        <a:rPr lang="en-US" sz="1200" dirty="0" smtClean="0"/>
                        <a:t>[47]</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S. Shin, V. </a:t>
                      </a:r>
                      <a:r>
                        <a:rPr lang="en-US" altLang="zh-TW" sz="1200" dirty="0" err="1" smtClean="0"/>
                        <a:t>Yegneswaran</a:t>
                      </a:r>
                      <a:r>
                        <a:rPr lang="en-US" altLang="zh-TW" sz="1200" dirty="0" smtClean="0"/>
                        <a:t>, P. </a:t>
                      </a:r>
                      <a:r>
                        <a:rPr lang="en-US" altLang="zh-TW" sz="1200" dirty="0" err="1" smtClean="0"/>
                        <a:t>Porras</a:t>
                      </a:r>
                      <a:r>
                        <a:rPr lang="en-US" altLang="zh-TW" sz="1200" dirty="0" smtClean="0"/>
                        <a:t>, and G. </a:t>
                      </a:r>
                      <a:r>
                        <a:rPr lang="en-US" altLang="zh-TW" sz="1200" dirty="0" err="1" smtClean="0"/>
                        <a:t>Gu</a:t>
                      </a:r>
                      <a:r>
                        <a:rPr lang="en-US" altLang="zh-TW" sz="1200" dirty="0" smtClean="0"/>
                        <a:t>, “AVANT-GUARD: Scalable and Vigilant Switch Flow Management in Software-defined Networks,” in Proceedings of the 2013 ACMSIGSAC Conference on Computer; Communications Security, ser. CCS ’13.  New York, NY, USA: ACM, 2013, pp. 413–424.</a:t>
                      </a:r>
                    </a:p>
                  </a:txBody>
                  <a:tcPr/>
                </a:tc>
              </a:tr>
              <a:tr h="370840">
                <a:tc>
                  <a:txBody>
                    <a:bodyPr/>
                    <a:lstStyle/>
                    <a:p>
                      <a:r>
                        <a:rPr lang="en-US" sz="1200" dirty="0" smtClean="0"/>
                        <a:t>[48]</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P. </a:t>
                      </a:r>
                      <a:r>
                        <a:rPr lang="en-US" altLang="zh-TW" sz="1200" dirty="0" err="1" smtClean="0"/>
                        <a:t>Porras</a:t>
                      </a:r>
                      <a:r>
                        <a:rPr lang="en-US" altLang="zh-TW" sz="1200" dirty="0" smtClean="0"/>
                        <a:t>, S. Shin, V. </a:t>
                      </a:r>
                      <a:r>
                        <a:rPr lang="en-US" altLang="zh-TW" sz="1200" dirty="0" err="1" smtClean="0"/>
                        <a:t>Yegneswaran</a:t>
                      </a:r>
                      <a:r>
                        <a:rPr lang="en-US" altLang="zh-TW" sz="1200" dirty="0" smtClean="0"/>
                        <a:t>, M. Fong, M. Tyson, and G. </a:t>
                      </a:r>
                      <a:r>
                        <a:rPr lang="en-US" altLang="zh-TW" sz="1200" dirty="0" err="1" smtClean="0"/>
                        <a:t>Gu</a:t>
                      </a:r>
                      <a:r>
                        <a:rPr lang="en-US" altLang="zh-TW" sz="1200" dirty="0" smtClean="0"/>
                        <a:t>, “A Security Enforcement Kernel for </a:t>
                      </a:r>
                      <a:r>
                        <a:rPr lang="en-US" altLang="zh-TW" sz="1200" dirty="0" err="1" smtClean="0"/>
                        <a:t>OpenFlow</a:t>
                      </a:r>
                      <a:r>
                        <a:rPr lang="en-US" altLang="zh-TW" sz="1200" dirty="0" smtClean="0"/>
                        <a:t> Net-works,” in Proceedings of ACM SIGCOMM Workshop on Hot Topics in Software Defined Networking (HotSDN’12), August 2012. </a:t>
                      </a:r>
                    </a:p>
                  </a:txBody>
                  <a:tcPr/>
                </a:tc>
              </a:tr>
              <a:tr h="370840">
                <a:tc>
                  <a:txBody>
                    <a:bodyPr/>
                    <a:lstStyle/>
                    <a:p>
                      <a:r>
                        <a:rPr lang="en-US" sz="1200" dirty="0" smtClean="0"/>
                        <a:t>[49]</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http://osrg.github.io/ryu/</a:t>
                      </a:r>
                    </a:p>
                  </a:txBody>
                  <a:tcPr/>
                </a:tc>
              </a:tr>
              <a:tr h="370840">
                <a:tc>
                  <a:txBody>
                    <a:bodyPr/>
                    <a:lstStyle/>
                    <a:p>
                      <a:r>
                        <a:rPr lang="en-US" sz="1200" dirty="0" smtClean="0"/>
                        <a:t>[50]</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http://ryu.readthedocs.org/en/latest/</a:t>
                      </a:r>
                    </a:p>
                  </a:txBody>
                  <a:tcPr/>
                </a:tc>
              </a:tr>
              <a:tr h="370840">
                <a:tc>
                  <a:txBody>
                    <a:bodyPr/>
                    <a:lstStyle/>
                    <a:p>
                      <a:r>
                        <a:rPr lang="en-US" sz="1200" dirty="0" smtClean="0"/>
                        <a:t>[51]</a:t>
                      </a:r>
                      <a:endParaRPr lang="en-US" sz="1200" dirty="0"/>
                    </a:p>
                  </a:txBody>
                  <a:tcPr/>
                </a:tc>
                <a:tc>
                  <a:txBody>
                    <a:bodyPr/>
                    <a:lstStyle/>
                    <a:p>
                      <a:r>
                        <a:rPr lang="en-US" altLang="zh-TW" sz="1200" dirty="0" smtClean="0"/>
                        <a:t>http://blog.xuite.net/juilin77/happy/202669918-%E5%BF%AB%E5%BF%AB%E6%A8%82%E6%A8%82%E5%AE%89%E8%A3%9DRYU+%26+RYU+GUI</a:t>
                      </a:r>
                      <a:endParaRPr lang="zh-TW" altLang="en-US" sz="1200" dirty="0"/>
                    </a:p>
                  </a:txBody>
                  <a:tcPr/>
                </a:tc>
              </a:tr>
              <a:tr h="370840">
                <a:tc>
                  <a:txBody>
                    <a:bodyPr/>
                    <a:lstStyle/>
                    <a:p>
                      <a:r>
                        <a:rPr lang="en-US" sz="1200" dirty="0" smtClean="0"/>
                        <a:t>[52]</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https://github.com/yamada-h/ryu/wiki/GUI</a:t>
                      </a:r>
                    </a:p>
                  </a:txBody>
                  <a:tcPr/>
                </a:tc>
              </a:tr>
              <a:tr h="370840">
                <a:tc>
                  <a:txBody>
                    <a:bodyPr/>
                    <a:lstStyle/>
                    <a:p>
                      <a:r>
                        <a:rPr lang="en-US" sz="1200" dirty="0" smtClean="0"/>
                        <a:t>[53]</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https://github.com/MeshSr/ofsoftswitch</a:t>
                      </a:r>
                    </a:p>
                  </a:txBody>
                  <a:tcPr/>
                </a:tc>
              </a:tr>
              <a:tr h="370840">
                <a:tc>
                  <a:txBody>
                    <a:bodyPr/>
                    <a:lstStyle/>
                    <a:p>
                      <a:r>
                        <a:rPr lang="en-US" sz="1200" dirty="0" smtClean="0"/>
                        <a:t>[54]</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http://mininet.org/walkthrough/</a:t>
                      </a:r>
                    </a:p>
                  </a:txBody>
                  <a:tcPr/>
                </a:tc>
              </a:tr>
              <a:tr h="370840">
                <a:tc>
                  <a:txBody>
                    <a:bodyPr/>
                    <a:lstStyle/>
                    <a:p>
                      <a:r>
                        <a:rPr lang="en-US" sz="1200" dirty="0" smtClean="0"/>
                        <a:t>[55]</a:t>
                      </a:r>
                      <a:endParaRPr lang="en-US" sz="1200" dirty="0"/>
                    </a:p>
                  </a:txBody>
                  <a:tcPr/>
                </a:tc>
                <a:tc>
                  <a:txBody>
                    <a:bodyPr/>
                    <a:lstStyle/>
                    <a:p>
                      <a:r>
                        <a:rPr lang="en-US" altLang="zh-TW" sz="1200" dirty="0" smtClean="0"/>
                        <a:t>https://sites.google.com/site/sdnruantidingyiwanglu/mininet</a:t>
                      </a:r>
                      <a:endParaRPr lang="zh-TW" altLang="en-US" sz="1200" dirty="0"/>
                    </a:p>
                  </a:txBody>
                  <a:tcPr/>
                </a:tc>
              </a:tr>
              <a:tr h="370840">
                <a:tc>
                  <a:txBody>
                    <a:bodyPr/>
                    <a:lstStyle/>
                    <a:p>
                      <a:r>
                        <a:rPr lang="en-US" sz="1200" dirty="0" smtClean="0"/>
                        <a:t>[56]</a:t>
                      </a:r>
                      <a:endParaRPr lang="en-US" sz="1200" dirty="0"/>
                    </a:p>
                  </a:txBody>
                  <a:tcPr/>
                </a:tc>
                <a:tc>
                  <a:txBody>
                    <a:bodyPr/>
                    <a:lstStyle/>
                    <a:p>
                      <a:r>
                        <a:rPr lang="en-US" altLang="zh-TW" sz="1200" dirty="0" smtClean="0"/>
                        <a:t>http://blog.disects.com/2014/01/installing-cpqd-switch-on-mininet-using.html</a:t>
                      </a:r>
                      <a:endParaRPr lang="en-US" altLang="zh-TW" sz="1200" dirty="0"/>
                    </a:p>
                  </a:txBody>
                  <a:tcPr/>
                </a:tc>
              </a:tr>
              <a:tr h="370840">
                <a:tc>
                  <a:txBody>
                    <a:bodyPr/>
                    <a:lstStyle/>
                    <a:p>
                      <a:r>
                        <a:rPr lang="en-US" sz="1200" dirty="0" smtClean="0"/>
                        <a:t>[57]</a:t>
                      </a:r>
                      <a:endParaRPr lang="en-US" sz="1200" dirty="0"/>
                    </a:p>
                  </a:txBody>
                  <a:tcPr/>
                </a:tc>
                <a:tc>
                  <a:txBody>
                    <a:bodyPr/>
                    <a:lstStyle/>
                    <a:p>
                      <a:r>
                        <a:rPr lang="en-US" altLang="zh-TW" sz="1200" dirty="0" smtClean="0"/>
                        <a:t>http://br1.einfach.org/gitweb?p=horst;a=summary</a:t>
                      </a:r>
                      <a:endParaRPr lang="en-US" altLang="zh-TW" sz="1200" dirty="0"/>
                    </a:p>
                  </a:txBody>
                  <a:tcPr/>
                </a:tc>
              </a:tr>
            </a:tbl>
          </a:graphicData>
        </a:graphic>
      </p:graphicFrame>
      <p:sp>
        <p:nvSpPr>
          <p:cNvPr id="4" name="Slide Number Placeholder 3"/>
          <p:cNvSpPr>
            <a:spLocks noGrp="1"/>
          </p:cNvSpPr>
          <p:nvPr>
            <p:ph type="sldNum" sz="quarter" idx="12"/>
          </p:nvPr>
        </p:nvSpPr>
        <p:spPr/>
        <p:txBody>
          <a:bodyPr/>
          <a:lstStyle/>
          <a:p>
            <a:fld id="{73DA0BB7-265A-403C-9275-D587AB510EDC}" type="slidenum">
              <a:rPr lang="zh-TW" altLang="en-US" smtClean="0"/>
              <a:t>97</a:t>
            </a:fld>
            <a:endParaRPr lang="zh-TW" altLang="en-US"/>
          </a:p>
        </p:txBody>
      </p:sp>
    </p:spTree>
    <p:extLst>
      <p:ext uri="{BB962C8B-B14F-4D97-AF65-F5344CB8AC3E}">
        <p14:creationId xmlns:p14="http://schemas.microsoft.com/office/powerpoint/2010/main" val="5298632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smtClean="0">
                <a:solidFill>
                  <a:schemeClr val="tx2"/>
                </a:solidFill>
                <a:latin typeface="+mj-lt"/>
                <a:ea typeface="+mj-ea"/>
              </a:rPr>
              <a:t>References </a:t>
            </a:r>
            <a:r>
              <a:rPr lang="en-US" sz="3600" dirty="0" smtClean="0">
                <a:solidFill>
                  <a:schemeClr val="tx2"/>
                </a:solidFill>
              </a:rPr>
              <a:t>(7/7)</a:t>
            </a:r>
            <a:endParaRPr lang="en-US" sz="3600" dirty="0">
              <a:solidFill>
                <a:schemeClr val="tx2"/>
              </a:solidFill>
              <a:latin typeface="+mj-lt"/>
              <a:ea typeface="+mj-ea"/>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67067102"/>
              </p:ext>
            </p:extLst>
          </p:nvPr>
        </p:nvGraphicFramePr>
        <p:xfrm>
          <a:off x="214313" y="1357313"/>
          <a:ext cx="8715376" cy="5161280"/>
        </p:xfrm>
        <a:graphic>
          <a:graphicData uri="http://schemas.openxmlformats.org/drawingml/2006/table">
            <a:tbl>
              <a:tblPr firstRow="1" bandRow="1">
                <a:tableStyleId>{5C22544A-7EE6-4342-B048-85BDC9FD1C3A}</a:tableStyleId>
              </a:tblPr>
              <a:tblGrid>
                <a:gridCol w="541263"/>
                <a:gridCol w="8174113"/>
              </a:tblGrid>
              <a:tr h="370840">
                <a:tc>
                  <a:txBody>
                    <a:bodyPr/>
                    <a:lstStyle/>
                    <a:p>
                      <a:endParaRPr lang="en-US" sz="1200" dirty="0"/>
                    </a:p>
                  </a:txBody>
                  <a:tcPr/>
                </a:tc>
                <a:tc>
                  <a:txBody>
                    <a:bodyPr/>
                    <a:lstStyle/>
                    <a:p>
                      <a:endParaRPr lang="en-US" sz="1200"/>
                    </a:p>
                  </a:txBody>
                  <a:tcPr/>
                </a:tc>
              </a:tr>
              <a:tr h="370840">
                <a:tc>
                  <a:txBody>
                    <a:bodyPr/>
                    <a:lstStyle/>
                    <a:p>
                      <a:r>
                        <a:rPr lang="en-US" sz="1200" smtClean="0"/>
                        <a:t>[58]</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http://br1.einfach.org/2010/12/spectrum-analyzer-for-horst/</a:t>
                      </a:r>
                    </a:p>
                  </a:txBody>
                  <a:tcPr/>
                </a:tc>
              </a:tr>
              <a:tr h="370840">
                <a:tc>
                  <a:txBody>
                    <a:bodyPr/>
                    <a:lstStyle/>
                    <a:p>
                      <a:r>
                        <a:rPr lang="en-US" sz="1200" smtClean="0"/>
                        <a:t>[59]</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http://blog.csdn.net/yahohi/article/details/6579599</a:t>
                      </a:r>
                    </a:p>
                  </a:txBody>
                  <a:tcPr/>
                </a:tc>
              </a:tr>
              <a:tr h="370840">
                <a:tc>
                  <a:txBody>
                    <a:bodyPr/>
                    <a:lstStyle/>
                    <a:p>
                      <a:r>
                        <a:rPr lang="en-US" sz="1200" smtClean="0"/>
                        <a:t>[60]</a:t>
                      </a:r>
                      <a:endParaRPr lang="en-US" sz="1200" dirty="0"/>
                    </a:p>
                  </a:txBody>
                  <a:tcPr/>
                </a:tc>
                <a:tc>
                  <a:txBody>
                    <a:bodyPr/>
                    <a:lstStyle/>
                    <a:p>
                      <a:r>
                        <a:rPr lang="en-US" altLang="zh-TW" sz="1200" dirty="0" smtClean="0"/>
                        <a:t>https://openflow.stanford.edu/display/ONL/POX+Wiki#POXWiki-ComponentsinPOX</a:t>
                      </a:r>
                      <a:endParaRPr lang="en-US" altLang="zh-TW" sz="1200" dirty="0"/>
                    </a:p>
                  </a:txBody>
                  <a:tcPr/>
                </a:tc>
              </a:tr>
              <a:tr h="370840">
                <a:tc>
                  <a:txBody>
                    <a:bodyPr/>
                    <a:lstStyle/>
                    <a:p>
                      <a:r>
                        <a:rPr lang="en-US" sz="1200" smtClean="0"/>
                        <a:t>[61]</a:t>
                      </a:r>
                      <a:endParaRPr lang="en-US" sz="1200" dirty="0"/>
                    </a:p>
                  </a:txBody>
                  <a:tcPr/>
                </a:tc>
                <a:tc>
                  <a:txBody>
                    <a:bodyPr/>
                    <a:lstStyle/>
                    <a:p>
                      <a:r>
                        <a:rPr lang="en-US" altLang="zh-TW" sz="1200" dirty="0" smtClean="0"/>
                        <a:t>http://www.tonypickett.com/2013/07/routing-protocols-overview/</a:t>
                      </a:r>
                      <a:endParaRPr lang="en-US" altLang="zh-TW" sz="1200" dirty="0"/>
                    </a:p>
                  </a:txBody>
                  <a:tcPr/>
                </a:tc>
              </a:tr>
              <a:tr h="370840">
                <a:tc>
                  <a:txBody>
                    <a:bodyPr/>
                    <a:lstStyle/>
                    <a:p>
                      <a:r>
                        <a:rPr lang="en-US" sz="1200" smtClean="0"/>
                        <a:t>[62]</a:t>
                      </a:r>
                      <a:endParaRPr lang="en-US" sz="1200" dirty="0"/>
                    </a:p>
                  </a:txBody>
                  <a:tcPr/>
                </a:tc>
                <a:tc>
                  <a:txBody>
                    <a:bodyPr/>
                    <a:lstStyle/>
                    <a:p>
                      <a:r>
                        <a:rPr lang="en-US" altLang="zh-TW" sz="1200" dirty="0" smtClean="0"/>
                        <a:t>https://sites.google.com/site/routeflow/</a:t>
                      </a:r>
                      <a:endParaRPr lang="en-US" altLang="zh-TW" sz="1200" dirty="0"/>
                    </a:p>
                  </a:txBody>
                  <a:tcPr/>
                </a:tc>
              </a:tr>
              <a:tr h="370840">
                <a:tc>
                  <a:txBody>
                    <a:bodyPr/>
                    <a:lstStyle/>
                    <a:p>
                      <a:r>
                        <a:rPr lang="en-US" sz="1200" smtClean="0"/>
                        <a:t>[63]</a:t>
                      </a:r>
                      <a:endParaRPr lang="en-US" sz="1200" dirty="0"/>
                    </a:p>
                  </a:txBody>
                  <a:tcPr/>
                </a:tc>
                <a:tc>
                  <a:txBody>
                    <a:bodyPr/>
                    <a:lstStyle/>
                    <a:p>
                      <a:r>
                        <a:rPr lang="en-US" altLang="zh-TW" sz="1200" dirty="0" smtClean="0"/>
                        <a:t>http://www.opennetworking.org/</a:t>
                      </a:r>
                      <a:endParaRPr lang="en-US" altLang="zh-TW" sz="1200" dirty="0"/>
                    </a:p>
                  </a:txBody>
                  <a:tcPr/>
                </a:tc>
              </a:tr>
              <a:tr h="370840">
                <a:tc>
                  <a:txBody>
                    <a:bodyPr/>
                    <a:lstStyle/>
                    <a:p>
                      <a:r>
                        <a:rPr lang="en-US" sz="1200" smtClean="0"/>
                        <a:t>[64]</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err="1" smtClean="0"/>
                        <a:t>Canini</a:t>
                      </a:r>
                      <a:r>
                        <a:rPr lang="en-US" altLang="zh-TW" sz="1200" dirty="0" smtClean="0"/>
                        <a:t>, M., </a:t>
                      </a:r>
                      <a:r>
                        <a:rPr lang="en-US" altLang="zh-TW" sz="1200" dirty="0" err="1" smtClean="0"/>
                        <a:t>Venzano</a:t>
                      </a:r>
                      <a:r>
                        <a:rPr lang="en-US" altLang="zh-TW" sz="1200" dirty="0" smtClean="0"/>
                        <a:t>, D., </a:t>
                      </a:r>
                      <a:r>
                        <a:rPr lang="en-US" altLang="zh-TW" sz="1200" dirty="0" err="1" smtClean="0"/>
                        <a:t>Peresini</a:t>
                      </a:r>
                      <a:r>
                        <a:rPr lang="en-US" altLang="zh-TW" sz="1200" dirty="0" smtClean="0"/>
                        <a:t>, P., </a:t>
                      </a:r>
                      <a:r>
                        <a:rPr lang="en-US" altLang="zh-TW" sz="1200" dirty="0" err="1" smtClean="0"/>
                        <a:t>Kostic</a:t>
                      </a:r>
                      <a:r>
                        <a:rPr lang="en-US" altLang="zh-TW" sz="1200" dirty="0" smtClean="0"/>
                        <a:t>, D., &amp; Rexford, J. (2012). A NICE way to test </a:t>
                      </a:r>
                      <a:r>
                        <a:rPr lang="en-US" altLang="zh-TW" sz="1200" dirty="0" err="1" smtClean="0"/>
                        <a:t>OpenFlow</a:t>
                      </a:r>
                      <a:r>
                        <a:rPr lang="en-US" altLang="zh-TW" sz="1200" dirty="0" smtClean="0"/>
                        <a:t> applications. NSDI, Apr.</a:t>
                      </a:r>
                    </a:p>
                  </a:txBody>
                  <a:tcPr/>
                </a:tc>
              </a:tr>
              <a:tr h="370840">
                <a:tc>
                  <a:txBody>
                    <a:bodyPr/>
                    <a:lstStyle/>
                    <a:p>
                      <a:r>
                        <a:rPr lang="en-US" sz="1200" smtClean="0"/>
                        <a:t>[65]</a:t>
                      </a:r>
                      <a:endParaRPr lang="en-US" sz="1200" dirty="0"/>
                    </a:p>
                  </a:txBody>
                  <a:tcPr/>
                </a:tc>
                <a:tc>
                  <a:txBody>
                    <a:bodyPr/>
                    <a:lstStyle/>
                    <a:p>
                      <a:r>
                        <a:rPr lang="en-US" altLang="zh-TW" sz="1200" dirty="0" err="1" smtClean="0"/>
                        <a:t>Handigol</a:t>
                      </a:r>
                      <a:r>
                        <a:rPr lang="en-US" altLang="zh-TW" sz="1200" dirty="0" smtClean="0"/>
                        <a:t>, N., Heller, B., </a:t>
                      </a:r>
                      <a:r>
                        <a:rPr lang="en-US" altLang="zh-TW" sz="1200" dirty="0" err="1" smtClean="0"/>
                        <a:t>Jeyakumar</a:t>
                      </a:r>
                      <a:r>
                        <a:rPr lang="en-US" altLang="zh-TW" sz="1200" dirty="0" smtClean="0"/>
                        <a:t>, V., </a:t>
                      </a:r>
                      <a:r>
                        <a:rPr lang="en-US" altLang="zh-TW" sz="1200" dirty="0" err="1" smtClean="0"/>
                        <a:t>Mazières</a:t>
                      </a:r>
                      <a:r>
                        <a:rPr lang="en-US" altLang="zh-TW" sz="1200" dirty="0" smtClean="0"/>
                        <a:t>, D., &amp; </a:t>
                      </a:r>
                      <a:r>
                        <a:rPr lang="en-US" altLang="zh-TW" sz="1200" dirty="0" err="1" smtClean="0"/>
                        <a:t>McKeown</a:t>
                      </a:r>
                      <a:r>
                        <a:rPr lang="en-US" altLang="zh-TW" sz="1200" dirty="0" smtClean="0"/>
                        <a:t>, N. (2012, August). Where is the debugger for my software-defined network?. In Proceedings of the first workshop on Hot topics in software defined networks (pp. 55-60). ACM.</a:t>
                      </a:r>
                      <a:endParaRPr lang="en-US" altLang="zh-TW" sz="1200" dirty="0"/>
                    </a:p>
                  </a:txBody>
                  <a:tcPr/>
                </a:tc>
              </a:tr>
              <a:tr h="370840">
                <a:tc>
                  <a:txBody>
                    <a:bodyPr/>
                    <a:lstStyle/>
                    <a:p>
                      <a:r>
                        <a:rPr lang="en-US" sz="1200" smtClean="0"/>
                        <a:t>[66]</a:t>
                      </a:r>
                      <a:endParaRPr lang="en-US" sz="1200" dirty="0"/>
                    </a:p>
                  </a:txBody>
                  <a:tcPr/>
                </a:tc>
                <a:tc>
                  <a:txBody>
                    <a:bodyPr/>
                    <a:lstStyle/>
                    <a:p>
                      <a:r>
                        <a:rPr lang="en-US" altLang="zh-TW" sz="1200" dirty="0" err="1" smtClean="0"/>
                        <a:t>Kuzniar</a:t>
                      </a:r>
                      <a:r>
                        <a:rPr lang="en-US" altLang="zh-TW" sz="1200" dirty="0" smtClean="0"/>
                        <a:t>, M., </a:t>
                      </a:r>
                      <a:r>
                        <a:rPr lang="en-US" altLang="zh-TW" sz="1200" dirty="0" err="1" smtClean="0"/>
                        <a:t>Peresini</a:t>
                      </a:r>
                      <a:r>
                        <a:rPr lang="en-US" altLang="zh-TW" sz="1200" dirty="0" smtClean="0"/>
                        <a:t>, P., </a:t>
                      </a:r>
                      <a:r>
                        <a:rPr lang="en-US" altLang="zh-TW" sz="1200" dirty="0" err="1" smtClean="0"/>
                        <a:t>Canini</a:t>
                      </a:r>
                      <a:r>
                        <a:rPr lang="en-US" altLang="zh-TW" sz="1200" dirty="0" smtClean="0"/>
                        <a:t>, M., </a:t>
                      </a:r>
                      <a:r>
                        <a:rPr lang="en-US" altLang="zh-TW" sz="1200" dirty="0" err="1" smtClean="0"/>
                        <a:t>Venzano</a:t>
                      </a:r>
                      <a:r>
                        <a:rPr lang="en-US" altLang="zh-TW" sz="1200" dirty="0" smtClean="0"/>
                        <a:t>, D., &amp; </a:t>
                      </a:r>
                      <a:r>
                        <a:rPr lang="en-US" altLang="zh-TW" sz="1200" dirty="0" err="1" smtClean="0"/>
                        <a:t>Kostic</a:t>
                      </a:r>
                      <a:r>
                        <a:rPr lang="en-US" altLang="zh-TW" sz="1200" dirty="0" smtClean="0"/>
                        <a:t>, D. (2012, December). A SOFT way for </a:t>
                      </a:r>
                      <a:r>
                        <a:rPr lang="en-US" altLang="zh-TW" sz="1200" dirty="0" err="1" smtClean="0"/>
                        <a:t>openflow</a:t>
                      </a:r>
                      <a:r>
                        <a:rPr lang="en-US" altLang="zh-TW" sz="1200" dirty="0" smtClean="0"/>
                        <a:t> switch interoperability testing. In Proceedings of the 8th international conference on Emerging networking experiments and technologies (pp. 265-276). ACM.</a:t>
                      </a:r>
                      <a:endParaRPr lang="en-US" altLang="zh-TW" sz="1200" dirty="0"/>
                    </a:p>
                  </a:txBody>
                  <a:tcPr/>
                </a:tc>
              </a:tr>
              <a:tr h="370840">
                <a:tc>
                  <a:txBody>
                    <a:bodyPr/>
                    <a:lstStyle/>
                    <a:p>
                      <a:r>
                        <a:rPr lang="en-US" sz="1200" smtClean="0"/>
                        <a:t>[67]</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err="1" smtClean="0"/>
                        <a:t>Rotsos</a:t>
                      </a:r>
                      <a:r>
                        <a:rPr lang="en-US" altLang="zh-TW" sz="1200" dirty="0" smtClean="0"/>
                        <a:t>, C., </a:t>
                      </a:r>
                      <a:r>
                        <a:rPr lang="en-US" altLang="zh-TW" sz="1200" dirty="0" err="1" smtClean="0"/>
                        <a:t>Sarrar</a:t>
                      </a:r>
                      <a:r>
                        <a:rPr lang="en-US" altLang="zh-TW" sz="1200" dirty="0" smtClean="0"/>
                        <a:t>, N., </a:t>
                      </a:r>
                      <a:r>
                        <a:rPr lang="en-US" altLang="zh-TW" sz="1200" dirty="0" err="1" smtClean="0"/>
                        <a:t>Uhlig</a:t>
                      </a:r>
                      <a:r>
                        <a:rPr lang="en-US" altLang="zh-TW" sz="1200" dirty="0" smtClean="0"/>
                        <a:t>, S., Sherwood, R., &amp; Moore, A. W. (2012, January). </a:t>
                      </a:r>
                      <a:r>
                        <a:rPr lang="en-US" altLang="zh-TW" sz="1200" dirty="0" err="1" smtClean="0"/>
                        <a:t>Oflops</a:t>
                      </a:r>
                      <a:r>
                        <a:rPr lang="en-US" altLang="zh-TW" sz="1200" dirty="0" smtClean="0"/>
                        <a:t>: An open framework for </a:t>
                      </a:r>
                      <a:r>
                        <a:rPr lang="en-US" altLang="zh-TW" sz="1200" dirty="0" err="1" smtClean="0"/>
                        <a:t>openflow</a:t>
                      </a:r>
                      <a:r>
                        <a:rPr lang="en-US" altLang="zh-TW" sz="1200" dirty="0" smtClean="0"/>
                        <a:t> switch evaluation. In Passive and Active Measurement (pp. 85-95). Springer Berlin Heidelberg.</a:t>
                      </a:r>
                    </a:p>
                  </a:txBody>
                  <a:tcPr/>
                </a:tc>
              </a:tr>
              <a:tr h="370840">
                <a:tc>
                  <a:txBody>
                    <a:bodyPr/>
                    <a:lstStyle/>
                    <a:p>
                      <a:r>
                        <a:rPr lang="en-US" sz="1200" dirty="0" smtClean="0"/>
                        <a:t>[68]</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SDN dummy</a:t>
                      </a:r>
                      <a:r>
                        <a:rPr lang="en-US" altLang="zh-TW" sz="1200" baseline="0" dirty="0" smtClean="0"/>
                        <a:t> pack  </a:t>
                      </a:r>
                      <a:r>
                        <a:rPr lang="en-US" altLang="zh-TW" sz="1200" kern="1200" dirty="0" smtClean="0">
                          <a:solidFill>
                            <a:schemeClr val="dk1"/>
                          </a:solidFill>
                          <a:latin typeface="+mn-lt"/>
                          <a:ea typeface="+mn-ea"/>
                          <a:cs typeface="+mn-cs"/>
                        </a:rPr>
                        <a:t>: </a:t>
                      </a:r>
                      <a:r>
                        <a:rPr lang="en-US" altLang="zh-TW" sz="1200" kern="1200" dirty="0" smtClean="0">
                          <a:solidFill>
                            <a:schemeClr val="dk1"/>
                          </a:solidFill>
                          <a:latin typeface="+mn-lt"/>
                          <a:ea typeface="+mn-ea"/>
                          <a:cs typeface="+mn-cs"/>
                          <a:hlinkClick r:id="rId2"/>
                        </a:rPr>
                        <a:t>https://drive.google.com/a/g2.nctu.edu.tw/folderview?id=0By7OPNojKY8yfkxITmhNZEY2SE9UWU9rSVNidWkzR0JDaUlwS3FTVG1VX0RYdHFQMVQ1OUE&amp;usp=sharing#</a:t>
                      </a:r>
                      <a:endParaRPr lang="en-US" altLang="zh-TW" sz="1200" kern="1200" dirty="0" smtClean="0">
                        <a:solidFill>
                          <a:schemeClr val="dk1"/>
                        </a:solidFill>
                        <a:latin typeface="+mn-lt"/>
                        <a:ea typeface="+mn-ea"/>
                        <a:cs typeface="+mn-cs"/>
                      </a:endParaRPr>
                    </a:p>
                  </a:txBody>
                  <a:tcPr/>
                </a:tc>
              </a:tr>
            </a:tbl>
          </a:graphicData>
        </a:graphic>
      </p:graphicFrame>
      <p:sp>
        <p:nvSpPr>
          <p:cNvPr id="4" name="Slide Number Placeholder 3"/>
          <p:cNvSpPr>
            <a:spLocks noGrp="1"/>
          </p:cNvSpPr>
          <p:nvPr>
            <p:ph type="sldNum" sz="quarter" idx="12"/>
          </p:nvPr>
        </p:nvSpPr>
        <p:spPr/>
        <p:txBody>
          <a:bodyPr/>
          <a:lstStyle/>
          <a:p>
            <a:fld id="{73DA0BB7-265A-403C-9275-D587AB510EDC}" type="slidenum">
              <a:rPr lang="zh-TW" altLang="en-US" smtClean="0"/>
              <a:t>98</a:t>
            </a:fld>
            <a:endParaRPr lang="zh-TW" altLang="en-US"/>
          </a:p>
        </p:txBody>
      </p:sp>
    </p:spTree>
    <p:extLst>
      <p:ext uri="{BB962C8B-B14F-4D97-AF65-F5344CB8AC3E}">
        <p14:creationId xmlns:p14="http://schemas.microsoft.com/office/powerpoint/2010/main" val="3468065990"/>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28764</TotalTime>
  <Words>8211</Words>
  <Application>Microsoft Macintosh PowerPoint</Application>
  <PresentationFormat>如螢幕大小 (4:3)</PresentationFormat>
  <Paragraphs>1605</Paragraphs>
  <Slides>98</Slides>
  <Notes>24</Notes>
  <HiddenSlides>0</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98</vt:i4>
      </vt:variant>
    </vt:vector>
  </HeadingPairs>
  <TitlesOfParts>
    <vt:vector size="110" baseType="lpstr">
      <vt:lpstr>Calibri</vt:lpstr>
      <vt:lpstr>Gungsuh</vt:lpstr>
      <vt:lpstr>Helvetica</vt:lpstr>
      <vt:lpstr>Times New Roman</vt:lpstr>
      <vt:lpstr>Verdana</vt:lpstr>
      <vt:lpstr>Wingdings</vt:lpstr>
      <vt:lpstr>微軟正黑體</vt:lpstr>
      <vt:lpstr>新細明體</vt:lpstr>
      <vt:lpstr>標楷體</vt:lpstr>
      <vt:lpstr>Arial</vt:lpstr>
      <vt:lpstr>Theme2</vt:lpstr>
      <vt:lpstr>Visio</vt:lpstr>
      <vt:lpstr>Network Cloudification:  Turning Communications into Computing with Software Defined Networking and  Network Function Virtualization   The 2nd Wave of Cloud Computing Is Turning Appliances to Apps.</vt:lpstr>
      <vt:lpstr>PowerPoint 簡報</vt:lpstr>
      <vt:lpstr>PowerPoint 簡報</vt:lpstr>
      <vt:lpstr>Outline (1/2)</vt:lpstr>
      <vt:lpstr>Outline (2/2)</vt:lpstr>
      <vt:lpstr>PowerPoint 簡報</vt:lpstr>
      <vt:lpstr>Why SDN and NFV?</vt:lpstr>
      <vt:lpstr>But How To Centralize Networking?</vt:lpstr>
      <vt:lpstr>SDN versus Traditional (1/2)</vt:lpstr>
      <vt:lpstr>SDN versus Traditional (2/2)</vt:lpstr>
      <vt:lpstr>Too Primitive? Basic SDN to Extended SDN by NFV</vt:lpstr>
      <vt:lpstr>Where and When to SDN-NFV?</vt:lpstr>
      <vt:lpstr>Driving Force on Operators</vt:lpstr>
      <vt:lpstr>Revenue Generation based on the Forecasted Fast-growing of  SDN-enabled Industry</vt:lpstr>
      <vt:lpstr>SDN Market Forecasts</vt:lpstr>
      <vt:lpstr>SDN in Taiwan – SNS Forecast </vt:lpstr>
      <vt:lpstr>PowerPoint 簡報</vt:lpstr>
      <vt:lpstr>Survey: Correctness and Conformance</vt:lpstr>
      <vt:lpstr>Survey: Performance and Scalability</vt:lpstr>
      <vt:lpstr>Survey: Security [19]</vt:lpstr>
      <vt:lpstr>Survey: Use Cases </vt:lpstr>
      <vt:lpstr>My Works on SDN/NFV</vt:lpstr>
      <vt:lpstr> IEEE Computer Special Issue on  SDN Standardization, Nov 2014 </vt:lpstr>
      <vt:lpstr>Multi-Path Routing for Failures and Congestion (1/2) Fast Failover</vt:lpstr>
      <vt:lpstr>Multi-Path Routing for Failures and Congestion (2/2) Fast Switchover</vt:lpstr>
      <vt:lpstr>An Extended SDN Architecture for Network Function Virtualization</vt:lpstr>
      <vt:lpstr>Case Study Extended Messages for Intrusion Detection</vt:lpstr>
      <vt:lpstr>SDN Multicast with Multiple Shared Trees</vt:lpstr>
      <vt:lpstr>Cross-Domain SDN Service Extension</vt:lpstr>
      <vt:lpstr>SDN Wi-Fi Load Balancing</vt:lpstr>
      <vt:lpstr>SDN-NFV Balanced Service Chaining and Traffic Steering (1/2)</vt:lpstr>
      <vt:lpstr>SDN-NFV Balanced Service Chaining and Traffic Steering (2/2)</vt:lpstr>
      <vt:lpstr>Joint Server and Network Load Balancing for NFV</vt:lpstr>
      <vt:lpstr>On-going Research Roadmap</vt:lpstr>
      <vt:lpstr>PowerPoint 簡報</vt:lpstr>
      <vt:lpstr>Basic SDN Architecture</vt:lpstr>
      <vt:lpstr>Related standards</vt:lpstr>
      <vt:lpstr>PowerPoint 簡報</vt:lpstr>
      <vt:lpstr>OpenFlow tables</vt:lpstr>
      <vt:lpstr>Example – flow table</vt:lpstr>
      <vt:lpstr>Example – group table</vt:lpstr>
      <vt:lpstr>Example – meter table</vt:lpstr>
      <vt:lpstr>Matching Behavior</vt:lpstr>
      <vt:lpstr>OpenFlow Messages (1/2)</vt:lpstr>
      <vt:lpstr>OpenFlow Messages (2/2)</vt:lpstr>
      <vt:lpstr>OpenFlow 1.0 VS 1.3</vt:lpstr>
      <vt:lpstr>Extended SDN Architecture</vt:lpstr>
      <vt:lpstr>Extended SDN Architecture (1/3)</vt:lpstr>
      <vt:lpstr>Extended SDN Architecture (2/3)</vt:lpstr>
      <vt:lpstr> </vt:lpstr>
      <vt:lpstr>PowerPoint 簡報</vt:lpstr>
      <vt:lpstr>Resources for Developers</vt:lpstr>
      <vt:lpstr>Data Plane</vt:lpstr>
      <vt:lpstr>DPDK (standard vs DPDK)</vt:lpstr>
      <vt:lpstr>Lagopas</vt:lpstr>
      <vt:lpstr>Lagopas (packet batching)</vt:lpstr>
      <vt:lpstr>Lagopas (flow cache)</vt:lpstr>
      <vt:lpstr>Data Plane within Open vSwitch</vt:lpstr>
      <vt:lpstr>Control Plane</vt:lpstr>
      <vt:lpstr>Comparison on Controllers  (Ryu, NOX, POX, Floodlight, OpenDayLight, ONOS)</vt:lpstr>
      <vt:lpstr>Comparison on Modules</vt:lpstr>
      <vt:lpstr>Introduction to RYU</vt:lpstr>
      <vt:lpstr>Comparison on Floodlight, Ryu and OpenDayLight</vt:lpstr>
      <vt:lpstr>REpresentational State Transfer (REST) Service</vt:lpstr>
      <vt:lpstr>Routing in Traditional Networks</vt:lpstr>
      <vt:lpstr>Routing in  SDN</vt:lpstr>
      <vt:lpstr>RouteFlow</vt:lpstr>
      <vt:lpstr>Management Plane</vt:lpstr>
      <vt:lpstr>Network Management in Traditional networks</vt:lpstr>
      <vt:lpstr>Network Management in SDN</vt:lpstr>
      <vt:lpstr>OpenFlow Configuration and Management Protocol (OF-CONFIG)</vt:lpstr>
      <vt:lpstr>OF-CONFIG vs. SNMP</vt:lpstr>
      <vt:lpstr>Introduction to OpenFlow extension</vt:lpstr>
      <vt:lpstr>Wi-Fi Configuration</vt:lpstr>
      <vt:lpstr>Case Study  Campus Wi-Fi SDN solution</vt:lpstr>
      <vt:lpstr>Features vs. Components</vt:lpstr>
      <vt:lpstr>SDN Wi-Fi OAM</vt:lpstr>
      <vt:lpstr>Architecture Design (Beta Site)</vt:lpstr>
      <vt:lpstr>Architecture Design (Campus Network)</vt:lpstr>
      <vt:lpstr>PowerPoint 簡報</vt:lpstr>
      <vt:lpstr>Resources for Testers</vt:lpstr>
      <vt:lpstr>Test Tools</vt:lpstr>
      <vt:lpstr>ONF Conformance Test Items</vt:lpstr>
      <vt:lpstr>Testing Methodologies: Lab Test</vt:lpstr>
      <vt:lpstr>Testing Methodologies: Field Test</vt:lpstr>
      <vt:lpstr>Testing Methodologies: Automatic Testing Tools</vt:lpstr>
      <vt:lpstr>Testing Environment</vt:lpstr>
      <vt:lpstr>Fail to Pass: Testing Items</vt:lpstr>
      <vt:lpstr>Implementation Differences between Open vSwitch and Ryu</vt:lpstr>
      <vt:lpstr>Lessons Learned (1/2)</vt:lpstr>
      <vt:lpstr>Lessons Learned (2/2)</vt:lpstr>
      <vt:lpstr>References (1/7)</vt:lpstr>
      <vt:lpstr>References (2/7)</vt:lpstr>
      <vt:lpstr>References (3/7)</vt:lpstr>
      <vt:lpstr>References (4/7)</vt:lpstr>
      <vt:lpstr>References (5/7)</vt:lpstr>
      <vt:lpstr>References (6/7)</vt:lpstr>
      <vt:lpstr>References (7/7)</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Tutorial on Standardization,Development, Testing,and Deployment</dc:title>
  <dc:creator>sky</dc:creator>
  <cp:lastModifiedBy>Microsoft Office 使用者</cp:lastModifiedBy>
  <cp:revision>980</cp:revision>
  <cp:lastPrinted>2014-06-05T08:05:02Z</cp:lastPrinted>
  <dcterms:created xsi:type="dcterms:W3CDTF">2014-03-18T01:55:27Z</dcterms:created>
  <dcterms:modified xsi:type="dcterms:W3CDTF">2016-05-22T14:08:53Z</dcterms:modified>
</cp:coreProperties>
</file>